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83" r:id="rId10"/>
    <p:sldId id="286" r:id="rId11"/>
    <p:sldId id="284" r:id="rId12"/>
    <p:sldId id="264" r:id="rId13"/>
    <p:sldId id="265" r:id="rId14"/>
    <p:sldId id="279" r:id="rId15"/>
    <p:sldId id="266" r:id="rId16"/>
    <p:sldId id="267" r:id="rId17"/>
    <p:sldId id="268" r:id="rId18"/>
    <p:sldId id="269" r:id="rId19"/>
    <p:sldId id="270" r:id="rId20"/>
    <p:sldId id="271" r:id="rId21"/>
    <p:sldId id="272" r:id="rId22"/>
    <p:sldId id="281" r:id="rId23"/>
    <p:sldId id="273" r:id="rId24"/>
    <p:sldId id="274" r:id="rId25"/>
    <p:sldId id="276" r:id="rId26"/>
    <p:sldId id="287" r:id="rId27"/>
    <p:sldId id="278" r:id="rId28"/>
    <p:sldId id="280" r:id="rId29"/>
  </p:sldIdLst>
  <p:sldSz cx="18288000" cy="10287000"/>
  <p:notesSz cx="6858000" cy="9144000"/>
  <p:embeddedFontLst>
    <p:embeddedFont>
      <p:font typeface="Open Sauce" panose="020B0604020202020204" charset="0"/>
      <p:regular r:id="rId31"/>
    </p:embeddedFont>
    <p:embeddedFont>
      <p:font typeface="Open Sauce Semi-Bold" panose="020B0604020202020204"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3224"/>
    <a:srgbClr val="C2A375"/>
    <a:srgbClr val="210B05"/>
    <a:srgbClr val="F8F5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836" autoAdjust="0"/>
  </p:normalViewPr>
  <p:slideViewPr>
    <p:cSldViewPr snapToGrid="0">
      <p:cViewPr varScale="1">
        <p:scale>
          <a:sx n="71" d="100"/>
          <a:sy n="71" d="100"/>
        </p:scale>
        <p:origin x="714" y="54"/>
      </p:cViewPr>
      <p:guideLst>
        <p:guide orient="horz" pos="2160"/>
        <p:guide pos="2880"/>
      </p:guideLst>
    </p:cSldViewPr>
  </p:slideViewPr>
  <p:notesTextViewPr>
    <p:cViewPr>
      <p:scale>
        <a:sx n="1" d="1"/>
        <a:sy n="1" d="1"/>
      </p:scale>
      <p:origin x="0" y="0"/>
    </p:cViewPr>
  </p:notesTextViewPr>
  <p:sorterViewPr>
    <p:cViewPr>
      <p:scale>
        <a:sx n="150" d="100"/>
        <a:sy n="15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B67585-EA90-4858-97C4-FD04A946E1CB}" type="datetimeFigureOut">
              <a:rPr lang="en-US" smtClean="0"/>
              <a:t>10/08/24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3A80F7-94C1-403F-897F-356828170C2C}" type="slidenum">
              <a:rPr lang="en-US" smtClean="0"/>
              <a:t>‹#›</a:t>
            </a:fld>
            <a:endParaRPr lang="en-US"/>
          </a:p>
        </p:txBody>
      </p:sp>
    </p:spTree>
    <p:extLst>
      <p:ext uri="{BB962C8B-B14F-4D97-AF65-F5344CB8AC3E}">
        <p14:creationId xmlns:p14="http://schemas.microsoft.com/office/powerpoint/2010/main" val="17433820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3A80F7-94C1-403F-897F-356828170C2C}" type="slidenum">
              <a:rPr lang="en-US" smtClean="0"/>
              <a:t>1</a:t>
            </a:fld>
            <a:endParaRPr lang="en-US"/>
          </a:p>
        </p:txBody>
      </p:sp>
    </p:spTree>
    <p:extLst>
      <p:ext uri="{BB962C8B-B14F-4D97-AF65-F5344CB8AC3E}">
        <p14:creationId xmlns:p14="http://schemas.microsoft.com/office/powerpoint/2010/main" val="11569552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03A80F7-94C1-403F-897F-356828170C2C}"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5364183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Archit</a:t>
            </a:r>
            <a:endParaRPr lang="en-US"/>
          </a:p>
        </p:txBody>
      </p:sp>
      <p:sp>
        <p:nvSpPr>
          <p:cNvPr id="4" name="Slide Number Placeholder 3"/>
          <p:cNvSpPr>
            <a:spLocks noGrp="1"/>
          </p:cNvSpPr>
          <p:nvPr>
            <p:ph type="sldNum" sz="quarter" idx="5"/>
          </p:nvPr>
        </p:nvSpPr>
        <p:spPr/>
        <p:txBody>
          <a:bodyPr/>
          <a:lstStyle/>
          <a:p>
            <a:fld id="{F03A80F7-94C1-403F-897F-356828170C2C}" type="slidenum">
              <a:rPr lang="en-US" smtClean="0"/>
              <a:t>12</a:t>
            </a:fld>
            <a:endParaRPr lang="en-US"/>
          </a:p>
        </p:txBody>
      </p:sp>
    </p:spTree>
    <p:extLst>
      <p:ext uri="{BB962C8B-B14F-4D97-AF65-F5344CB8AC3E}">
        <p14:creationId xmlns:p14="http://schemas.microsoft.com/office/powerpoint/2010/main" val="11124166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BERT—Masked Language Model (Google, 2018)</a:t>
            </a:r>
          </a:p>
          <a:p>
            <a:r>
              <a:rPr lang="en-US" dirty="0"/>
              <a:t>Learns by masking a word and using the context words to predict it—sort of like </a:t>
            </a:r>
            <a:r>
              <a:rPr lang="en-US" dirty="0" err="1"/>
              <a:t>CBoW</a:t>
            </a:r>
            <a:r>
              <a:rPr lang="en-US" dirty="0"/>
              <a:t> in Word2Vec</a:t>
            </a:r>
          </a:p>
          <a:p>
            <a:r>
              <a:rPr lang="en-US" dirty="0"/>
              <a:t>Our </a:t>
            </a:r>
            <a:r>
              <a:rPr lang="en-US" dirty="0" err="1"/>
              <a:t>RoBERTa</a:t>
            </a:r>
            <a:r>
              <a:rPr lang="en-US" dirty="0"/>
              <a:t> model—124, 647,170 parameters, a 90/10 training/validation split, batch size of 16 to allow it to generalize better on the data &amp; avoid overfitting</a:t>
            </a:r>
            <a:r>
              <a:rPr lang="en-US"/>
              <a:t>, an</a:t>
            </a:r>
            <a:r>
              <a:rPr lang="en-US" dirty="0"/>
              <a:t>d</a:t>
            </a:r>
            <a:r>
              <a:rPr lang="en-US"/>
              <a:t> </a:t>
            </a:r>
            <a:r>
              <a:rPr lang="en-US" dirty="0"/>
              <a:t>3 epochs so it ran over the data 3 times.</a:t>
            </a:r>
            <a:br>
              <a:rPr lang="en-US" dirty="0"/>
            </a:br>
            <a:r>
              <a:rPr lang="en-US" dirty="0"/>
              <a:t>We got ~98% accuracy on the training runs and ~97% on the validation runs.</a:t>
            </a:r>
          </a:p>
        </p:txBody>
      </p:sp>
      <p:sp>
        <p:nvSpPr>
          <p:cNvPr id="4" name="Slide Number Placeholder 3"/>
          <p:cNvSpPr>
            <a:spLocks noGrp="1"/>
          </p:cNvSpPr>
          <p:nvPr>
            <p:ph type="sldNum" sz="quarter" idx="5"/>
          </p:nvPr>
        </p:nvSpPr>
        <p:spPr/>
        <p:txBody>
          <a:bodyPr/>
          <a:lstStyle/>
          <a:p>
            <a:fld id="{F03A80F7-94C1-403F-897F-356828170C2C}" type="slidenum">
              <a:rPr lang="en-US" smtClean="0"/>
              <a:t>13</a:t>
            </a:fld>
            <a:endParaRPr lang="en-US"/>
          </a:p>
        </p:txBody>
      </p:sp>
    </p:spTree>
    <p:extLst>
      <p:ext uri="{BB962C8B-B14F-4D97-AF65-F5344CB8AC3E}">
        <p14:creationId xmlns:p14="http://schemas.microsoft.com/office/powerpoint/2010/main" val="20550862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err="1"/>
              <a:t>Archit</a:t>
            </a:r>
            <a:endParaRPr lang="en-US"/>
          </a:p>
        </p:txBody>
      </p:sp>
      <p:sp>
        <p:nvSpPr>
          <p:cNvPr id="4" name="Slide Number Placeholder 3"/>
          <p:cNvSpPr>
            <a:spLocks noGrp="1"/>
          </p:cNvSpPr>
          <p:nvPr>
            <p:ph type="sldNum" sz="quarter" idx="5"/>
          </p:nvPr>
        </p:nvSpPr>
        <p:spPr/>
        <p:txBody>
          <a:bodyPr/>
          <a:lstStyle/>
          <a:p>
            <a:fld id="{F03A80F7-94C1-403F-897F-356828170C2C}" type="slidenum">
              <a:rPr lang="en-US" smtClean="0"/>
              <a:t>14</a:t>
            </a:fld>
            <a:endParaRPr lang="en-US"/>
          </a:p>
        </p:txBody>
      </p:sp>
    </p:spTree>
    <p:extLst>
      <p:ext uri="{BB962C8B-B14F-4D97-AF65-F5344CB8AC3E}">
        <p14:creationId xmlns:p14="http://schemas.microsoft.com/office/powerpoint/2010/main" val="2572945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Kulsum</a:t>
            </a:r>
          </a:p>
          <a:p>
            <a:r>
              <a:rPr lang="en-US"/>
              <a:t>Now  , let's talk about  the </a:t>
            </a:r>
            <a:r>
              <a:rPr lang="en-US" b="1"/>
              <a:t>Data Visualization</a:t>
            </a:r>
            <a:r>
              <a:rPr lang="en-US"/>
              <a:t> portion of our project. Visualizing the data allowed us to uncover patterns and trends that were otherwise hidden in the raw dataset. We used various types of visualizations, such as </a:t>
            </a:r>
            <a:r>
              <a:rPr lang="en-US" b="1"/>
              <a:t>box plots</a:t>
            </a:r>
            <a:r>
              <a:rPr lang="en-US"/>
              <a:t>, </a:t>
            </a:r>
            <a:r>
              <a:rPr lang="en-US" b="1"/>
              <a:t>violin plots</a:t>
            </a:r>
            <a:r>
              <a:rPr lang="en-US"/>
              <a:t>, and </a:t>
            </a:r>
            <a:r>
              <a:rPr lang="en-US" b="1"/>
              <a:t>word clouds</a:t>
            </a:r>
            <a:r>
              <a:rPr lang="en-US"/>
              <a:t>, to explore relationships between variables like roast types, ratings, and sentiment scores. These visualizations provided key insights that guided our analysis and helped us better understand customer preferences for different coffee roasts.</a:t>
            </a:r>
          </a:p>
        </p:txBody>
      </p:sp>
      <p:sp>
        <p:nvSpPr>
          <p:cNvPr id="4" name="Slide Number Placeholder 3"/>
          <p:cNvSpPr>
            <a:spLocks noGrp="1"/>
          </p:cNvSpPr>
          <p:nvPr>
            <p:ph type="sldNum" sz="quarter" idx="5"/>
          </p:nvPr>
        </p:nvSpPr>
        <p:spPr/>
        <p:txBody>
          <a:bodyPr/>
          <a:lstStyle/>
          <a:p>
            <a:fld id="{F03A80F7-94C1-403F-897F-356828170C2C}" type="slidenum">
              <a:rPr lang="en-US" smtClean="0"/>
              <a:t>15</a:t>
            </a:fld>
            <a:endParaRPr lang="en-US"/>
          </a:p>
        </p:txBody>
      </p:sp>
    </p:spTree>
    <p:extLst>
      <p:ext uri="{BB962C8B-B14F-4D97-AF65-F5344CB8AC3E}">
        <p14:creationId xmlns:p14="http://schemas.microsoft.com/office/powerpoint/2010/main" val="36001792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Kulsum</a:t>
            </a:r>
          </a:p>
          <a:p>
            <a:r>
              <a:rPr lang="en-US"/>
              <a:t>We visualized the distribution of ratings and sentiment scores across different roast levels to identify how various roast types are perceived by customers.</a:t>
            </a:r>
          </a:p>
          <a:p>
            <a:pPr marL="171450" indent="-171450">
              <a:buFont typeface="Arial"/>
              <a:buChar char="•"/>
            </a:pPr>
            <a:r>
              <a:rPr lang="en-US" b="1"/>
              <a:t>On the left</a:t>
            </a:r>
            <a:r>
              <a:rPr lang="en-US"/>
              <a:t>, we have a </a:t>
            </a:r>
            <a:r>
              <a:rPr lang="en-US" b="1"/>
              <a:t>box plot</a:t>
            </a:r>
            <a:r>
              <a:rPr lang="en-US"/>
              <a:t> representing the distribution of ratings for five roast levels: Medium Light, Medium, Light, Medium Dark, and Dark.</a:t>
            </a:r>
          </a:p>
          <a:p>
            <a:pPr marL="628650" lvl="1" indent="-171450">
              <a:buFont typeface="Arial"/>
              <a:buChar char="•"/>
            </a:pPr>
            <a:r>
              <a:rPr lang="en-US"/>
              <a:t>The </a:t>
            </a:r>
            <a:r>
              <a:rPr lang="en-US" b="1"/>
              <a:t>mean rating</a:t>
            </a:r>
            <a:r>
              <a:rPr lang="en-US"/>
              <a:t> for each roast level is displayed in the legend.</a:t>
            </a:r>
          </a:p>
          <a:p>
            <a:pPr marL="628650" lvl="1" indent="-171450">
              <a:buFont typeface="Arial"/>
              <a:buChar char="•"/>
            </a:pPr>
            <a:r>
              <a:rPr lang="en-US"/>
              <a:t>As we can see, the </a:t>
            </a:r>
            <a:r>
              <a:rPr lang="en-US" b="1"/>
              <a:t>Medium roast</a:t>
            </a:r>
            <a:r>
              <a:rPr lang="en-US"/>
              <a:t> has the highest average rating at </a:t>
            </a:r>
            <a:r>
              <a:rPr lang="en-US" b="1"/>
              <a:t>93.5</a:t>
            </a:r>
            <a:r>
              <a:rPr lang="en-US"/>
              <a:t>, followed by </a:t>
            </a:r>
            <a:r>
              <a:rPr lang="en-US" b="1"/>
              <a:t>Dark</a:t>
            </a:r>
            <a:r>
              <a:rPr lang="en-US"/>
              <a:t> at </a:t>
            </a:r>
            <a:r>
              <a:rPr lang="en-US" b="1"/>
              <a:t>93.2</a:t>
            </a:r>
            <a:r>
              <a:rPr lang="en-US"/>
              <a:t>. </a:t>
            </a:r>
            <a:r>
              <a:rPr lang="en-US" b="1"/>
              <a:t>Medium Light</a:t>
            </a:r>
            <a:r>
              <a:rPr lang="en-US"/>
              <a:t>, on the other hand, has the lowest average rating at </a:t>
            </a:r>
            <a:r>
              <a:rPr lang="en-US" b="1"/>
              <a:t>88.2</a:t>
            </a:r>
            <a:r>
              <a:rPr lang="en-US"/>
              <a:t>.</a:t>
            </a:r>
          </a:p>
          <a:p>
            <a:pPr marL="171450" indent="-171450">
              <a:buFont typeface="Arial"/>
              <a:buChar char="•"/>
            </a:pPr>
            <a:r>
              <a:rPr lang="en-US" b="1"/>
              <a:t>On the right</a:t>
            </a:r>
            <a:r>
              <a:rPr lang="en-US"/>
              <a:t>, we have a </a:t>
            </a:r>
            <a:r>
              <a:rPr lang="en-US" b="1"/>
              <a:t>violin plot</a:t>
            </a:r>
            <a:r>
              <a:rPr lang="en-US"/>
              <a:t> showing the </a:t>
            </a:r>
            <a:r>
              <a:rPr lang="en-US" b="1"/>
              <a:t>distribution of sentiment scores</a:t>
            </a:r>
            <a:r>
              <a:rPr lang="en-US"/>
              <a:t> across the same roast levels.</a:t>
            </a:r>
          </a:p>
          <a:p>
            <a:pPr marL="628650" lvl="1" indent="-171450">
              <a:buFont typeface="Arial"/>
              <a:buChar char="•"/>
            </a:pPr>
            <a:r>
              <a:rPr lang="en-US"/>
              <a:t>The sentiment scores help us understand the emotional tone of the reviews.</a:t>
            </a:r>
          </a:p>
          <a:p>
            <a:pPr marL="628650" lvl="1" indent="-171450">
              <a:buFont typeface="Arial"/>
              <a:buChar char="•"/>
            </a:pPr>
            <a:r>
              <a:rPr lang="en-US"/>
              <a:t>Here, </a:t>
            </a:r>
            <a:r>
              <a:rPr lang="en-US" b="1"/>
              <a:t>Medium</a:t>
            </a:r>
            <a:r>
              <a:rPr lang="en-US"/>
              <a:t> and </a:t>
            </a:r>
            <a:r>
              <a:rPr lang="en-US" b="1"/>
              <a:t>Dark roasts</a:t>
            </a:r>
            <a:r>
              <a:rPr lang="en-US"/>
              <a:t> show the highest median sentiment scores, indicating a generally positive perception. In contrast, </a:t>
            </a:r>
            <a:r>
              <a:rPr lang="en-US" b="1"/>
              <a:t>Medium Light</a:t>
            </a:r>
            <a:r>
              <a:rPr lang="en-US"/>
              <a:t> shows a lower sentiment score, suggesting more mixed or negative feedback.</a:t>
            </a:r>
          </a:p>
          <a:p>
            <a:pPr lvl="1"/>
            <a:r>
              <a:rPr lang="en-US"/>
              <a:t>These visualizations helped us correlate the roast levels with both </a:t>
            </a:r>
            <a:r>
              <a:rPr lang="en-US" b="1"/>
              <a:t>objective ratings</a:t>
            </a:r>
            <a:r>
              <a:rPr lang="en-US"/>
              <a:t> and </a:t>
            </a:r>
            <a:r>
              <a:rPr lang="en-US" b="1"/>
              <a:t>subjective sentiment</a:t>
            </a:r>
            <a:r>
              <a:rPr lang="en-US"/>
              <a:t>, providing a clearer picture of customer preferences</a:t>
            </a:r>
          </a:p>
          <a:p>
            <a:endParaRPr lang="en-US"/>
          </a:p>
        </p:txBody>
      </p:sp>
      <p:sp>
        <p:nvSpPr>
          <p:cNvPr id="4" name="Slide Number Placeholder 3"/>
          <p:cNvSpPr>
            <a:spLocks noGrp="1"/>
          </p:cNvSpPr>
          <p:nvPr>
            <p:ph type="sldNum" sz="quarter" idx="5"/>
          </p:nvPr>
        </p:nvSpPr>
        <p:spPr/>
        <p:txBody>
          <a:bodyPr/>
          <a:lstStyle/>
          <a:p>
            <a:fld id="{F03A80F7-94C1-403F-897F-356828170C2C}" type="slidenum">
              <a:rPr lang="en-US" smtClean="0"/>
              <a:t>16</a:t>
            </a:fld>
            <a:endParaRPr lang="en-US"/>
          </a:p>
        </p:txBody>
      </p:sp>
    </p:spTree>
    <p:extLst>
      <p:ext uri="{BB962C8B-B14F-4D97-AF65-F5344CB8AC3E}">
        <p14:creationId xmlns:p14="http://schemas.microsoft.com/office/powerpoint/2010/main" val="11918706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Robby</a:t>
            </a:r>
          </a:p>
        </p:txBody>
      </p:sp>
      <p:sp>
        <p:nvSpPr>
          <p:cNvPr id="4" name="Slide Number Placeholder 3"/>
          <p:cNvSpPr>
            <a:spLocks noGrp="1"/>
          </p:cNvSpPr>
          <p:nvPr>
            <p:ph type="sldNum" sz="quarter" idx="5"/>
          </p:nvPr>
        </p:nvSpPr>
        <p:spPr/>
        <p:txBody>
          <a:bodyPr/>
          <a:lstStyle/>
          <a:p>
            <a:fld id="{F03A80F7-94C1-403F-897F-356828170C2C}" type="slidenum">
              <a:rPr lang="en-US" smtClean="0"/>
              <a:t>17</a:t>
            </a:fld>
            <a:endParaRPr lang="en-US"/>
          </a:p>
        </p:txBody>
      </p:sp>
    </p:spTree>
    <p:extLst>
      <p:ext uri="{BB962C8B-B14F-4D97-AF65-F5344CB8AC3E}">
        <p14:creationId xmlns:p14="http://schemas.microsoft.com/office/powerpoint/2010/main" val="14994367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Robby</a:t>
            </a:r>
          </a:p>
        </p:txBody>
      </p:sp>
      <p:sp>
        <p:nvSpPr>
          <p:cNvPr id="4" name="Slide Number Placeholder 3"/>
          <p:cNvSpPr>
            <a:spLocks noGrp="1"/>
          </p:cNvSpPr>
          <p:nvPr>
            <p:ph type="sldNum" sz="quarter" idx="5"/>
          </p:nvPr>
        </p:nvSpPr>
        <p:spPr/>
        <p:txBody>
          <a:bodyPr/>
          <a:lstStyle/>
          <a:p>
            <a:fld id="{F03A80F7-94C1-403F-897F-356828170C2C}" type="slidenum">
              <a:rPr lang="en-US" smtClean="0"/>
              <a:t>19</a:t>
            </a:fld>
            <a:endParaRPr lang="en-US"/>
          </a:p>
        </p:txBody>
      </p:sp>
    </p:spTree>
    <p:extLst>
      <p:ext uri="{BB962C8B-B14F-4D97-AF65-F5344CB8AC3E}">
        <p14:creationId xmlns:p14="http://schemas.microsoft.com/office/powerpoint/2010/main" val="24113213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Ayush</a:t>
            </a:r>
            <a:br>
              <a:rPr lang="en-US">
                <a:cs typeface="+mn-lt"/>
              </a:rPr>
            </a:br>
            <a:r>
              <a:rPr lang="en-US"/>
              <a:t>By matching roast summaries with sentiment analysis, we observed that certain roasts are associated with higher positive sentiments, further validating our findings from the data.</a:t>
            </a:r>
          </a:p>
        </p:txBody>
      </p:sp>
      <p:sp>
        <p:nvSpPr>
          <p:cNvPr id="4" name="Slide Number Placeholder 3"/>
          <p:cNvSpPr>
            <a:spLocks noGrp="1"/>
          </p:cNvSpPr>
          <p:nvPr>
            <p:ph type="sldNum" sz="quarter" idx="5"/>
          </p:nvPr>
        </p:nvSpPr>
        <p:spPr/>
        <p:txBody>
          <a:bodyPr/>
          <a:lstStyle/>
          <a:p>
            <a:fld id="{F03A80F7-94C1-403F-897F-356828170C2C}" type="slidenum">
              <a:rPr lang="en-US" smtClean="0"/>
              <a:t>20</a:t>
            </a:fld>
            <a:endParaRPr lang="en-US"/>
          </a:p>
        </p:txBody>
      </p:sp>
    </p:spTree>
    <p:extLst>
      <p:ext uri="{BB962C8B-B14F-4D97-AF65-F5344CB8AC3E}">
        <p14:creationId xmlns:p14="http://schemas.microsoft.com/office/powerpoint/2010/main" val="16699010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Ayush</a:t>
            </a:r>
            <a:br>
              <a:rPr lang="en-US">
                <a:cs typeface="+mn-lt"/>
              </a:rPr>
            </a:br>
            <a:r>
              <a:rPr lang="en-US"/>
              <a:t>Now, let's move on to the machine learning models we implemented to predict coffee ratings and price categories. We used several models to determine which performed the best.</a:t>
            </a:r>
          </a:p>
        </p:txBody>
      </p:sp>
      <p:sp>
        <p:nvSpPr>
          <p:cNvPr id="4" name="Slide Number Placeholder 3"/>
          <p:cNvSpPr>
            <a:spLocks noGrp="1"/>
          </p:cNvSpPr>
          <p:nvPr>
            <p:ph type="sldNum" sz="quarter" idx="5"/>
          </p:nvPr>
        </p:nvSpPr>
        <p:spPr/>
        <p:txBody>
          <a:bodyPr/>
          <a:lstStyle/>
          <a:p>
            <a:fld id="{F03A80F7-94C1-403F-897F-356828170C2C}" type="slidenum">
              <a:rPr lang="en-US" smtClean="0"/>
              <a:t>21</a:t>
            </a:fld>
            <a:endParaRPr lang="en-US"/>
          </a:p>
        </p:txBody>
      </p:sp>
    </p:spTree>
    <p:extLst>
      <p:ext uri="{BB962C8B-B14F-4D97-AF65-F5344CB8AC3E}">
        <p14:creationId xmlns:p14="http://schemas.microsoft.com/office/powerpoint/2010/main" val="137546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F03A80F7-94C1-403F-897F-356828170C2C}" type="slidenum">
              <a:rPr lang="en-US" smtClean="0"/>
              <a:t>2</a:t>
            </a:fld>
            <a:endParaRPr lang="en-US"/>
          </a:p>
        </p:txBody>
      </p:sp>
    </p:spTree>
    <p:extLst>
      <p:ext uri="{BB962C8B-B14F-4D97-AF65-F5344CB8AC3E}">
        <p14:creationId xmlns:p14="http://schemas.microsoft.com/office/powerpoint/2010/main" val="39483160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Ayush</a:t>
            </a:r>
            <a:br>
              <a:rPr lang="en-US"/>
            </a:br>
            <a:r>
              <a:rPr lang="en-US"/>
              <a:t>We tested different models like Random Forest, KNN, and XGB. For both price and rating classifications, the XGB model achieved the highest accuracy, making it the most effective choice.</a:t>
            </a:r>
          </a:p>
        </p:txBody>
      </p:sp>
      <p:sp>
        <p:nvSpPr>
          <p:cNvPr id="4" name="Slide Number Placeholder 3"/>
          <p:cNvSpPr>
            <a:spLocks noGrp="1"/>
          </p:cNvSpPr>
          <p:nvPr>
            <p:ph type="sldNum" sz="quarter" idx="5"/>
          </p:nvPr>
        </p:nvSpPr>
        <p:spPr/>
        <p:txBody>
          <a:bodyPr/>
          <a:lstStyle/>
          <a:p>
            <a:fld id="{F03A80F7-94C1-403F-897F-356828170C2C}" type="slidenum">
              <a:rPr lang="en-US" smtClean="0"/>
              <a:t>22</a:t>
            </a:fld>
            <a:endParaRPr lang="en-US"/>
          </a:p>
        </p:txBody>
      </p:sp>
    </p:spTree>
    <p:extLst>
      <p:ext uri="{BB962C8B-B14F-4D97-AF65-F5344CB8AC3E}">
        <p14:creationId xmlns:p14="http://schemas.microsoft.com/office/powerpoint/2010/main" val="10486012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Robby</a:t>
            </a:r>
          </a:p>
        </p:txBody>
      </p:sp>
      <p:sp>
        <p:nvSpPr>
          <p:cNvPr id="4" name="Slide Number Placeholder 3"/>
          <p:cNvSpPr>
            <a:spLocks noGrp="1"/>
          </p:cNvSpPr>
          <p:nvPr>
            <p:ph type="sldNum" sz="quarter" idx="5"/>
          </p:nvPr>
        </p:nvSpPr>
        <p:spPr/>
        <p:txBody>
          <a:bodyPr/>
          <a:lstStyle/>
          <a:p>
            <a:fld id="{F03A80F7-94C1-403F-897F-356828170C2C}" type="slidenum">
              <a:rPr lang="en-US" smtClean="0"/>
              <a:t>23</a:t>
            </a:fld>
            <a:endParaRPr lang="en-US"/>
          </a:p>
        </p:txBody>
      </p:sp>
    </p:spTree>
    <p:extLst>
      <p:ext uri="{BB962C8B-B14F-4D97-AF65-F5344CB8AC3E}">
        <p14:creationId xmlns:p14="http://schemas.microsoft.com/office/powerpoint/2010/main" val="23967191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Robby</a:t>
            </a:r>
          </a:p>
        </p:txBody>
      </p:sp>
      <p:sp>
        <p:nvSpPr>
          <p:cNvPr id="4" name="Slide Number Placeholder 3"/>
          <p:cNvSpPr>
            <a:spLocks noGrp="1"/>
          </p:cNvSpPr>
          <p:nvPr>
            <p:ph type="sldNum" sz="quarter" idx="5"/>
          </p:nvPr>
        </p:nvSpPr>
        <p:spPr/>
        <p:txBody>
          <a:bodyPr/>
          <a:lstStyle/>
          <a:p>
            <a:fld id="{F03A80F7-94C1-403F-897F-356828170C2C}" type="slidenum">
              <a:rPr lang="en-US" smtClean="0"/>
              <a:t>24</a:t>
            </a:fld>
            <a:endParaRPr lang="en-US"/>
          </a:p>
        </p:txBody>
      </p:sp>
    </p:spTree>
    <p:extLst>
      <p:ext uri="{BB962C8B-B14F-4D97-AF65-F5344CB8AC3E}">
        <p14:creationId xmlns:p14="http://schemas.microsoft.com/office/powerpoint/2010/main" val="34398241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Robby</a:t>
            </a:r>
          </a:p>
        </p:txBody>
      </p:sp>
      <p:sp>
        <p:nvSpPr>
          <p:cNvPr id="4" name="Slide Number Placeholder 3"/>
          <p:cNvSpPr>
            <a:spLocks noGrp="1"/>
          </p:cNvSpPr>
          <p:nvPr>
            <p:ph type="sldNum" sz="quarter" idx="5"/>
          </p:nvPr>
        </p:nvSpPr>
        <p:spPr/>
        <p:txBody>
          <a:bodyPr/>
          <a:lstStyle/>
          <a:p>
            <a:fld id="{F03A80F7-94C1-403F-897F-356828170C2C}" type="slidenum">
              <a:rPr lang="en-US" smtClean="0"/>
              <a:t>25</a:t>
            </a:fld>
            <a:endParaRPr lang="en-US"/>
          </a:p>
        </p:txBody>
      </p:sp>
    </p:spTree>
    <p:extLst>
      <p:ext uri="{BB962C8B-B14F-4D97-AF65-F5344CB8AC3E}">
        <p14:creationId xmlns:p14="http://schemas.microsoft.com/office/powerpoint/2010/main" val="155781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Robby</a:t>
            </a:r>
          </a:p>
        </p:txBody>
      </p:sp>
      <p:sp>
        <p:nvSpPr>
          <p:cNvPr id="4" name="Slide Number Placeholder 3"/>
          <p:cNvSpPr>
            <a:spLocks noGrp="1"/>
          </p:cNvSpPr>
          <p:nvPr>
            <p:ph type="sldNum" sz="quarter" idx="5"/>
          </p:nvPr>
        </p:nvSpPr>
        <p:spPr/>
        <p:txBody>
          <a:bodyPr/>
          <a:lstStyle/>
          <a:p>
            <a:fld id="{F03A80F7-94C1-403F-897F-356828170C2C}" type="slidenum">
              <a:rPr lang="en-US" smtClean="0"/>
              <a:t>26</a:t>
            </a:fld>
            <a:endParaRPr lang="en-US"/>
          </a:p>
        </p:txBody>
      </p:sp>
    </p:spTree>
    <p:extLst>
      <p:ext uri="{BB962C8B-B14F-4D97-AF65-F5344CB8AC3E}">
        <p14:creationId xmlns:p14="http://schemas.microsoft.com/office/powerpoint/2010/main" val="18483792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Robby</a:t>
            </a:r>
          </a:p>
        </p:txBody>
      </p:sp>
      <p:sp>
        <p:nvSpPr>
          <p:cNvPr id="4" name="Slide Number Placeholder 3"/>
          <p:cNvSpPr>
            <a:spLocks noGrp="1"/>
          </p:cNvSpPr>
          <p:nvPr>
            <p:ph type="sldNum" sz="quarter" idx="5"/>
          </p:nvPr>
        </p:nvSpPr>
        <p:spPr/>
        <p:txBody>
          <a:bodyPr/>
          <a:lstStyle/>
          <a:p>
            <a:fld id="{F03A80F7-94C1-403F-897F-356828170C2C}" type="slidenum">
              <a:rPr lang="en-US" smtClean="0"/>
              <a:t>27</a:t>
            </a:fld>
            <a:endParaRPr lang="en-US"/>
          </a:p>
        </p:txBody>
      </p:sp>
    </p:spTree>
    <p:extLst>
      <p:ext uri="{BB962C8B-B14F-4D97-AF65-F5344CB8AC3E}">
        <p14:creationId xmlns:p14="http://schemas.microsoft.com/office/powerpoint/2010/main" val="26383052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Archit</a:t>
            </a:r>
            <a:endParaRPr lang="en-US"/>
          </a:p>
        </p:txBody>
      </p:sp>
      <p:sp>
        <p:nvSpPr>
          <p:cNvPr id="4" name="Slide Number Placeholder 3"/>
          <p:cNvSpPr>
            <a:spLocks noGrp="1"/>
          </p:cNvSpPr>
          <p:nvPr>
            <p:ph type="sldNum" sz="quarter" idx="5"/>
          </p:nvPr>
        </p:nvSpPr>
        <p:spPr/>
        <p:txBody>
          <a:bodyPr/>
          <a:lstStyle/>
          <a:p>
            <a:fld id="{F03A80F7-94C1-403F-897F-356828170C2C}" type="slidenum">
              <a:rPr lang="en-US" smtClean="0"/>
              <a:t>3</a:t>
            </a:fld>
            <a:endParaRPr lang="en-US"/>
          </a:p>
        </p:txBody>
      </p:sp>
    </p:spTree>
    <p:extLst>
      <p:ext uri="{BB962C8B-B14F-4D97-AF65-F5344CB8AC3E}">
        <p14:creationId xmlns:p14="http://schemas.microsoft.com/office/powerpoint/2010/main" val="14693255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sz="1800" baseline="0" err="1">
                <a:latin typeface="Times New Roman" panose="02020603050405020304" pitchFamily="18" charset="0"/>
                <a:cs typeface="Times New Roman" panose="02020603050405020304" pitchFamily="18" charset="0"/>
              </a:rPr>
              <a:t>Archit</a:t>
            </a:r>
            <a:endParaRPr lang="en-US" sz="1800" baseline="0">
              <a:latin typeface="Times New Roman" panose="02020603050405020304" pitchFamily="18" charset="0"/>
              <a:cs typeface="Times New Roman" panose="02020603050405020304" pitchFamily="18" charset="0"/>
            </a:endParaRPr>
          </a:p>
          <a:p>
            <a:pPr marL="228600" indent="-228600">
              <a:buFont typeface="+mj-lt"/>
              <a:buAutoNum type="arabicPeriod"/>
            </a:pPr>
            <a:r>
              <a:rPr lang="en-US" sz="1800" baseline="0">
                <a:latin typeface="Times New Roman" panose="02020603050405020304" pitchFamily="18" charset="0"/>
                <a:cs typeface="Times New Roman" panose="02020603050405020304" pitchFamily="18" charset="0"/>
              </a:rPr>
              <a:t>For example for flavor profiles:</a:t>
            </a:r>
          </a:p>
          <a:p>
            <a:pPr marL="685800" lvl="1" indent="-228600">
              <a:buFont typeface="+mj-lt"/>
              <a:buAutoNum type="arabicPeriod"/>
            </a:pPr>
            <a:r>
              <a:rPr lang="en-US" sz="1800" baseline="0">
                <a:latin typeface="Times New Roman" panose="02020603050405020304" pitchFamily="18" charset="0"/>
                <a:cs typeface="Times New Roman" panose="02020603050405020304" pitchFamily="18" charset="0"/>
              </a:rPr>
              <a:t>Colombian coffee can be creamy and light, and has the kind of flavor profile most people imagine when they think of coffee</a:t>
            </a:r>
          </a:p>
          <a:p>
            <a:pPr marL="685800" lvl="1" indent="-228600">
              <a:buFont typeface="+mj-lt"/>
              <a:buAutoNum type="arabicPeriod"/>
            </a:pPr>
            <a:r>
              <a:rPr lang="en-US" sz="1800" baseline="0">
                <a:latin typeface="Times New Roman" panose="02020603050405020304" pitchFamily="18" charset="0"/>
                <a:cs typeface="Times New Roman" panose="02020603050405020304" pitchFamily="18" charset="0"/>
              </a:rPr>
              <a:t>Italian coffee can be smokey and can have hints of cocoa.</a:t>
            </a:r>
          </a:p>
          <a:p>
            <a:pPr marL="685800" lvl="1" indent="-228600">
              <a:buFont typeface="+mj-lt"/>
              <a:buAutoNum type="arabicPeriod"/>
            </a:pPr>
            <a:r>
              <a:rPr lang="en-US" sz="1800" baseline="0">
                <a:latin typeface="Times New Roman" panose="02020603050405020304" pitchFamily="18" charset="0"/>
                <a:cs typeface="Times New Roman" panose="02020603050405020304" pitchFamily="18" charset="0"/>
              </a:rPr>
              <a:t>Ethiopian coffee is world renowned for its incredibly fruity flavor profile.</a:t>
            </a:r>
          </a:p>
        </p:txBody>
      </p:sp>
      <p:sp>
        <p:nvSpPr>
          <p:cNvPr id="4" name="Slide Number Placeholder 3"/>
          <p:cNvSpPr>
            <a:spLocks noGrp="1"/>
          </p:cNvSpPr>
          <p:nvPr>
            <p:ph type="sldNum" sz="quarter" idx="5"/>
          </p:nvPr>
        </p:nvSpPr>
        <p:spPr/>
        <p:txBody>
          <a:bodyPr/>
          <a:lstStyle/>
          <a:p>
            <a:fld id="{F03A80F7-94C1-403F-897F-356828170C2C}" type="slidenum">
              <a:rPr lang="en-US" smtClean="0"/>
              <a:t>4</a:t>
            </a:fld>
            <a:endParaRPr lang="en-US"/>
          </a:p>
        </p:txBody>
      </p:sp>
    </p:spTree>
    <p:extLst>
      <p:ext uri="{BB962C8B-B14F-4D97-AF65-F5344CB8AC3E}">
        <p14:creationId xmlns:p14="http://schemas.microsoft.com/office/powerpoint/2010/main" val="8191468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Ayush</a:t>
            </a:r>
            <a:br>
              <a:rPr lang="en-US">
                <a:cs typeface="+mn-lt"/>
              </a:rPr>
            </a:br>
            <a:r>
              <a:rPr lang="en-US"/>
              <a:t>"The dataset we used covers several factors that influence coffee quality, such as the name, roaster, roast type, origins, price, and text reviews. This data will help us analyze how these attributes relate to coffee ratings."</a:t>
            </a:r>
          </a:p>
        </p:txBody>
      </p:sp>
      <p:sp>
        <p:nvSpPr>
          <p:cNvPr id="4" name="Slide Number Placeholder 3"/>
          <p:cNvSpPr>
            <a:spLocks noGrp="1"/>
          </p:cNvSpPr>
          <p:nvPr>
            <p:ph type="sldNum" sz="quarter" idx="5"/>
          </p:nvPr>
        </p:nvSpPr>
        <p:spPr/>
        <p:txBody>
          <a:bodyPr/>
          <a:lstStyle/>
          <a:p>
            <a:fld id="{F03A80F7-94C1-403F-897F-356828170C2C}" type="slidenum">
              <a:rPr lang="en-US" smtClean="0"/>
              <a:t>5</a:t>
            </a:fld>
            <a:endParaRPr lang="en-US"/>
          </a:p>
        </p:txBody>
      </p:sp>
    </p:spTree>
    <p:extLst>
      <p:ext uri="{BB962C8B-B14F-4D97-AF65-F5344CB8AC3E}">
        <p14:creationId xmlns:p14="http://schemas.microsoft.com/office/powerpoint/2010/main" val="3918258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Ayush</a:t>
            </a:r>
          </a:p>
        </p:txBody>
      </p:sp>
      <p:sp>
        <p:nvSpPr>
          <p:cNvPr id="4" name="Slide Number Placeholder 3"/>
          <p:cNvSpPr>
            <a:spLocks noGrp="1"/>
          </p:cNvSpPr>
          <p:nvPr>
            <p:ph type="sldNum" sz="quarter" idx="5"/>
          </p:nvPr>
        </p:nvSpPr>
        <p:spPr/>
        <p:txBody>
          <a:bodyPr/>
          <a:lstStyle/>
          <a:p>
            <a:fld id="{F03A80F7-94C1-403F-897F-356828170C2C}" type="slidenum">
              <a:rPr lang="en-US" smtClean="0"/>
              <a:t>6</a:t>
            </a:fld>
            <a:endParaRPr lang="en-US"/>
          </a:p>
        </p:txBody>
      </p:sp>
    </p:spTree>
    <p:extLst>
      <p:ext uri="{BB962C8B-B14F-4D97-AF65-F5344CB8AC3E}">
        <p14:creationId xmlns:p14="http://schemas.microsoft.com/office/powerpoint/2010/main" val="17233501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Ayush</a:t>
            </a:r>
            <a:br>
              <a:rPr lang="en-US">
                <a:cs typeface="+mn-lt"/>
              </a:rPr>
            </a:br>
            <a:r>
              <a:rPr lang="en-US"/>
              <a:t>In this part, we'll walk through the preprocessing steps we took, including data cleaning, handling missing values, and preparing the text for analysis. We also performed exploratory data analysis to get a better understanding of the dataset.</a:t>
            </a:r>
            <a:br>
              <a:rPr lang="en-US">
                <a:cs typeface="+mn-lt"/>
              </a:rPr>
            </a:br>
            <a:br>
              <a:rPr lang="en-US">
                <a:cs typeface="+mn-lt"/>
              </a:rPr>
            </a:br>
            <a:r>
              <a:rPr lang="en-US"/>
              <a:t>We started with basic text preprocessing like lowercasing, removing stop words, and lemmatization. We then performed topic modeling with LDA and sentiment analysis using VADER and </a:t>
            </a:r>
            <a:r>
              <a:rPr lang="en-US" err="1"/>
              <a:t>RoBERTa</a:t>
            </a:r>
            <a:r>
              <a:rPr lang="en-US"/>
              <a:t>. This helped us streamline the data for further analysis.</a:t>
            </a:r>
          </a:p>
        </p:txBody>
      </p:sp>
      <p:sp>
        <p:nvSpPr>
          <p:cNvPr id="4" name="Slide Number Placeholder 3"/>
          <p:cNvSpPr>
            <a:spLocks noGrp="1"/>
          </p:cNvSpPr>
          <p:nvPr>
            <p:ph type="sldNum" sz="quarter" idx="5"/>
          </p:nvPr>
        </p:nvSpPr>
        <p:spPr/>
        <p:txBody>
          <a:bodyPr/>
          <a:lstStyle/>
          <a:p>
            <a:fld id="{F03A80F7-94C1-403F-897F-356828170C2C}" type="slidenum">
              <a:rPr lang="en-US" smtClean="0"/>
              <a:t>7</a:t>
            </a:fld>
            <a:endParaRPr lang="en-US"/>
          </a:p>
        </p:txBody>
      </p:sp>
    </p:spTree>
    <p:extLst>
      <p:ext uri="{BB962C8B-B14F-4D97-AF65-F5344CB8AC3E}">
        <p14:creationId xmlns:p14="http://schemas.microsoft.com/office/powerpoint/2010/main" val="41599176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a:t>Robby</a:t>
            </a:r>
          </a:p>
        </p:txBody>
      </p:sp>
      <p:sp>
        <p:nvSpPr>
          <p:cNvPr id="4" name="Slide Number Placeholder 3"/>
          <p:cNvSpPr>
            <a:spLocks noGrp="1"/>
          </p:cNvSpPr>
          <p:nvPr>
            <p:ph type="sldNum" sz="quarter" idx="5"/>
          </p:nvPr>
        </p:nvSpPr>
        <p:spPr/>
        <p:txBody>
          <a:bodyPr/>
          <a:lstStyle/>
          <a:p>
            <a:fld id="{F03A80F7-94C1-403F-897F-356828170C2C}" type="slidenum">
              <a:rPr lang="en-US" smtClean="0"/>
              <a:t>8</a:t>
            </a:fld>
            <a:endParaRPr lang="en-US"/>
          </a:p>
        </p:txBody>
      </p:sp>
    </p:spTree>
    <p:extLst>
      <p:ext uri="{BB962C8B-B14F-4D97-AF65-F5344CB8AC3E}">
        <p14:creationId xmlns:p14="http://schemas.microsoft.com/office/powerpoint/2010/main" val="750584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nuev</a:t>
            </a:r>
          </a:p>
        </p:txBody>
      </p:sp>
      <p:sp>
        <p:nvSpPr>
          <p:cNvPr id="4" name="Slide Number Placeholder 3"/>
          <p:cNvSpPr>
            <a:spLocks noGrp="1"/>
          </p:cNvSpPr>
          <p:nvPr>
            <p:ph type="sldNum" sz="quarter" idx="5"/>
          </p:nvPr>
        </p:nvSpPr>
        <p:spPr/>
        <p:txBody>
          <a:bodyPr/>
          <a:lstStyle/>
          <a:p>
            <a:fld id="{F03A80F7-94C1-403F-897F-356828170C2C}" type="slidenum">
              <a:rPr lang="en-US" smtClean="0"/>
              <a:t>9</a:t>
            </a:fld>
            <a:endParaRPr lang="en-US"/>
          </a:p>
        </p:txBody>
      </p:sp>
    </p:spTree>
    <p:extLst>
      <p:ext uri="{BB962C8B-B14F-4D97-AF65-F5344CB8AC3E}">
        <p14:creationId xmlns:p14="http://schemas.microsoft.com/office/powerpoint/2010/main" val="12510920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10/08/24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10/08/24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10/08/24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10/08/24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10/08/24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10/08/24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10/08/24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10/08/24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10/08/24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10/08/24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10/08/24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10/08/24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0.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6.png"/><Relationship Id="rId7"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6.pn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35.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0.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grpSp>
        <p:nvGrpSpPr>
          <p:cNvPr id="2" name="Group 2"/>
          <p:cNvGrpSpPr/>
          <p:nvPr/>
        </p:nvGrpSpPr>
        <p:grpSpPr>
          <a:xfrm>
            <a:off x="519460" y="5325647"/>
            <a:ext cx="11458204" cy="4463331"/>
            <a:chOff x="0" y="0"/>
            <a:chExt cx="3017799" cy="1175528"/>
          </a:xfrm>
        </p:grpSpPr>
        <p:sp>
          <p:nvSpPr>
            <p:cNvPr id="3" name="Freeform 3"/>
            <p:cNvSpPr/>
            <p:nvPr/>
          </p:nvSpPr>
          <p:spPr>
            <a:xfrm>
              <a:off x="0" y="0"/>
              <a:ext cx="3017799" cy="1175528"/>
            </a:xfrm>
            <a:custGeom>
              <a:avLst/>
              <a:gdLst/>
              <a:ahLst/>
              <a:cxnLst/>
              <a:rect l="l" t="t" r="r" b="b"/>
              <a:pathLst>
                <a:path w="3017799" h="1175528">
                  <a:moveTo>
                    <a:pt x="34459" y="0"/>
                  </a:moveTo>
                  <a:lnTo>
                    <a:pt x="2983340" y="0"/>
                  </a:lnTo>
                  <a:cubicBezTo>
                    <a:pt x="3002371" y="0"/>
                    <a:pt x="3017799" y="15428"/>
                    <a:pt x="3017799" y="34459"/>
                  </a:cubicBezTo>
                  <a:lnTo>
                    <a:pt x="3017799" y="1141069"/>
                  </a:lnTo>
                  <a:cubicBezTo>
                    <a:pt x="3017799" y="1150208"/>
                    <a:pt x="3014168" y="1158972"/>
                    <a:pt x="3007706" y="1165435"/>
                  </a:cubicBezTo>
                  <a:cubicBezTo>
                    <a:pt x="3001243" y="1171897"/>
                    <a:pt x="2992479" y="1175528"/>
                    <a:pt x="2983340" y="1175528"/>
                  </a:cubicBezTo>
                  <a:lnTo>
                    <a:pt x="34459" y="1175528"/>
                  </a:lnTo>
                  <a:cubicBezTo>
                    <a:pt x="25320" y="1175528"/>
                    <a:pt x="16555" y="1171897"/>
                    <a:pt x="10093" y="1165435"/>
                  </a:cubicBezTo>
                  <a:cubicBezTo>
                    <a:pt x="3630" y="1158972"/>
                    <a:pt x="0" y="1150208"/>
                    <a:pt x="0" y="1141069"/>
                  </a:cubicBezTo>
                  <a:lnTo>
                    <a:pt x="0" y="34459"/>
                  </a:lnTo>
                  <a:cubicBezTo>
                    <a:pt x="0" y="25320"/>
                    <a:pt x="3630" y="16555"/>
                    <a:pt x="10093" y="10093"/>
                  </a:cubicBezTo>
                  <a:cubicBezTo>
                    <a:pt x="16555" y="3630"/>
                    <a:pt x="25320" y="0"/>
                    <a:pt x="34459" y="0"/>
                  </a:cubicBezTo>
                  <a:close/>
                </a:path>
              </a:pathLst>
            </a:custGeom>
            <a:solidFill>
              <a:srgbClr val="C2A375"/>
            </a:solidFill>
          </p:spPr>
          <p:txBody>
            <a:bodyPr/>
            <a:lstStyle/>
            <a:p>
              <a:endParaRPr lang="en-US"/>
            </a:p>
          </p:txBody>
        </p:sp>
        <p:sp>
          <p:nvSpPr>
            <p:cNvPr id="4" name="TextBox 4"/>
            <p:cNvSpPr txBox="1"/>
            <p:nvPr/>
          </p:nvSpPr>
          <p:spPr>
            <a:xfrm>
              <a:off x="0" y="-38100"/>
              <a:ext cx="3017799" cy="1213628"/>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519460" y="1047750"/>
            <a:ext cx="11307509" cy="4092146"/>
          </a:xfrm>
          <a:prstGeom prst="rect">
            <a:avLst/>
          </a:prstGeom>
        </p:spPr>
        <p:txBody>
          <a:bodyPr wrap="square" lIns="0" tIns="0" rIns="0" bIns="0" rtlCol="0" anchor="t">
            <a:spAutoFit/>
          </a:bodyPr>
          <a:lstStyle/>
          <a:p>
            <a:pPr algn="l">
              <a:lnSpc>
                <a:spcPts val="34924"/>
              </a:lnSpc>
            </a:pPr>
            <a:r>
              <a:rPr lang="en-US" sz="24946" b="1" dirty="0">
                <a:solidFill>
                  <a:srgbClr val="593224"/>
                </a:solidFill>
                <a:latin typeface="Open Sauce Semi-Bold"/>
                <a:ea typeface="Open Sauce Semi-Bold"/>
                <a:cs typeface="Open Sauce Semi-Bold"/>
                <a:sym typeface="Open Sauce Semi-Bold"/>
              </a:rPr>
              <a:t>Coffee</a:t>
            </a:r>
          </a:p>
        </p:txBody>
      </p:sp>
      <p:sp>
        <p:nvSpPr>
          <p:cNvPr id="6" name="AutoShape 6"/>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7" name="Freeform 7"/>
          <p:cNvSpPr/>
          <p:nvPr/>
        </p:nvSpPr>
        <p:spPr>
          <a:xfrm>
            <a:off x="12185169" y="4161197"/>
            <a:ext cx="6102831" cy="6125803"/>
          </a:xfrm>
          <a:custGeom>
            <a:avLst/>
            <a:gdLst/>
            <a:ahLst/>
            <a:cxnLst/>
            <a:rect l="l" t="t" r="r" b="b"/>
            <a:pathLst>
              <a:path w="6102831" h="6125803">
                <a:moveTo>
                  <a:pt x="0" y="0"/>
                </a:moveTo>
                <a:lnTo>
                  <a:pt x="6102831" y="0"/>
                </a:lnTo>
                <a:lnTo>
                  <a:pt x="6102831" y="6125803"/>
                </a:lnTo>
                <a:lnTo>
                  <a:pt x="0" y="6125803"/>
                </a:lnTo>
                <a:lnTo>
                  <a:pt x="0" y="0"/>
                </a:lnTo>
                <a:close/>
              </a:path>
            </a:pathLst>
          </a:custGeom>
          <a:blipFill>
            <a:blip r:embed="rId3"/>
            <a:stretch>
              <a:fillRect/>
            </a:stretch>
          </a:blipFill>
        </p:spPr>
        <p:txBody>
          <a:bodyPr/>
          <a:lstStyle/>
          <a:p>
            <a:endParaRPr lang="en-US"/>
          </a:p>
        </p:txBody>
      </p:sp>
      <p:sp>
        <p:nvSpPr>
          <p:cNvPr id="8" name="TextBox 8"/>
          <p:cNvSpPr txBox="1"/>
          <p:nvPr/>
        </p:nvSpPr>
        <p:spPr>
          <a:xfrm>
            <a:off x="690657" y="5746531"/>
            <a:ext cx="11136312" cy="1911212"/>
          </a:xfrm>
          <a:prstGeom prst="rect">
            <a:avLst/>
          </a:prstGeom>
        </p:spPr>
        <p:txBody>
          <a:bodyPr lIns="0" tIns="0" rIns="0" bIns="0" rtlCol="0" anchor="t">
            <a:spAutoFit/>
          </a:bodyPr>
          <a:lstStyle/>
          <a:p>
            <a:pPr algn="l">
              <a:lnSpc>
                <a:spcPts val="7562"/>
              </a:lnSpc>
            </a:pPr>
            <a:r>
              <a:rPr lang="en-US" sz="6302" b="1">
                <a:solidFill>
                  <a:srgbClr val="F8F5EC"/>
                </a:solidFill>
                <a:latin typeface="Open Sauce Semi-Bold"/>
                <a:ea typeface="Open Sauce Semi-Bold"/>
                <a:cs typeface="Open Sauce Semi-Bold"/>
                <a:sym typeface="Open Sauce Semi-Bold"/>
              </a:rPr>
              <a:t>Unstructured Data Management: Group Project</a:t>
            </a:r>
          </a:p>
        </p:txBody>
      </p:sp>
      <p:sp>
        <p:nvSpPr>
          <p:cNvPr id="9" name="TextBox 9"/>
          <p:cNvSpPr txBox="1"/>
          <p:nvPr/>
        </p:nvSpPr>
        <p:spPr>
          <a:xfrm>
            <a:off x="690657" y="8305800"/>
            <a:ext cx="3713037" cy="952500"/>
          </a:xfrm>
          <a:prstGeom prst="rect">
            <a:avLst/>
          </a:prstGeom>
        </p:spPr>
        <p:txBody>
          <a:bodyPr lIns="0" tIns="0" rIns="0" bIns="0" rtlCol="0" anchor="t">
            <a:spAutoFit/>
          </a:bodyPr>
          <a:lstStyle/>
          <a:p>
            <a:pPr marL="680321" lvl="1" indent="-340161" algn="l">
              <a:lnSpc>
                <a:spcPts val="3781"/>
              </a:lnSpc>
              <a:buFont typeface="Arial"/>
              <a:buChar char="•"/>
            </a:pPr>
            <a:r>
              <a:rPr lang="en-US" sz="3151" b="1">
                <a:solidFill>
                  <a:srgbClr val="F8F5EC"/>
                </a:solidFill>
                <a:latin typeface="Open Sauce Semi-Bold"/>
                <a:ea typeface="Open Sauce Semi-Bold"/>
                <a:cs typeface="Open Sauce Semi-Bold"/>
                <a:sym typeface="Open Sauce Semi-Bold"/>
              </a:rPr>
              <a:t>Archit Chawla</a:t>
            </a:r>
          </a:p>
          <a:p>
            <a:pPr marL="680321" lvl="1" indent="-340161" algn="l">
              <a:lnSpc>
                <a:spcPts val="3781"/>
              </a:lnSpc>
              <a:buFont typeface="Arial"/>
              <a:buChar char="•"/>
            </a:pPr>
            <a:r>
              <a:rPr lang="en-US" sz="3151" b="1">
                <a:solidFill>
                  <a:srgbClr val="F8F5EC"/>
                </a:solidFill>
                <a:latin typeface="Open Sauce Semi-Bold"/>
                <a:ea typeface="Open Sauce Semi-Bold"/>
                <a:cs typeface="Open Sauce Semi-Bold"/>
                <a:sym typeface="Open Sauce Semi-Bold"/>
              </a:rPr>
              <a:t>Robby Connor</a:t>
            </a:r>
          </a:p>
        </p:txBody>
      </p:sp>
      <p:sp>
        <p:nvSpPr>
          <p:cNvPr id="10" name="TextBox 10"/>
          <p:cNvSpPr txBox="1"/>
          <p:nvPr/>
        </p:nvSpPr>
        <p:spPr>
          <a:xfrm>
            <a:off x="608525" y="387863"/>
            <a:ext cx="2796417" cy="359850"/>
          </a:xfrm>
          <a:prstGeom prst="rect">
            <a:avLst/>
          </a:prstGeom>
        </p:spPr>
        <p:txBody>
          <a:bodyPr lIns="0" tIns="0" rIns="0" bIns="0" rtlCol="0" anchor="t">
            <a:spAutoFit/>
          </a:bodyPr>
          <a:lstStyle/>
          <a:p>
            <a:pPr algn="l">
              <a:lnSpc>
                <a:spcPts val="2847"/>
              </a:lnSpc>
            </a:pPr>
            <a:r>
              <a:rPr lang="en-US" sz="2373" b="1">
                <a:solidFill>
                  <a:srgbClr val="593224"/>
                </a:solidFill>
                <a:latin typeface="Open Sauce Semi-Bold"/>
                <a:ea typeface="Open Sauce Semi-Bold"/>
                <a:cs typeface="Open Sauce Semi-Bold"/>
                <a:sym typeface="Open Sauce Semi-Bold"/>
              </a:rPr>
              <a:t>Group #2</a:t>
            </a:r>
          </a:p>
        </p:txBody>
      </p:sp>
      <p:sp>
        <p:nvSpPr>
          <p:cNvPr id="11" name="TextBox 11"/>
          <p:cNvSpPr txBox="1"/>
          <p:nvPr/>
        </p:nvSpPr>
        <p:spPr>
          <a:xfrm>
            <a:off x="6461031" y="8305800"/>
            <a:ext cx="5365938" cy="952500"/>
          </a:xfrm>
          <a:prstGeom prst="rect">
            <a:avLst/>
          </a:prstGeom>
        </p:spPr>
        <p:txBody>
          <a:bodyPr lIns="0" tIns="0" rIns="0" bIns="0" rtlCol="0" anchor="t">
            <a:spAutoFit/>
          </a:bodyPr>
          <a:lstStyle/>
          <a:p>
            <a:pPr marL="680321" lvl="1" indent="-340161" algn="l">
              <a:lnSpc>
                <a:spcPts val="3781"/>
              </a:lnSpc>
              <a:buFont typeface="Arial"/>
              <a:buChar char="•"/>
            </a:pPr>
            <a:r>
              <a:rPr lang="en-US" sz="3151" b="1">
                <a:solidFill>
                  <a:srgbClr val="F8F5EC"/>
                </a:solidFill>
                <a:latin typeface="Open Sauce Semi-Bold"/>
                <a:ea typeface="Open Sauce Semi-Bold"/>
                <a:cs typeface="Open Sauce Semi-Bold"/>
                <a:sym typeface="Open Sauce Semi-Bold"/>
              </a:rPr>
              <a:t>Ayush Rishi</a:t>
            </a:r>
          </a:p>
          <a:p>
            <a:pPr marL="680321" lvl="1" indent="-340161" algn="l">
              <a:lnSpc>
                <a:spcPts val="3781"/>
              </a:lnSpc>
              <a:buFont typeface="Arial"/>
              <a:buChar char="•"/>
            </a:pPr>
            <a:r>
              <a:rPr lang="en-US" sz="3151" b="1">
                <a:solidFill>
                  <a:srgbClr val="F8F5EC"/>
                </a:solidFill>
                <a:latin typeface="Open Sauce Semi-Bold"/>
                <a:ea typeface="Open Sauce Semi-Bold"/>
                <a:cs typeface="Open Sauce Semi-Bold"/>
                <a:sym typeface="Open Sauce Semi-Bold"/>
              </a:rPr>
              <a:t>Kulsum Khanam Nayyar</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3" name="Group 3"/>
          <p:cNvGrpSpPr/>
          <p:nvPr/>
        </p:nvGrpSpPr>
        <p:grpSpPr>
          <a:xfrm>
            <a:off x="273065" y="3630191"/>
            <a:ext cx="8624540" cy="6542507"/>
            <a:chOff x="0" y="0"/>
            <a:chExt cx="2271484" cy="1617309"/>
          </a:xfrm>
        </p:grpSpPr>
        <p:sp>
          <p:nvSpPr>
            <p:cNvPr id="4" name="Freeform 4"/>
            <p:cNvSpPr/>
            <p:nvPr/>
          </p:nvSpPr>
          <p:spPr>
            <a:xfrm>
              <a:off x="0" y="0"/>
              <a:ext cx="2271484" cy="1617309"/>
            </a:xfrm>
            <a:custGeom>
              <a:avLst/>
              <a:gdLst/>
              <a:ahLst/>
              <a:cxnLst/>
              <a:rect l="l" t="t" r="r" b="b"/>
              <a:pathLst>
                <a:path w="2271484" h="1617309">
                  <a:moveTo>
                    <a:pt x="45781" y="0"/>
                  </a:moveTo>
                  <a:lnTo>
                    <a:pt x="2225703" y="0"/>
                  </a:lnTo>
                  <a:cubicBezTo>
                    <a:pt x="2250987" y="0"/>
                    <a:pt x="2271484" y="20497"/>
                    <a:pt x="2271484" y="45781"/>
                  </a:cubicBezTo>
                  <a:lnTo>
                    <a:pt x="2271484" y="1571528"/>
                  </a:lnTo>
                  <a:cubicBezTo>
                    <a:pt x="2271484" y="1583670"/>
                    <a:pt x="2266660" y="1595315"/>
                    <a:pt x="2258075" y="1603900"/>
                  </a:cubicBezTo>
                  <a:cubicBezTo>
                    <a:pt x="2249489" y="1612486"/>
                    <a:pt x="2237845" y="1617309"/>
                    <a:pt x="2225703" y="1617309"/>
                  </a:cubicBezTo>
                  <a:lnTo>
                    <a:pt x="45781" y="1617309"/>
                  </a:lnTo>
                  <a:cubicBezTo>
                    <a:pt x="20497" y="1617309"/>
                    <a:pt x="0" y="1596813"/>
                    <a:pt x="0" y="1571528"/>
                  </a:cubicBezTo>
                  <a:lnTo>
                    <a:pt x="0" y="45781"/>
                  </a:lnTo>
                  <a:cubicBezTo>
                    <a:pt x="0" y="20497"/>
                    <a:pt x="20497" y="0"/>
                    <a:pt x="45781" y="0"/>
                  </a:cubicBezTo>
                  <a:close/>
                </a:path>
              </a:pathLst>
            </a:custGeom>
            <a:solidFill>
              <a:srgbClr val="C2A375"/>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5"/>
            <p:cNvSpPr txBox="1"/>
            <p:nvPr/>
          </p:nvSpPr>
          <p:spPr>
            <a:xfrm>
              <a:off x="0" y="-38100"/>
              <a:ext cx="2271484" cy="1655409"/>
            </a:xfrm>
            <a:prstGeom prst="rect">
              <a:avLst/>
            </a:prstGeom>
          </p:spPr>
          <p:txBody>
            <a:bodyPr lIns="50800" tIns="50800" rIns="50800" bIns="50800" rtlCol="0" anchor="ctr"/>
            <a:lstStyle/>
            <a:p>
              <a:pPr marL="0" marR="0" lvl="0" indent="0" algn="ctr" defTabSz="914400" rtl="0" eaLnBrk="1" fontAlgn="auto" latinLnBrk="0" hangingPunct="1">
                <a:lnSpc>
                  <a:spcPts val="2659"/>
                </a:lnSpc>
                <a:spcBef>
                  <a:spcPct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7" name="Freeform 7"/>
          <p:cNvSpPr/>
          <p:nvPr/>
        </p:nvSpPr>
        <p:spPr>
          <a:xfrm>
            <a:off x="8817609" y="3268698"/>
            <a:ext cx="652782" cy="745289"/>
          </a:xfrm>
          <a:custGeom>
            <a:avLst/>
            <a:gdLst/>
            <a:ahLst/>
            <a:cxnLst/>
            <a:rect l="l" t="t" r="r" b="b"/>
            <a:pathLst>
              <a:path w="652782" h="745289">
                <a:moveTo>
                  <a:pt x="0" y="0"/>
                </a:moveTo>
                <a:lnTo>
                  <a:pt x="652782" y="0"/>
                </a:lnTo>
                <a:lnTo>
                  <a:pt x="652782" y="745289"/>
                </a:lnTo>
                <a:lnTo>
                  <a:pt x="0" y="745289"/>
                </a:lnTo>
                <a:lnTo>
                  <a:pt x="0" y="0"/>
                </a:lnTo>
                <a:close/>
              </a:path>
            </a:pathLst>
          </a:custGeom>
          <a:blipFill>
            <a:blip r:embed="rId3"/>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AutoShape 8"/>
          <p:cNvSpPr/>
          <p:nvPr/>
        </p:nvSpPr>
        <p:spPr>
          <a:xfrm>
            <a:off x="273065" y="4610100"/>
            <a:ext cx="8603627" cy="0"/>
          </a:xfrm>
          <a:prstGeom prst="line">
            <a:avLst/>
          </a:prstGeom>
          <a:ln w="19050" cap="flat">
            <a:solidFill>
              <a:srgbClr val="F8F5EC"/>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9" name="Group 9"/>
          <p:cNvGrpSpPr/>
          <p:nvPr/>
        </p:nvGrpSpPr>
        <p:grpSpPr>
          <a:xfrm>
            <a:off x="9470391" y="3630191"/>
            <a:ext cx="8624540" cy="6542503"/>
            <a:chOff x="0" y="0"/>
            <a:chExt cx="2271484" cy="1617309"/>
          </a:xfrm>
        </p:grpSpPr>
        <p:sp>
          <p:nvSpPr>
            <p:cNvPr id="10" name="Freeform 10"/>
            <p:cNvSpPr/>
            <p:nvPr/>
          </p:nvSpPr>
          <p:spPr>
            <a:xfrm>
              <a:off x="0" y="0"/>
              <a:ext cx="2271484" cy="1617309"/>
            </a:xfrm>
            <a:custGeom>
              <a:avLst/>
              <a:gdLst/>
              <a:ahLst/>
              <a:cxnLst/>
              <a:rect l="l" t="t" r="r" b="b"/>
              <a:pathLst>
                <a:path w="2271484" h="1617309">
                  <a:moveTo>
                    <a:pt x="45781" y="0"/>
                  </a:moveTo>
                  <a:lnTo>
                    <a:pt x="2225703" y="0"/>
                  </a:lnTo>
                  <a:cubicBezTo>
                    <a:pt x="2250987" y="0"/>
                    <a:pt x="2271484" y="20497"/>
                    <a:pt x="2271484" y="45781"/>
                  </a:cubicBezTo>
                  <a:lnTo>
                    <a:pt x="2271484" y="1571528"/>
                  </a:lnTo>
                  <a:cubicBezTo>
                    <a:pt x="2271484" y="1583670"/>
                    <a:pt x="2266660" y="1595315"/>
                    <a:pt x="2258075" y="1603900"/>
                  </a:cubicBezTo>
                  <a:cubicBezTo>
                    <a:pt x="2249489" y="1612486"/>
                    <a:pt x="2237845" y="1617309"/>
                    <a:pt x="2225703" y="1617309"/>
                  </a:cubicBezTo>
                  <a:lnTo>
                    <a:pt x="45781" y="1617309"/>
                  </a:lnTo>
                  <a:cubicBezTo>
                    <a:pt x="20497" y="1617309"/>
                    <a:pt x="0" y="1596813"/>
                    <a:pt x="0" y="1571528"/>
                  </a:cubicBezTo>
                  <a:lnTo>
                    <a:pt x="0" y="45781"/>
                  </a:lnTo>
                  <a:cubicBezTo>
                    <a:pt x="0" y="20497"/>
                    <a:pt x="20497" y="0"/>
                    <a:pt x="45781" y="0"/>
                  </a:cubicBezTo>
                  <a:close/>
                </a:path>
              </a:pathLst>
            </a:custGeom>
            <a:solidFill>
              <a:srgbClr val="C2A375"/>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TextBox 11"/>
            <p:cNvSpPr txBox="1"/>
            <p:nvPr/>
          </p:nvSpPr>
          <p:spPr>
            <a:xfrm>
              <a:off x="0" y="-38100"/>
              <a:ext cx="2271484" cy="1655409"/>
            </a:xfrm>
            <a:prstGeom prst="rect">
              <a:avLst/>
            </a:prstGeom>
          </p:spPr>
          <p:txBody>
            <a:bodyPr lIns="50800" tIns="50800" rIns="50800" bIns="50800" rtlCol="0" anchor="ctr"/>
            <a:lstStyle/>
            <a:p>
              <a:pPr marL="0" marR="0" lvl="0" indent="0" algn="ctr" defTabSz="914400" rtl="0" eaLnBrk="1" fontAlgn="auto" latinLnBrk="0" hangingPunct="1">
                <a:lnSpc>
                  <a:spcPts val="2659"/>
                </a:lnSpc>
                <a:spcBef>
                  <a:spcPct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12" name="AutoShape 12"/>
          <p:cNvSpPr/>
          <p:nvPr/>
        </p:nvSpPr>
        <p:spPr>
          <a:xfrm>
            <a:off x="9470391" y="4599617"/>
            <a:ext cx="8603627" cy="0"/>
          </a:xfrm>
          <a:prstGeom prst="line">
            <a:avLst/>
          </a:prstGeom>
          <a:ln w="19050" cap="flat">
            <a:solidFill>
              <a:srgbClr val="F8F5EC"/>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4" name="TextBox 14"/>
          <p:cNvSpPr txBox="1"/>
          <p:nvPr/>
        </p:nvSpPr>
        <p:spPr>
          <a:xfrm>
            <a:off x="1066800" y="1058087"/>
            <a:ext cx="16611600" cy="2215991"/>
          </a:xfrm>
          <a:prstGeom prst="rect">
            <a:avLst/>
          </a:prstGeom>
        </p:spPr>
        <p:txBody>
          <a:bodyPr wrap="square" lIns="0" tIns="0" rIns="0" bIns="0" rtlCol="0" anchor="t">
            <a:spAutoFit/>
          </a:bodyPr>
          <a:lstStyle/>
          <a:p>
            <a:pPr marL="0" marR="0" lvl="0" indent="0" algn="l" defTabSz="914400" rtl="0" eaLnBrk="1" fontAlgn="auto" latinLnBrk="0" hangingPunct="1">
              <a:lnSpc>
                <a:spcPct val="100000"/>
              </a:lnSpc>
              <a:spcBef>
                <a:spcPts val="500"/>
              </a:spcBef>
              <a:spcAft>
                <a:spcPts val="0"/>
              </a:spcAft>
              <a:buClrTx/>
              <a:buSzTx/>
              <a:buFontTx/>
              <a:buNone/>
              <a:tabLst/>
              <a:defRPr/>
            </a:pPr>
            <a:r>
              <a:rPr kumimoji="0" lang="en-US" sz="7200" b="1" i="0" u="none" strike="noStrike" kern="1200" cap="none" spc="0" normalizeH="0" baseline="0" noProof="0">
                <a:ln>
                  <a:noFill/>
                </a:ln>
                <a:solidFill>
                  <a:srgbClr val="593224"/>
                </a:solidFill>
                <a:effectLst/>
                <a:uLnTx/>
                <a:uFillTx/>
                <a:latin typeface="Open Sauce Semi-Bold"/>
                <a:ea typeface="Open Sauce Semi-Bold"/>
                <a:cs typeface="Open Sauce Semi-Bold"/>
                <a:sym typeface="Open Sauce Semi-Bold"/>
              </a:rPr>
              <a:t>What kinds of words are associated with the best &amp; worst ratings?</a:t>
            </a:r>
          </a:p>
        </p:txBody>
      </p:sp>
      <p:sp>
        <p:nvSpPr>
          <p:cNvPr id="15" name="TextBox 15"/>
          <p:cNvSpPr txBox="1"/>
          <p:nvPr/>
        </p:nvSpPr>
        <p:spPr>
          <a:xfrm>
            <a:off x="514869" y="3793779"/>
            <a:ext cx="8267092" cy="565668"/>
          </a:xfrm>
          <a:prstGeom prst="rect">
            <a:avLst/>
          </a:prstGeom>
        </p:spPr>
        <p:txBody>
          <a:bodyPr wrap="square" lIns="0" tIns="0" rIns="0" bIns="0" rtlCol="0" anchor="t">
            <a:spAutoFit/>
          </a:bodyPr>
          <a:lstStyle/>
          <a:p>
            <a:pPr marL="0" marR="0" lvl="0" indent="0" algn="l" defTabSz="914400" rtl="0" eaLnBrk="1" fontAlgn="auto" latinLnBrk="0" hangingPunct="1">
              <a:lnSpc>
                <a:spcPts val="4900"/>
              </a:lnSpc>
              <a:spcBef>
                <a:spcPts val="0"/>
              </a:spcBef>
              <a:spcAft>
                <a:spcPts val="0"/>
              </a:spcAft>
              <a:buClrTx/>
              <a:buSzTx/>
              <a:buFontTx/>
              <a:buNone/>
              <a:tabLst/>
              <a:defRPr/>
            </a:pPr>
            <a:r>
              <a:rPr kumimoji="0" lang="en-US" sz="3200" b="1" i="0" u="none" strike="noStrike" kern="1200" cap="none" spc="0" normalizeH="0" baseline="0" noProof="0">
                <a:ln>
                  <a:noFill/>
                </a:ln>
                <a:solidFill>
                  <a:srgbClr val="593224"/>
                </a:solidFill>
                <a:effectLst/>
                <a:uLnTx/>
                <a:uFillTx/>
                <a:latin typeface="Open Sauce Semi-Bold"/>
                <a:ea typeface="Open Sauce Semi-Bold"/>
                <a:cs typeface="Open Sauce Semi-Bold"/>
                <a:sym typeface="Open Sauce Semi-Bold"/>
              </a:rPr>
              <a:t>Words associated with the best reviews:</a:t>
            </a:r>
          </a:p>
        </p:txBody>
      </p:sp>
      <p:sp>
        <p:nvSpPr>
          <p:cNvPr id="16" name="TextBox 16"/>
          <p:cNvSpPr txBox="1"/>
          <p:nvPr/>
        </p:nvSpPr>
        <p:spPr>
          <a:xfrm>
            <a:off x="9459934" y="3821206"/>
            <a:ext cx="8624540" cy="565668"/>
          </a:xfrm>
          <a:prstGeom prst="rect">
            <a:avLst/>
          </a:prstGeom>
        </p:spPr>
        <p:txBody>
          <a:bodyPr wrap="square" lIns="0" tIns="0" rIns="0" bIns="0" rtlCol="0" anchor="t">
            <a:spAutoFit/>
          </a:bodyPr>
          <a:lstStyle/>
          <a:p>
            <a:pPr marL="0" marR="0" lvl="0" indent="0" algn="l" defTabSz="914400" rtl="0" eaLnBrk="1" fontAlgn="auto" latinLnBrk="0" hangingPunct="1">
              <a:lnSpc>
                <a:spcPts val="4900"/>
              </a:lnSpc>
              <a:spcBef>
                <a:spcPts val="0"/>
              </a:spcBef>
              <a:spcAft>
                <a:spcPts val="0"/>
              </a:spcAft>
              <a:buClrTx/>
              <a:buSzTx/>
              <a:buFontTx/>
              <a:buNone/>
              <a:tabLst/>
              <a:defRPr/>
            </a:pPr>
            <a:r>
              <a:rPr kumimoji="0" lang="en-US" sz="3200" b="1" i="0" u="none" strike="noStrike" kern="1200" cap="none" spc="0" normalizeH="0" baseline="0" noProof="0">
                <a:ln>
                  <a:noFill/>
                </a:ln>
                <a:solidFill>
                  <a:srgbClr val="593224"/>
                </a:solidFill>
                <a:effectLst/>
                <a:uLnTx/>
                <a:uFillTx/>
                <a:latin typeface="Open Sauce Semi-Bold"/>
                <a:ea typeface="Open Sauce Semi-Bold"/>
                <a:cs typeface="Open Sauce Semi-Bold"/>
                <a:sym typeface="Open Sauce Semi-Bold"/>
              </a:rPr>
              <a:t>Words associated with the </a:t>
            </a:r>
            <a:r>
              <a:rPr lang="en-US" sz="3200" b="1">
                <a:solidFill>
                  <a:srgbClr val="593224"/>
                </a:solidFill>
                <a:latin typeface="Open Sauce Semi-Bold"/>
                <a:ea typeface="Open Sauce Semi-Bold"/>
                <a:cs typeface="Open Sauce Semi-Bold"/>
                <a:sym typeface="Open Sauce Semi-Bold"/>
              </a:rPr>
              <a:t>worst</a:t>
            </a:r>
            <a:r>
              <a:rPr kumimoji="0" lang="en-US" sz="3200" b="1" i="0" u="none" strike="noStrike" kern="1200" cap="none" spc="0" normalizeH="0" baseline="0" noProof="0">
                <a:ln>
                  <a:noFill/>
                </a:ln>
                <a:solidFill>
                  <a:srgbClr val="593224"/>
                </a:solidFill>
                <a:effectLst/>
                <a:uLnTx/>
                <a:uFillTx/>
                <a:latin typeface="Open Sauce Semi-Bold"/>
                <a:ea typeface="Open Sauce Semi-Bold"/>
                <a:cs typeface="Open Sauce Semi-Bold"/>
                <a:sym typeface="Open Sauce Semi-Bold"/>
              </a:rPr>
              <a:t> reviews:</a:t>
            </a:r>
          </a:p>
        </p:txBody>
      </p:sp>
      <p:pic>
        <p:nvPicPr>
          <p:cNvPr id="3074" name="Picture 2">
            <a:extLst>
              <a:ext uri="{FF2B5EF4-FFF2-40B4-BE49-F238E27FC236}">
                <a16:creationId xmlns:a16="http://schemas.microsoft.com/office/drawing/2014/main" id="{DD428823-F851-030E-4FA7-1E49D6D3CD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1421" y="4678088"/>
            <a:ext cx="6655292" cy="5453761"/>
          </a:xfrm>
          <a:prstGeom prst="rect">
            <a:avLst/>
          </a:prstGeom>
          <a:noFill/>
          <a:extLst>
            <a:ext uri="{909E8E84-426E-40DD-AFC4-6F175D3DCCD1}">
              <a14:hiddenFill xmlns:a14="http://schemas.microsoft.com/office/drawing/2010/main">
                <a:solidFill>
                  <a:srgbClr val="FFFFFF"/>
                </a:solidFill>
              </a14:hiddenFill>
            </a:ext>
          </a:extLst>
        </p:spPr>
      </p:pic>
      <p:sp>
        <p:nvSpPr>
          <p:cNvPr id="18" name="Freeform 18"/>
          <p:cNvSpPr/>
          <p:nvPr/>
        </p:nvSpPr>
        <p:spPr>
          <a:xfrm rot="-2992223">
            <a:off x="2430219" y="5998945"/>
            <a:ext cx="511357" cy="814318"/>
          </a:xfrm>
          <a:custGeom>
            <a:avLst/>
            <a:gdLst/>
            <a:ahLst/>
            <a:cxnLst/>
            <a:rect l="l" t="t" r="r" b="b"/>
            <a:pathLst>
              <a:path w="511357" h="814318">
                <a:moveTo>
                  <a:pt x="0" y="0"/>
                </a:moveTo>
                <a:lnTo>
                  <a:pt x="511357" y="0"/>
                </a:lnTo>
                <a:lnTo>
                  <a:pt x="511357" y="814319"/>
                </a:lnTo>
                <a:lnTo>
                  <a:pt x="0" y="814319"/>
                </a:lnTo>
                <a:lnTo>
                  <a:pt x="0" y="0"/>
                </a:lnTo>
                <a:close/>
              </a:path>
            </a:pathLst>
          </a:custGeom>
          <a:blipFill>
            <a:blip r:embed="rId5"/>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3076" name="Picture 4">
            <a:extLst>
              <a:ext uri="{FF2B5EF4-FFF2-40B4-BE49-F238E27FC236}">
                <a16:creationId xmlns:a16="http://schemas.microsoft.com/office/drawing/2014/main" id="{278F1356-C281-8201-BEBE-76ADC7C8E02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413040" y="4678089"/>
            <a:ext cx="6839910" cy="5449891"/>
          </a:xfrm>
          <a:prstGeom prst="rect">
            <a:avLst/>
          </a:prstGeom>
          <a:noFill/>
          <a:extLst>
            <a:ext uri="{909E8E84-426E-40DD-AFC4-6F175D3DCCD1}">
              <a14:hiddenFill xmlns:a14="http://schemas.microsoft.com/office/drawing/2010/main">
                <a:solidFill>
                  <a:srgbClr val="FFFFFF"/>
                </a:solidFill>
              </a14:hiddenFill>
            </a:ext>
          </a:extLst>
        </p:spPr>
      </p:pic>
      <p:sp>
        <p:nvSpPr>
          <p:cNvPr id="17" name="Freeform 17"/>
          <p:cNvSpPr/>
          <p:nvPr/>
        </p:nvSpPr>
        <p:spPr>
          <a:xfrm>
            <a:off x="11430000" y="5586031"/>
            <a:ext cx="740997" cy="724324"/>
          </a:xfrm>
          <a:custGeom>
            <a:avLst/>
            <a:gdLst/>
            <a:ahLst/>
            <a:cxnLst/>
            <a:rect l="l" t="t" r="r" b="b"/>
            <a:pathLst>
              <a:path w="740997" h="724324">
                <a:moveTo>
                  <a:pt x="0" y="0"/>
                </a:moveTo>
                <a:lnTo>
                  <a:pt x="740997" y="0"/>
                </a:lnTo>
                <a:lnTo>
                  <a:pt x="740997" y="724325"/>
                </a:lnTo>
                <a:lnTo>
                  <a:pt x="0" y="724325"/>
                </a:lnTo>
                <a:lnTo>
                  <a:pt x="0" y="0"/>
                </a:lnTo>
                <a:close/>
              </a:path>
            </a:pathLst>
          </a:custGeom>
          <a:blipFill>
            <a:blip r:embed="rId7"/>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83719073"/>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Freeform 8"/>
          <p:cNvSpPr/>
          <p:nvPr/>
        </p:nvSpPr>
        <p:spPr>
          <a:xfrm>
            <a:off x="-1878763" y="7691133"/>
            <a:ext cx="4500349" cy="4517288"/>
          </a:xfrm>
          <a:custGeom>
            <a:avLst/>
            <a:gdLst/>
            <a:ahLst/>
            <a:cxnLst/>
            <a:rect l="l" t="t" r="r" b="b"/>
            <a:pathLst>
              <a:path w="4500349" h="4517288">
                <a:moveTo>
                  <a:pt x="0" y="0"/>
                </a:moveTo>
                <a:lnTo>
                  <a:pt x="4500348" y="0"/>
                </a:lnTo>
                <a:lnTo>
                  <a:pt x="4500348" y="4517288"/>
                </a:lnTo>
                <a:lnTo>
                  <a:pt x="0" y="4517288"/>
                </a:lnTo>
                <a:lnTo>
                  <a:pt x="0" y="0"/>
                </a:lnTo>
                <a:close/>
              </a:path>
            </a:pathLst>
          </a:custGeom>
          <a:blipFill>
            <a:blip r:embed="rId2"/>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Freeform 9"/>
          <p:cNvSpPr/>
          <p:nvPr/>
        </p:nvSpPr>
        <p:spPr>
          <a:xfrm>
            <a:off x="1373729" y="6424066"/>
            <a:ext cx="2815184" cy="2815184"/>
          </a:xfrm>
          <a:custGeom>
            <a:avLst/>
            <a:gdLst/>
            <a:ahLst/>
            <a:cxnLst/>
            <a:rect l="l" t="t" r="r" b="b"/>
            <a:pathLst>
              <a:path w="2815184" h="2815184">
                <a:moveTo>
                  <a:pt x="0" y="0"/>
                </a:moveTo>
                <a:lnTo>
                  <a:pt x="2815184" y="0"/>
                </a:lnTo>
                <a:lnTo>
                  <a:pt x="2815184" y="2815184"/>
                </a:lnTo>
                <a:lnTo>
                  <a:pt x="0" y="2815184"/>
                </a:lnTo>
                <a:lnTo>
                  <a:pt x="0" y="0"/>
                </a:lnTo>
                <a:close/>
              </a:path>
            </a:pathLst>
          </a:custGeom>
          <a:blipFill>
            <a:blip r:embed="rId3"/>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TextBox 11"/>
          <p:cNvSpPr txBox="1"/>
          <p:nvPr/>
        </p:nvSpPr>
        <p:spPr>
          <a:xfrm>
            <a:off x="379897" y="1263543"/>
            <a:ext cx="17607776" cy="577081"/>
          </a:xfrm>
          <a:prstGeom prst="rect">
            <a:avLst/>
          </a:prstGeom>
        </p:spPr>
        <p:txBody>
          <a:bodyPr wrap="square" lIns="0" tIns="0" rIns="0" bIns="0" rtlCol="0" anchor="t">
            <a:spAutoFit/>
          </a:bodyPr>
          <a:lstStyle/>
          <a:p>
            <a:pPr marL="0" marR="0" lvl="0" indent="0" algn="l" defTabSz="914400" rtl="0" eaLnBrk="1" fontAlgn="auto" latinLnBrk="0" hangingPunct="1">
              <a:lnSpc>
                <a:spcPts val="4480"/>
              </a:lnSpc>
              <a:spcBef>
                <a:spcPts val="0"/>
              </a:spcBef>
              <a:spcAft>
                <a:spcPts val="0"/>
              </a:spcAft>
              <a:buClrTx/>
              <a:buSzTx/>
              <a:buFontTx/>
              <a:buNone/>
              <a:tabLst/>
              <a:defRPr/>
            </a:pPr>
            <a:r>
              <a:rPr kumimoji="0" lang="en-US" sz="4200" b="1" i="0" u="none" strike="noStrike" kern="1200" cap="none" spc="0" normalizeH="0" baseline="0" noProof="0">
                <a:ln>
                  <a:noFill/>
                </a:ln>
                <a:solidFill>
                  <a:srgbClr val="593224"/>
                </a:solidFill>
                <a:effectLst/>
                <a:uLnTx/>
                <a:uFillTx/>
                <a:latin typeface="Open Sauce Semi-Bold"/>
                <a:ea typeface="Open Sauce Semi-Bold"/>
                <a:cs typeface="Open Sauce Semi-Bold"/>
                <a:sym typeface="Open Sauce Semi-Bold"/>
              </a:rPr>
              <a:t>What kinds of topics are associated with the best &amp; worst ratings?</a:t>
            </a:r>
          </a:p>
        </p:txBody>
      </p:sp>
      <p:pic>
        <p:nvPicPr>
          <p:cNvPr id="2052" name="Picture 4">
            <a:extLst>
              <a:ext uri="{FF2B5EF4-FFF2-40B4-BE49-F238E27FC236}">
                <a16:creationId xmlns:a16="http://schemas.microsoft.com/office/drawing/2014/main" id="{BDCD97DF-5BCB-EE1F-4F16-6C45EB169B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1321" y="2320125"/>
            <a:ext cx="11592602" cy="7676676"/>
          </a:xfrm>
          <a:prstGeom prst="rect">
            <a:avLst/>
          </a:prstGeom>
          <a:noFill/>
          <a:extLst>
            <a:ext uri="{909E8E84-426E-40DD-AFC4-6F175D3DCCD1}">
              <a14:hiddenFill xmlns:a14="http://schemas.microsoft.com/office/drawing/2010/main">
                <a:solidFill>
                  <a:srgbClr val="FFFFFF"/>
                </a:solidFill>
              </a14:hiddenFill>
            </a:ext>
          </a:extLst>
        </p:spPr>
      </p:pic>
      <p:sp>
        <p:nvSpPr>
          <p:cNvPr id="6" name="Freeform 6"/>
          <p:cNvSpPr/>
          <p:nvPr/>
        </p:nvSpPr>
        <p:spPr>
          <a:xfrm>
            <a:off x="10896600" y="6134100"/>
            <a:ext cx="813296" cy="928549"/>
          </a:xfrm>
          <a:custGeom>
            <a:avLst/>
            <a:gdLst/>
            <a:ahLst/>
            <a:cxnLst/>
            <a:rect l="l" t="t" r="r" b="b"/>
            <a:pathLst>
              <a:path w="813296" h="928549">
                <a:moveTo>
                  <a:pt x="0" y="0"/>
                </a:moveTo>
                <a:lnTo>
                  <a:pt x="813296" y="0"/>
                </a:lnTo>
                <a:lnTo>
                  <a:pt x="813296" y="928549"/>
                </a:lnTo>
                <a:lnTo>
                  <a:pt x="0" y="928549"/>
                </a:lnTo>
                <a:lnTo>
                  <a:pt x="0" y="0"/>
                </a:lnTo>
                <a:close/>
              </a:path>
            </a:pathLst>
          </a:custGeom>
          <a:blipFill>
            <a:blip r:embed="rId5"/>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9773416"/>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C2A375"/>
        </a:solidFill>
        <a:effectLst/>
      </p:bgPr>
    </p:bg>
    <p:spTree>
      <p:nvGrpSpPr>
        <p:cNvPr id="1" name=""/>
        <p:cNvGrpSpPr/>
        <p:nvPr/>
      </p:nvGrpSpPr>
      <p:grpSpPr>
        <a:xfrm>
          <a:off x="0" y="0"/>
          <a:ext cx="0" cy="0"/>
          <a:chOff x="0" y="0"/>
          <a:chExt cx="0" cy="0"/>
        </a:xfrm>
      </p:grpSpPr>
      <p:sp>
        <p:nvSpPr>
          <p:cNvPr id="2" name="AutoShape 2"/>
          <p:cNvSpPr/>
          <p:nvPr/>
        </p:nvSpPr>
        <p:spPr>
          <a:xfrm>
            <a:off x="-79571" y="2243672"/>
            <a:ext cx="18367571" cy="0"/>
          </a:xfrm>
          <a:prstGeom prst="line">
            <a:avLst/>
          </a:prstGeom>
          <a:ln w="254000" cap="flat">
            <a:solidFill>
              <a:srgbClr val="F8F5EC"/>
            </a:solidFill>
            <a:prstDash val="solid"/>
            <a:headEnd type="none" w="sm" len="sm"/>
            <a:tailEnd type="none" w="sm" len="sm"/>
          </a:ln>
        </p:spPr>
        <p:txBody>
          <a:bodyPr/>
          <a:lstStyle/>
          <a:p>
            <a:endParaRPr lang="en-US"/>
          </a:p>
        </p:txBody>
      </p:sp>
      <p:sp>
        <p:nvSpPr>
          <p:cNvPr id="3" name="TextBox 3"/>
          <p:cNvSpPr txBox="1"/>
          <p:nvPr/>
        </p:nvSpPr>
        <p:spPr>
          <a:xfrm>
            <a:off x="47625" y="514350"/>
            <a:ext cx="16219599" cy="1629835"/>
          </a:xfrm>
          <a:prstGeom prst="rect">
            <a:avLst/>
          </a:prstGeom>
        </p:spPr>
        <p:txBody>
          <a:bodyPr lIns="0" tIns="0" rIns="0" bIns="0" rtlCol="0" anchor="t">
            <a:spAutoFit/>
          </a:bodyPr>
          <a:lstStyle/>
          <a:p>
            <a:pPr algn="l">
              <a:lnSpc>
                <a:spcPts val="12319"/>
              </a:lnSpc>
            </a:pPr>
            <a:r>
              <a:rPr lang="en-US" sz="12000" b="1">
                <a:solidFill>
                  <a:srgbClr val="F8F5EC"/>
                </a:solidFill>
                <a:latin typeface="Open Sauce Semi-Bold"/>
                <a:ea typeface="Open Sauce Semi-Bold"/>
                <a:cs typeface="Open Sauce Semi-Bold"/>
                <a:sym typeface="Open Sauce Semi-Bold"/>
              </a:rPr>
              <a:t>3. Sentiment Analysis</a:t>
            </a:r>
          </a:p>
        </p:txBody>
      </p:sp>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2552700"/>
            <a:ext cx="18367571" cy="0"/>
          </a:xfrm>
          <a:prstGeom prst="line">
            <a:avLst/>
          </a:prstGeom>
          <a:ln w="9525" cap="flat">
            <a:solidFill>
              <a:srgbClr val="000000"/>
            </a:solidFill>
            <a:prstDash val="solid"/>
            <a:headEnd type="none" w="sm" len="sm"/>
            <a:tailEnd type="none" w="sm" len="sm"/>
          </a:ln>
        </p:spPr>
        <p:txBody>
          <a:bodyPr/>
          <a:lstStyle/>
          <a:p>
            <a:endParaRPr lang="en-US"/>
          </a:p>
        </p:txBody>
      </p:sp>
      <p:grpSp>
        <p:nvGrpSpPr>
          <p:cNvPr id="3" name="Group 3"/>
          <p:cNvGrpSpPr/>
          <p:nvPr/>
        </p:nvGrpSpPr>
        <p:grpSpPr>
          <a:xfrm>
            <a:off x="273065" y="3630191"/>
            <a:ext cx="8624540" cy="6140721"/>
            <a:chOff x="0" y="0"/>
            <a:chExt cx="2271484" cy="1617309"/>
          </a:xfrm>
        </p:grpSpPr>
        <p:sp>
          <p:nvSpPr>
            <p:cNvPr id="4" name="Freeform 4"/>
            <p:cNvSpPr/>
            <p:nvPr/>
          </p:nvSpPr>
          <p:spPr>
            <a:xfrm>
              <a:off x="0" y="0"/>
              <a:ext cx="2271484" cy="1617309"/>
            </a:xfrm>
            <a:custGeom>
              <a:avLst/>
              <a:gdLst/>
              <a:ahLst/>
              <a:cxnLst/>
              <a:rect l="l" t="t" r="r" b="b"/>
              <a:pathLst>
                <a:path w="2271484" h="1617309">
                  <a:moveTo>
                    <a:pt x="45781" y="0"/>
                  </a:moveTo>
                  <a:lnTo>
                    <a:pt x="2225703" y="0"/>
                  </a:lnTo>
                  <a:cubicBezTo>
                    <a:pt x="2250987" y="0"/>
                    <a:pt x="2271484" y="20497"/>
                    <a:pt x="2271484" y="45781"/>
                  </a:cubicBezTo>
                  <a:lnTo>
                    <a:pt x="2271484" y="1571528"/>
                  </a:lnTo>
                  <a:cubicBezTo>
                    <a:pt x="2271484" y="1583670"/>
                    <a:pt x="2266660" y="1595315"/>
                    <a:pt x="2258075" y="1603900"/>
                  </a:cubicBezTo>
                  <a:cubicBezTo>
                    <a:pt x="2249489" y="1612486"/>
                    <a:pt x="2237845" y="1617309"/>
                    <a:pt x="2225703" y="1617309"/>
                  </a:cubicBezTo>
                  <a:lnTo>
                    <a:pt x="45781" y="1617309"/>
                  </a:lnTo>
                  <a:cubicBezTo>
                    <a:pt x="20497" y="1617309"/>
                    <a:pt x="0" y="1596813"/>
                    <a:pt x="0" y="1571528"/>
                  </a:cubicBezTo>
                  <a:lnTo>
                    <a:pt x="0" y="45781"/>
                  </a:lnTo>
                  <a:cubicBezTo>
                    <a:pt x="0" y="20497"/>
                    <a:pt x="20497" y="0"/>
                    <a:pt x="45781" y="0"/>
                  </a:cubicBezTo>
                  <a:close/>
                </a:path>
              </a:pathLst>
            </a:custGeom>
            <a:solidFill>
              <a:srgbClr val="C2A375"/>
            </a:solidFill>
          </p:spPr>
          <p:txBody>
            <a:bodyPr/>
            <a:lstStyle/>
            <a:p>
              <a:endParaRPr lang="en-US"/>
            </a:p>
          </p:txBody>
        </p:sp>
        <p:sp>
          <p:nvSpPr>
            <p:cNvPr id="5" name="TextBox 5"/>
            <p:cNvSpPr txBox="1"/>
            <p:nvPr/>
          </p:nvSpPr>
          <p:spPr>
            <a:xfrm>
              <a:off x="0" y="-38100"/>
              <a:ext cx="2271484" cy="1655409"/>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362130" y="4983727"/>
            <a:ext cx="8472626" cy="4215131"/>
          </a:xfrm>
          <a:custGeom>
            <a:avLst/>
            <a:gdLst/>
            <a:ahLst/>
            <a:cxnLst/>
            <a:rect l="l" t="t" r="r" b="b"/>
            <a:pathLst>
              <a:path w="8472626" h="4215131">
                <a:moveTo>
                  <a:pt x="0" y="0"/>
                </a:moveTo>
                <a:lnTo>
                  <a:pt x="8472626" y="0"/>
                </a:lnTo>
                <a:lnTo>
                  <a:pt x="8472626" y="4215131"/>
                </a:lnTo>
                <a:lnTo>
                  <a:pt x="0" y="4215131"/>
                </a:lnTo>
                <a:lnTo>
                  <a:pt x="0" y="0"/>
                </a:lnTo>
                <a:close/>
              </a:path>
            </a:pathLst>
          </a:custGeom>
          <a:blipFill>
            <a:blip r:embed="rId3"/>
            <a:stretch>
              <a:fillRect/>
            </a:stretch>
          </a:blipFill>
        </p:spPr>
        <p:txBody>
          <a:bodyPr/>
          <a:lstStyle/>
          <a:p>
            <a:endParaRPr lang="en-US"/>
          </a:p>
        </p:txBody>
      </p:sp>
      <p:sp>
        <p:nvSpPr>
          <p:cNvPr id="7" name="Freeform 7"/>
          <p:cNvSpPr/>
          <p:nvPr/>
        </p:nvSpPr>
        <p:spPr>
          <a:xfrm>
            <a:off x="8817609" y="3257547"/>
            <a:ext cx="652782" cy="745289"/>
          </a:xfrm>
          <a:custGeom>
            <a:avLst/>
            <a:gdLst/>
            <a:ahLst/>
            <a:cxnLst/>
            <a:rect l="l" t="t" r="r" b="b"/>
            <a:pathLst>
              <a:path w="652782" h="745289">
                <a:moveTo>
                  <a:pt x="0" y="0"/>
                </a:moveTo>
                <a:lnTo>
                  <a:pt x="652782" y="0"/>
                </a:lnTo>
                <a:lnTo>
                  <a:pt x="652782" y="745289"/>
                </a:lnTo>
                <a:lnTo>
                  <a:pt x="0" y="745289"/>
                </a:lnTo>
                <a:lnTo>
                  <a:pt x="0" y="0"/>
                </a:lnTo>
                <a:close/>
              </a:path>
            </a:pathLst>
          </a:custGeom>
          <a:blipFill>
            <a:blip r:embed="rId4"/>
            <a:stretch>
              <a:fillRect/>
            </a:stretch>
          </a:blipFill>
        </p:spPr>
        <p:txBody>
          <a:bodyPr/>
          <a:lstStyle/>
          <a:p>
            <a:endParaRPr lang="en-US"/>
          </a:p>
        </p:txBody>
      </p:sp>
      <p:sp>
        <p:nvSpPr>
          <p:cNvPr id="8" name="AutoShape 8"/>
          <p:cNvSpPr/>
          <p:nvPr/>
        </p:nvSpPr>
        <p:spPr>
          <a:xfrm>
            <a:off x="273065" y="4809995"/>
            <a:ext cx="8603627" cy="0"/>
          </a:xfrm>
          <a:prstGeom prst="line">
            <a:avLst/>
          </a:prstGeom>
          <a:ln w="76200" cap="flat">
            <a:solidFill>
              <a:srgbClr val="F8F5EC"/>
            </a:solidFill>
            <a:prstDash val="solid"/>
            <a:headEnd type="none" w="sm" len="sm"/>
            <a:tailEnd type="none" w="sm" len="sm"/>
          </a:ln>
        </p:spPr>
        <p:txBody>
          <a:bodyPr/>
          <a:lstStyle/>
          <a:p>
            <a:endParaRPr lang="en-US"/>
          </a:p>
        </p:txBody>
      </p:sp>
      <p:grpSp>
        <p:nvGrpSpPr>
          <p:cNvPr id="9" name="Group 9"/>
          <p:cNvGrpSpPr/>
          <p:nvPr/>
        </p:nvGrpSpPr>
        <p:grpSpPr>
          <a:xfrm>
            <a:off x="9470391" y="3630192"/>
            <a:ext cx="8624540" cy="6140720"/>
            <a:chOff x="0" y="0"/>
            <a:chExt cx="2271484" cy="1617309"/>
          </a:xfrm>
        </p:grpSpPr>
        <p:sp>
          <p:nvSpPr>
            <p:cNvPr id="10" name="Freeform 10"/>
            <p:cNvSpPr/>
            <p:nvPr/>
          </p:nvSpPr>
          <p:spPr>
            <a:xfrm>
              <a:off x="0" y="0"/>
              <a:ext cx="2271484" cy="1617309"/>
            </a:xfrm>
            <a:custGeom>
              <a:avLst/>
              <a:gdLst/>
              <a:ahLst/>
              <a:cxnLst/>
              <a:rect l="l" t="t" r="r" b="b"/>
              <a:pathLst>
                <a:path w="2271484" h="1617309">
                  <a:moveTo>
                    <a:pt x="45781" y="0"/>
                  </a:moveTo>
                  <a:lnTo>
                    <a:pt x="2225703" y="0"/>
                  </a:lnTo>
                  <a:cubicBezTo>
                    <a:pt x="2250987" y="0"/>
                    <a:pt x="2271484" y="20497"/>
                    <a:pt x="2271484" y="45781"/>
                  </a:cubicBezTo>
                  <a:lnTo>
                    <a:pt x="2271484" y="1571528"/>
                  </a:lnTo>
                  <a:cubicBezTo>
                    <a:pt x="2271484" y="1583670"/>
                    <a:pt x="2266660" y="1595315"/>
                    <a:pt x="2258075" y="1603900"/>
                  </a:cubicBezTo>
                  <a:cubicBezTo>
                    <a:pt x="2249489" y="1612486"/>
                    <a:pt x="2237845" y="1617309"/>
                    <a:pt x="2225703" y="1617309"/>
                  </a:cubicBezTo>
                  <a:lnTo>
                    <a:pt x="45781" y="1617309"/>
                  </a:lnTo>
                  <a:cubicBezTo>
                    <a:pt x="20497" y="1617309"/>
                    <a:pt x="0" y="1596813"/>
                    <a:pt x="0" y="1571528"/>
                  </a:cubicBezTo>
                  <a:lnTo>
                    <a:pt x="0" y="45781"/>
                  </a:lnTo>
                  <a:cubicBezTo>
                    <a:pt x="0" y="20497"/>
                    <a:pt x="20497" y="0"/>
                    <a:pt x="45781" y="0"/>
                  </a:cubicBezTo>
                  <a:close/>
                </a:path>
              </a:pathLst>
            </a:custGeom>
            <a:solidFill>
              <a:srgbClr val="C2A375"/>
            </a:solidFill>
          </p:spPr>
          <p:txBody>
            <a:bodyPr/>
            <a:lstStyle/>
            <a:p>
              <a:endParaRPr lang="en-US"/>
            </a:p>
          </p:txBody>
        </p:sp>
        <p:sp>
          <p:nvSpPr>
            <p:cNvPr id="11" name="TextBox 11"/>
            <p:cNvSpPr txBox="1"/>
            <p:nvPr/>
          </p:nvSpPr>
          <p:spPr>
            <a:xfrm>
              <a:off x="0" y="-38100"/>
              <a:ext cx="2271484" cy="1655409"/>
            </a:xfrm>
            <a:prstGeom prst="rect">
              <a:avLst/>
            </a:prstGeom>
          </p:spPr>
          <p:txBody>
            <a:bodyPr lIns="50800" tIns="50800" rIns="50800" bIns="50800" rtlCol="0" anchor="ctr"/>
            <a:lstStyle/>
            <a:p>
              <a:pPr algn="ctr">
                <a:lnSpc>
                  <a:spcPts val="2659"/>
                </a:lnSpc>
                <a:spcBef>
                  <a:spcPct val="0"/>
                </a:spcBef>
              </a:pPr>
              <a:endParaRPr/>
            </a:p>
          </p:txBody>
        </p:sp>
      </p:grpSp>
      <p:sp>
        <p:nvSpPr>
          <p:cNvPr id="12" name="AutoShape 12"/>
          <p:cNvSpPr/>
          <p:nvPr/>
        </p:nvSpPr>
        <p:spPr>
          <a:xfrm>
            <a:off x="9470391" y="4809995"/>
            <a:ext cx="8603627" cy="0"/>
          </a:xfrm>
          <a:prstGeom prst="line">
            <a:avLst/>
          </a:prstGeom>
          <a:ln w="76200" cap="flat">
            <a:solidFill>
              <a:srgbClr val="F8F5EC"/>
            </a:solidFill>
            <a:prstDash val="solid"/>
            <a:headEnd type="none" w="sm" len="sm"/>
            <a:tailEnd type="none" w="sm" len="sm"/>
          </a:ln>
        </p:spPr>
        <p:txBody>
          <a:bodyPr/>
          <a:lstStyle/>
          <a:p>
            <a:endParaRPr lang="en-US"/>
          </a:p>
        </p:txBody>
      </p:sp>
      <p:sp>
        <p:nvSpPr>
          <p:cNvPr id="13" name="Freeform 13"/>
          <p:cNvSpPr/>
          <p:nvPr/>
        </p:nvSpPr>
        <p:spPr>
          <a:xfrm>
            <a:off x="9729935" y="4983727"/>
            <a:ext cx="8105452" cy="4457998"/>
          </a:xfrm>
          <a:custGeom>
            <a:avLst/>
            <a:gdLst/>
            <a:ahLst/>
            <a:cxnLst/>
            <a:rect l="l" t="t" r="r" b="b"/>
            <a:pathLst>
              <a:path w="8105452" h="4457998">
                <a:moveTo>
                  <a:pt x="0" y="0"/>
                </a:moveTo>
                <a:lnTo>
                  <a:pt x="8105452" y="0"/>
                </a:lnTo>
                <a:lnTo>
                  <a:pt x="8105452" y="4457998"/>
                </a:lnTo>
                <a:lnTo>
                  <a:pt x="0" y="4457998"/>
                </a:lnTo>
                <a:lnTo>
                  <a:pt x="0" y="0"/>
                </a:lnTo>
                <a:close/>
              </a:path>
            </a:pathLst>
          </a:custGeom>
          <a:blipFill>
            <a:blip r:embed="rId5"/>
            <a:stretch>
              <a:fillRect/>
            </a:stretch>
          </a:blipFill>
        </p:spPr>
        <p:txBody>
          <a:bodyPr/>
          <a:lstStyle/>
          <a:p>
            <a:endParaRPr lang="en-US"/>
          </a:p>
        </p:txBody>
      </p:sp>
      <p:sp>
        <p:nvSpPr>
          <p:cNvPr id="14" name="TextBox 14"/>
          <p:cNvSpPr txBox="1"/>
          <p:nvPr/>
        </p:nvSpPr>
        <p:spPr>
          <a:xfrm>
            <a:off x="2514600" y="571500"/>
            <a:ext cx="13258800" cy="1846659"/>
          </a:xfrm>
          <a:prstGeom prst="rect">
            <a:avLst/>
          </a:prstGeom>
        </p:spPr>
        <p:txBody>
          <a:bodyPr wrap="square" lIns="0" tIns="0" rIns="0" bIns="0" rtlCol="0" anchor="t">
            <a:spAutoFit/>
          </a:bodyPr>
          <a:lstStyle/>
          <a:p>
            <a:pPr algn="ctr">
              <a:lnSpc>
                <a:spcPts val="7209"/>
              </a:lnSpc>
            </a:pPr>
            <a:r>
              <a:rPr lang="en-US" sz="6999" b="1">
                <a:solidFill>
                  <a:srgbClr val="593224"/>
                </a:solidFill>
                <a:latin typeface="Open Sauce Semi-Bold"/>
                <a:ea typeface="Open Sauce Semi-Bold"/>
                <a:cs typeface="Open Sauce Semi-Bold"/>
                <a:sym typeface="Open Sauce Semi-Bold"/>
              </a:rPr>
              <a:t>VADER vs. </a:t>
            </a:r>
            <a:r>
              <a:rPr lang="en-US" sz="6999" b="1" err="1">
                <a:solidFill>
                  <a:srgbClr val="593224"/>
                </a:solidFill>
                <a:latin typeface="Open Sauce Semi-Bold"/>
                <a:ea typeface="Open Sauce Semi-Bold"/>
                <a:cs typeface="Open Sauce Semi-Bold"/>
                <a:sym typeface="Open Sauce Semi-Bold"/>
              </a:rPr>
              <a:t>RoBERTa</a:t>
            </a:r>
            <a:r>
              <a:rPr lang="en-US" sz="6999" b="1">
                <a:solidFill>
                  <a:srgbClr val="593224"/>
                </a:solidFill>
                <a:latin typeface="Open Sauce Semi-Bold"/>
                <a:ea typeface="Open Sauce Semi-Bold"/>
                <a:cs typeface="Open Sauce Semi-Bold"/>
                <a:sym typeface="Open Sauce Semi-Bold"/>
              </a:rPr>
              <a:t>: Sentiment Analysis Results </a:t>
            </a:r>
          </a:p>
        </p:txBody>
      </p:sp>
      <p:sp>
        <p:nvSpPr>
          <p:cNvPr id="15" name="TextBox 15"/>
          <p:cNvSpPr txBox="1"/>
          <p:nvPr/>
        </p:nvSpPr>
        <p:spPr>
          <a:xfrm>
            <a:off x="758654" y="3937492"/>
            <a:ext cx="7653361" cy="596900"/>
          </a:xfrm>
          <a:prstGeom prst="rect">
            <a:avLst/>
          </a:prstGeom>
        </p:spPr>
        <p:txBody>
          <a:bodyPr lIns="0" tIns="0" rIns="0" bIns="0" rtlCol="0" anchor="t">
            <a:spAutoFit/>
          </a:bodyPr>
          <a:lstStyle/>
          <a:p>
            <a:pPr algn="l">
              <a:lnSpc>
                <a:spcPts val="4900"/>
              </a:lnSpc>
            </a:pPr>
            <a:r>
              <a:rPr lang="en-US" sz="3500" b="1">
                <a:solidFill>
                  <a:srgbClr val="593224"/>
                </a:solidFill>
                <a:latin typeface="Open Sauce Semi-Bold"/>
                <a:ea typeface="Open Sauce Semi-Bold"/>
                <a:cs typeface="Open Sauce Semi-Bold"/>
                <a:sym typeface="Open Sauce Semi-Bold"/>
              </a:rPr>
              <a:t>VADER Sentiment Analysis Results</a:t>
            </a:r>
          </a:p>
        </p:txBody>
      </p:sp>
      <p:sp>
        <p:nvSpPr>
          <p:cNvPr id="16" name="TextBox 16"/>
          <p:cNvSpPr txBox="1"/>
          <p:nvPr/>
        </p:nvSpPr>
        <p:spPr>
          <a:xfrm>
            <a:off x="9668592" y="3937492"/>
            <a:ext cx="8228137" cy="596900"/>
          </a:xfrm>
          <a:prstGeom prst="rect">
            <a:avLst/>
          </a:prstGeom>
        </p:spPr>
        <p:txBody>
          <a:bodyPr lIns="0" tIns="0" rIns="0" bIns="0" rtlCol="0" anchor="t">
            <a:spAutoFit/>
          </a:bodyPr>
          <a:lstStyle/>
          <a:p>
            <a:pPr algn="l">
              <a:lnSpc>
                <a:spcPts val="4900"/>
              </a:lnSpc>
            </a:pPr>
            <a:r>
              <a:rPr lang="en-US" sz="3500" b="1">
                <a:solidFill>
                  <a:srgbClr val="593224"/>
                </a:solidFill>
                <a:latin typeface="Open Sauce Semi-Bold"/>
                <a:ea typeface="Open Sauce Semi-Bold"/>
                <a:cs typeface="Open Sauce Semi-Bold"/>
                <a:sym typeface="Open Sauce Semi-Bold"/>
              </a:rPr>
              <a:t>RoBERTa Sentiment Analysis Results</a:t>
            </a:r>
          </a:p>
        </p:txBody>
      </p:sp>
      <p:sp>
        <p:nvSpPr>
          <p:cNvPr id="17" name="Freeform 17"/>
          <p:cNvSpPr/>
          <p:nvPr/>
        </p:nvSpPr>
        <p:spPr>
          <a:xfrm>
            <a:off x="13041664" y="7158527"/>
            <a:ext cx="740997" cy="724324"/>
          </a:xfrm>
          <a:custGeom>
            <a:avLst/>
            <a:gdLst/>
            <a:ahLst/>
            <a:cxnLst/>
            <a:rect l="l" t="t" r="r" b="b"/>
            <a:pathLst>
              <a:path w="740997" h="724324">
                <a:moveTo>
                  <a:pt x="0" y="0"/>
                </a:moveTo>
                <a:lnTo>
                  <a:pt x="740997" y="0"/>
                </a:lnTo>
                <a:lnTo>
                  <a:pt x="740997" y="724325"/>
                </a:lnTo>
                <a:lnTo>
                  <a:pt x="0" y="724325"/>
                </a:lnTo>
                <a:lnTo>
                  <a:pt x="0" y="0"/>
                </a:lnTo>
                <a:close/>
              </a:path>
            </a:pathLst>
          </a:custGeom>
          <a:blipFill>
            <a:blip r:embed="rId6"/>
            <a:stretch>
              <a:fillRect/>
            </a:stretch>
          </a:blipFill>
        </p:spPr>
        <p:txBody>
          <a:bodyPr/>
          <a:lstStyle/>
          <a:p>
            <a:endParaRPr lang="en-US"/>
          </a:p>
        </p:txBody>
      </p:sp>
      <p:sp>
        <p:nvSpPr>
          <p:cNvPr id="18" name="Freeform 18"/>
          <p:cNvSpPr/>
          <p:nvPr/>
        </p:nvSpPr>
        <p:spPr>
          <a:xfrm rot="-2992223">
            <a:off x="4589160" y="6950547"/>
            <a:ext cx="511357" cy="814318"/>
          </a:xfrm>
          <a:custGeom>
            <a:avLst/>
            <a:gdLst/>
            <a:ahLst/>
            <a:cxnLst/>
            <a:rect l="l" t="t" r="r" b="b"/>
            <a:pathLst>
              <a:path w="511357" h="814318">
                <a:moveTo>
                  <a:pt x="0" y="0"/>
                </a:moveTo>
                <a:lnTo>
                  <a:pt x="511357" y="0"/>
                </a:lnTo>
                <a:lnTo>
                  <a:pt x="511357" y="814319"/>
                </a:lnTo>
                <a:lnTo>
                  <a:pt x="0" y="814319"/>
                </a:lnTo>
                <a:lnTo>
                  <a:pt x="0" y="0"/>
                </a:lnTo>
                <a:close/>
              </a:path>
            </a:pathLst>
          </a:custGeom>
          <a:blipFill>
            <a:blip r:embed="rId7"/>
            <a:stretch>
              <a:fillRect/>
            </a:stretch>
          </a:blipFill>
        </p:spPr>
        <p:txBody>
          <a:bodyPr/>
          <a:lstStyle/>
          <a:p>
            <a:endParaRPr lang="en-US"/>
          </a:p>
        </p:txBody>
      </p:sp>
    </p:spTree>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209550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7" name="Freeform 7"/>
          <p:cNvSpPr/>
          <p:nvPr/>
        </p:nvSpPr>
        <p:spPr>
          <a:xfrm>
            <a:off x="15116175" y="3211968"/>
            <a:ext cx="652782" cy="745289"/>
          </a:xfrm>
          <a:custGeom>
            <a:avLst/>
            <a:gdLst/>
            <a:ahLst/>
            <a:cxnLst/>
            <a:rect l="l" t="t" r="r" b="b"/>
            <a:pathLst>
              <a:path w="652782" h="745289">
                <a:moveTo>
                  <a:pt x="0" y="0"/>
                </a:moveTo>
                <a:lnTo>
                  <a:pt x="652782" y="0"/>
                </a:lnTo>
                <a:lnTo>
                  <a:pt x="652782" y="745289"/>
                </a:lnTo>
                <a:lnTo>
                  <a:pt x="0" y="745289"/>
                </a:lnTo>
                <a:lnTo>
                  <a:pt x="0" y="0"/>
                </a:lnTo>
                <a:close/>
              </a:path>
            </a:pathLst>
          </a:custGeom>
          <a:blipFill>
            <a:blip r:embed="rId3"/>
            <a:stretch>
              <a:fillRect/>
            </a:stretch>
          </a:blipFill>
        </p:spPr>
        <p:txBody>
          <a:bodyPr/>
          <a:lstStyle/>
          <a:p>
            <a:endParaRPr lang="en-US"/>
          </a:p>
        </p:txBody>
      </p:sp>
      <p:sp>
        <p:nvSpPr>
          <p:cNvPr id="14" name="TextBox 14"/>
          <p:cNvSpPr txBox="1"/>
          <p:nvPr/>
        </p:nvSpPr>
        <p:spPr>
          <a:xfrm>
            <a:off x="4844838" y="1152525"/>
            <a:ext cx="8930229" cy="923330"/>
          </a:xfrm>
          <a:prstGeom prst="rect">
            <a:avLst/>
          </a:prstGeom>
        </p:spPr>
        <p:txBody>
          <a:bodyPr lIns="0" tIns="0" rIns="0" bIns="0" rtlCol="0" anchor="t">
            <a:spAutoFit/>
          </a:bodyPr>
          <a:lstStyle/>
          <a:p>
            <a:pPr algn="l">
              <a:lnSpc>
                <a:spcPts val="7209"/>
              </a:lnSpc>
            </a:pPr>
            <a:r>
              <a:rPr lang="en-US" sz="6999" b="1">
                <a:solidFill>
                  <a:srgbClr val="593224"/>
                </a:solidFill>
                <a:latin typeface="Open Sauce Semi-Bold"/>
                <a:ea typeface="Open Sauce Semi-Bold"/>
                <a:cs typeface="Open Sauce Semi-Bold"/>
                <a:sym typeface="Open Sauce Semi-Bold"/>
              </a:rPr>
              <a:t>VADER vs. </a:t>
            </a:r>
            <a:r>
              <a:rPr lang="en-US" sz="6999" b="1" err="1">
                <a:solidFill>
                  <a:srgbClr val="593224"/>
                </a:solidFill>
                <a:latin typeface="Open Sauce Semi-Bold"/>
                <a:ea typeface="Open Sauce Semi-Bold"/>
                <a:cs typeface="Open Sauce Semi-Bold"/>
                <a:sym typeface="Open Sauce Semi-Bold"/>
              </a:rPr>
              <a:t>RoBERTa</a:t>
            </a:r>
            <a:r>
              <a:rPr lang="en-US" sz="6999" b="1">
                <a:solidFill>
                  <a:srgbClr val="593224"/>
                </a:solidFill>
                <a:latin typeface="Open Sauce Semi-Bold"/>
                <a:ea typeface="Open Sauce Semi-Bold"/>
                <a:cs typeface="Open Sauce Semi-Bold"/>
                <a:sym typeface="Open Sauce Semi-Bold"/>
              </a:rPr>
              <a:t> </a:t>
            </a:r>
          </a:p>
        </p:txBody>
      </p:sp>
      <p:sp>
        <p:nvSpPr>
          <p:cNvPr id="17" name="Freeform 17"/>
          <p:cNvSpPr/>
          <p:nvPr/>
        </p:nvSpPr>
        <p:spPr>
          <a:xfrm>
            <a:off x="8326802" y="9347646"/>
            <a:ext cx="740997" cy="724324"/>
          </a:xfrm>
          <a:custGeom>
            <a:avLst/>
            <a:gdLst/>
            <a:ahLst/>
            <a:cxnLst/>
            <a:rect l="l" t="t" r="r" b="b"/>
            <a:pathLst>
              <a:path w="740997" h="724324">
                <a:moveTo>
                  <a:pt x="0" y="0"/>
                </a:moveTo>
                <a:lnTo>
                  <a:pt x="740997" y="0"/>
                </a:lnTo>
                <a:lnTo>
                  <a:pt x="740997" y="724325"/>
                </a:lnTo>
                <a:lnTo>
                  <a:pt x="0" y="724325"/>
                </a:lnTo>
                <a:lnTo>
                  <a:pt x="0" y="0"/>
                </a:lnTo>
                <a:close/>
              </a:path>
            </a:pathLst>
          </a:custGeom>
          <a:blipFill>
            <a:blip r:embed="rId4"/>
            <a:stretch>
              <a:fillRect/>
            </a:stretch>
          </a:blipFill>
        </p:spPr>
        <p:txBody>
          <a:bodyPr/>
          <a:lstStyle/>
          <a:p>
            <a:endParaRPr lang="en-US"/>
          </a:p>
        </p:txBody>
      </p:sp>
      <p:sp>
        <p:nvSpPr>
          <p:cNvPr id="18" name="Freeform 18"/>
          <p:cNvSpPr/>
          <p:nvPr/>
        </p:nvSpPr>
        <p:spPr>
          <a:xfrm rot="-2992223">
            <a:off x="2992194" y="3550097"/>
            <a:ext cx="511357" cy="814318"/>
          </a:xfrm>
          <a:custGeom>
            <a:avLst/>
            <a:gdLst/>
            <a:ahLst/>
            <a:cxnLst/>
            <a:rect l="l" t="t" r="r" b="b"/>
            <a:pathLst>
              <a:path w="511357" h="814318">
                <a:moveTo>
                  <a:pt x="0" y="0"/>
                </a:moveTo>
                <a:lnTo>
                  <a:pt x="511357" y="0"/>
                </a:lnTo>
                <a:lnTo>
                  <a:pt x="511357" y="814319"/>
                </a:lnTo>
                <a:lnTo>
                  <a:pt x="0" y="814319"/>
                </a:lnTo>
                <a:lnTo>
                  <a:pt x="0" y="0"/>
                </a:lnTo>
                <a:close/>
              </a:path>
            </a:pathLst>
          </a:custGeom>
          <a:blipFill>
            <a:blip r:embed="rId5"/>
            <a:stretch>
              <a:fillRect/>
            </a:stretch>
          </a:blipFill>
        </p:spPr>
        <p:txBody>
          <a:bodyPr/>
          <a:lstStyle/>
          <a:p>
            <a:endParaRPr lang="en-US"/>
          </a:p>
        </p:txBody>
      </p:sp>
      <p:sp>
        <p:nvSpPr>
          <p:cNvPr id="19" name="TextBox 18">
            <a:extLst>
              <a:ext uri="{FF2B5EF4-FFF2-40B4-BE49-F238E27FC236}">
                <a16:creationId xmlns:a16="http://schemas.microsoft.com/office/drawing/2014/main" id="{8BDC8FC5-8F8B-E39C-38A5-D881B499E73E}"/>
              </a:ext>
            </a:extLst>
          </p:cNvPr>
          <p:cNvSpPr txBox="1"/>
          <p:nvPr/>
        </p:nvSpPr>
        <p:spPr>
          <a:xfrm>
            <a:off x="0" y="2754058"/>
            <a:ext cx="9144000" cy="6678751"/>
          </a:xfrm>
          <a:prstGeom prst="rect">
            <a:avLst/>
          </a:prstGeom>
          <a:noFill/>
        </p:spPr>
        <p:txBody>
          <a:bodyPr wrap="square" rtlCol="0">
            <a:spAutoFit/>
          </a:bodyPr>
          <a:lstStyle/>
          <a:p>
            <a:pPr marL="403225" lvl="0"/>
            <a:r>
              <a:rPr lang="en-US" sz="3600" dirty="0">
                <a:solidFill>
                  <a:srgbClr val="593224"/>
                </a:solidFill>
                <a:latin typeface="Open Sauce" panose="020B0604020202020204" charset="0"/>
              </a:rPr>
              <a:t>Why did we run both VADER &amp; </a:t>
            </a:r>
            <a:r>
              <a:rPr lang="en-US" sz="3600" dirty="0" err="1">
                <a:solidFill>
                  <a:srgbClr val="593224"/>
                </a:solidFill>
                <a:latin typeface="Open Sauce" panose="020B0604020202020204" charset="0"/>
              </a:rPr>
              <a:t>RoBERTa</a:t>
            </a:r>
            <a:r>
              <a:rPr lang="en-US" sz="3600" dirty="0">
                <a:solidFill>
                  <a:srgbClr val="593224"/>
                </a:solidFill>
                <a:latin typeface="Open Sauce" panose="020B0604020202020204" charset="0"/>
              </a:rPr>
              <a:t>?</a:t>
            </a:r>
          </a:p>
          <a:p>
            <a:pPr lvl="0"/>
            <a:endParaRPr lang="en-US" sz="3600" dirty="0">
              <a:solidFill>
                <a:srgbClr val="593224"/>
              </a:solidFill>
              <a:latin typeface="Open Sauce" panose="020B0604020202020204" charset="0"/>
            </a:endParaRPr>
          </a:p>
          <a:p>
            <a:pPr marL="914400" lvl="1" indent="-457200">
              <a:buFont typeface="Courier New" panose="02070309020205020404" pitchFamily="49" charset="0"/>
              <a:buChar char="o"/>
            </a:pPr>
            <a:r>
              <a:rPr lang="en-US" sz="3200" dirty="0">
                <a:solidFill>
                  <a:srgbClr val="593224"/>
                </a:solidFill>
                <a:latin typeface="Open Sauce" panose="020B0604020202020204" charset="0"/>
              </a:rPr>
              <a:t>Well, VADER gives us a generalized sentiment analysis with a fairly simple implementation process.</a:t>
            </a:r>
          </a:p>
          <a:p>
            <a:pPr lvl="1"/>
            <a:endParaRPr lang="en-US" sz="3200" dirty="0">
              <a:solidFill>
                <a:srgbClr val="593224"/>
              </a:solidFill>
              <a:latin typeface="Open Sauce" panose="020B0604020202020204" charset="0"/>
            </a:endParaRPr>
          </a:p>
          <a:p>
            <a:pPr marL="914400" lvl="1" indent="-457200">
              <a:buFont typeface="Courier New" panose="02070309020205020404" pitchFamily="49" charset="0"/>
              <a:buChar char="o"/>
            </a:pPr>
            <a:r>
              <a:rPr lang="en-US" sz="3200" dirty="0">
                <a:solidFill>
                  <a:srgbClr val="593224"/>
                </a:solidFill>
                <a:latin typeface="Open Sauce" panose="020B0604020202020204" charset="0"/>
              </a:rPr>
              <a:t>BERT, and for this case, specifically its </a:t>
            </a:r>
            <a:r>
              <a:rPr lang="en-US" sz="3200" dirty="0" err="1">
                <a:solidFill>
                  <a:srgbClr val="593224"/>
                </a:solidFill>
                <a:latin typeface="Open Sauce" panose="020B0604020202020204" charset="0"/>
              </a:rPr>
              <a:t>RoBERTa</a:t>
            </a:r>
            <a:r>
              <a:rPr lang="en-US" sz="3200" dirty="0">
                <a:solidFill>
                  <a:srgbClr val="593224"/>
                </a:solidFill>
                <a:latin typeface="Open Sauce" panose="020B0604020202020204" charset="0"/>
              </a:rPr>
              <a:t> variant, can better analyze the nuances of the text in a more detailed way than VADER can, but it requires more fine-tuning and is more computationally expensive.</a:t>
            </a:r>
          </a:p>
        </p:txBody>
      </p:sp>
      <p:sp>
        <p:nvSpPr>
          <p:cNvPr id="20" name="TextBox 19">
            <a:extLst>
              <a:ext uri="{FF2B5EF4-FFF2-40B4-BE49-F238E27FC236}">
                <a16:creationId xmlns:a16="http://schemas.microsoft.com/office/drawing/2014/main" id="{82AB1240-3D3F-12E1-3690-B558C2DF329A}"/>
              </a:ext>
            </a:extLst>
          </p:cNvPr>
          <p:cNvSpPr txBox="1"/>
          <p:nvPr/>
        </p:nvSpPr>
        <p:spPr>
          <a:xfrm>
            <a:off x="9067799" y="2754058"/>
            <a:ext cx="9220201" cy="6124754"/>
          </a:xfrm>
          <a:prstGeom prst="rect">
            <a:avLst/>
          </a:prstGeom>
          <a:noFill/>
        </p:spPr>
        <p:txBody>
          <a:bodyPr wrap="square" rtlCol="0">
            <a:spAutoFit/>
          </a:bodyPr>
          <a:lstStyle/>
          <a:p>
            <a:pPr marL="465138" lvl="0"/>
            <a:r>
              <a:rPr lang="en-US" sz="3600" dirty="0">
                <a:solidFill>
                  <a:srgbClr val="593224"/>
                </a:solidFill>
                <a:latin typeface="Open Sauce" panose="020B0604020202020204" charset="0"/>
              </a:rPr>
              <a:t>To compare the results:</a:t>
            </a:r>
          </a:p>
          <a:p>
            <a:pPr lvl="0"/>
            <a:endParaRPr lang="en-US" sz="3600" dirty="0">
              <a:solidFill>
                <a:srgbClr val="593224"/>
              </a:solidFill>
              <a:latin typeface="Open Sauce" panose="020B0604020202020204" charset="0"/>
            </a:endParaRPr>
          </a:p>
          <a:p>
            <a:pPr marL="914400" lvl="1" indent="-457200">
              <a:buFont typeface="Courier New" panose="02070309020205020404" pitchFamily="49" charset="0"/>
              <a:buChar char="o"/>
            </a:pPr>
            <a:r>
              <a:rPr lang="en-US" sz="3200" dirty="0">
                <a:solidFill>
                  <a:srgbClr val="593224"/>
                </a:solidFill>
                <a:latin typeface="Open Sauce" panose="020B0604020202020204" charset="0"/>
              </a:rPr>
              <a:t>VADER gave us a fairly positive overall sentiment analysis, but it didn’t capture some of the more positive nuances in the reviews; </a:t>
            </a:r>
            <a:r>
              <a:rPr lang="en-US" sz="3200" dirty="0" err="1">
                <a:solidFill>
                  <a:srgbClr val="593224"/>
                </a:solidFill>
                <a:latin typeface="Open Sauce" panose="020B0604020202020204" charset="0"/>
              </a:rPr>
              <a:t>RoBERTa</a:t>
            </a:r>
            <a:r>
              <a:rPr lang="en-US" sz="3200" dirty="0">
                <a:solidFill>
                  <a:srgbClr val="593224"/>
                </a:solidFill>
                <a:latin typeface="Open Sauce" panose="020B0604020202020204" charset="0"/>
              </a:rPr>
              <a:t> was better able to capture those positive nuances.</a:t>
            </a:r>
          </a:p>
          <a:p>
            <a:pPr lvl="1"/>
            <a:endParaRPr lang="en-US" sz="3200" dirty="0">
              <a:solidFill>
                <a:srgbClr val="593224"/>
              </a:solidFill>
              <a:latin typeface="Open Sauce" panose="020B0604020202020204" charset="0"/>
            </a:endParaRPr>
          </a:p>
          <a:p>
            <a:pPr marL="914400" lvl="1" indent="-457200">
              <a:buFont typeface="Courier New" panose="02070309020205020404" pitchFamily="49" charset="0"/>
              <a:buChar char="o"/>
            </a:pPr>
            <a:r>
              <a:rPr lang="en-US" sz="3200" dirty="0">
                <a:solidFill>
                  <a:srgbClr val="593224"/>
                </a:solidFill>
                <a:latin typeface="Open Sauce" panose="020B0604020202020204" charset="0"/>
              </a:rPr>
              <a:t>We did our ML modeling with both sets of results so that we could compare how well they each performed when trained on the same classification problems.</a:t>
            </a:r>
          </a:p>
        </p:txBody>
      </p:sp>
    </p:spTree>
    <p:extLst>
      <p:ext uri="{BB962C8B-B14F-4D97-AF65-F5344CB8AC3E}">
        <p14:creationId xmlns:p14="http://schemas.microsoft.com/office/powerpoint/2010/main" val="1716382483"/>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C2A375"/>
        </a:solidFill>
        <a:effectLst/>
      </p:bgPr>
    </p:bg>
    <p:spTree>
      <p:nvGrpSpPr>
        <p:cNvPr id="1" name=""/>
        <p:cNvGrpSpPr/>
        <p:nvPr/>
      </p:nvGrpSpPr>
      <p:grpSpPr>
        <a:xfrm>
          <a:off x="0" y="0"/>
          <a:ext cx="0" cy="0"/>
          <a:chOff x="0" y="0"/>
          <a:chExt cx="0" cy="0"/>
        </a:xfrm>
      </p:grpSpPr>
      <p:sp>
        <p:nvSpPr>
          <p:cNvPr id="3" name="TextBox 3"/>
          <p:cNvSpPr txBox="1"/>
          <p:nvPr/>
        </p:nvSpPr>
        <p:spPr>
          <a:xfrm>
            <a:off x="323542" y="790575"/>
            <a:ext cx="15178774" cy="1629835"/>
          </a:xfrm>
          <a:prstGeom prst="rect">
            <a:avLst/>
          </a:prstGeom>
        </p:spPr>
        <p:txBody>
          <a:bodyPr lIns="0" tIns="0" rIns="0" bIns="0" rtlCol="0" anchor="t">
            <a:spAutoFit/>
          </a:bodyPr>
          <a:lstStyle/>
          <a:p>
            <a:pPr algn="l">
              <a:lnSpc>
                <a:spcPts val="12319"/>
              </a:lnSpc>
            </a:pPr>
            <a:r>
              <a:rPr lang="en-US" sz="12000" b="1">
                <a:solidFill>
                  <a:srgbClr val="F8F5EC"/>
                </a:solidFill>
                <a:latin typeface="Open Sauce Semi-Bold"/>
                <a:ea typeface="Open Sauce Semi-Bold"/>
                <a:cs typeface="Open Sauce Semi-Bold"/>
                <a:sym typeface="Open Sauce Semi-Bold"/>
              </a:rPr>
              <a:t>4. Data Visualization</a:t>
            </a:r>
          </a:p>
        </p:txBody>
      </p:sp>
      <p:sp>
        <p:nvSpPr>
          <p:cNvPr id="4" name="AutoShape 2">
            <a:extLst>
              <a:ext uri="{FF2B5EF4-FFF2-40B4-BE49-F238E27FC236}">
                <a16:creationId xmlns:a16="http://schemas.microsoft.com/office/drawing/2014/main" id="{E783D36C-42A7-430B-91E7-91D907D74C82}"/>
              </a:ext>
            </a:extLst>
          </p:cNvPr>
          <p:cNvSpPr/>
          <p:nvPr/>
        </p:nvSpPr>
        <p:spPr>
          <a:xfrm>
            <a:off x="-79571" y="2204266"/>
            <a:ext cx="18367571" cy="0"/>
          </a:xfrm>
          <a:prstGeom prst="line">
            <a:avLst/>
          </a:prstGeom>
          <a:ln w="254000" cap="flat">
            <a:solidFill>
              <a:srgbClr val="F8F5EC"/>
            </a:solidFill>
            <a:prstDash val="solid"/>
            <a:headEnd type="none" w="sm" len="sm"/>
            <a:tailEnd type="none" w="sm" len="sm"/>
          </a:ln>
        </p:spPr>
        <p:txBody>
          <a:bodyPr/>
          <a:lstStyle/>
          <a:p>
            <a:endParaRPr lang="en-US"/>
          </a:p>
        </p:txBody>
      </p:sp>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224790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5" name="TextBox 5"/>
          <p:cNvSpPr txBox="1"/>
          <p:nvPr/>
        </p:nvSpPr>
        <p:spPr>
          <a:xfrm>
            <a:off x="381000" y="255463"/>
            <a:ext cx="15616028" cy="1816100"/>
          </a:xfrm>
          <a:prstGeom prst="rect">
            <a:avLst/>
          </a:prstGeom>
        </p:spPr>
        <p:txBody>
          <a:bodyPr wrap="square" lIns="0" tIns="0" rIns="0" bIns="0" rtlCol="0" anchor="t">
            <a:spAutoFit/>
          </a:bodyPr>
          <a:lstStyle/>
          <a:p>
            <a:pPr algn="l">
              <a:lnSpc>
                <a:spcPts val="6999"/>
              </a:lnSpc>
            </a:pPr>
            <a:r>
              <a:rPr lang="en-US" sz="6999" b="1">
                <a:solidFill>
                  <a:srgbClr val="593224"/>
                </a:solidFill>
                <a:latin typeface="Open Sauce Semi-Bold"/>
                <a:ea typeface="Open Sauce Semi-Bold"/>
                <a:cs typeface="Open Sauce Semi-Bold"/>
                <a:sym typeface="Open Sauce Semi-Bold"/>
              </a:rPr>
              <a:t>Distribution of Ratings &amp; Sentiment Scores across Roasts</a:t>
            </a:r>
          </a:p>
        </p:txBody>
      </p:sp>
      <p:sp>
        <p:nvSpPr>
          <p:cNvPr id="6" name="Freeform 6"/>
          <p:cNvSpPr/>
          <p:nvPr/>
        </p:nvSpPr>
        <p:spPr>
          <a:xfrm>
            <a:off x="12564134" y="1278866"/>
            <a:ext cx="741236" cy="724559"/>
          </a:xfrm>
          <a:custGeom>
            <a:avLst/>
            <a:gdLst/>
            <a:ahLst/>
            <a:cxnLst/>
            <a:rect l="l" t="t" r="r" b="b"/>
            <a:pathLst>
              <a:path w="741236" h="724559">
                <a:moveTo>
                  <a:pt x="0" y="0"/>
                </a:moveTo>
                <a:lnTo>
                  <a:pt x="741237" y="0"/>
                </a:lnTo>
                <a:lnTo>
                  <a:pt x="741237" y="724559"/>
                </a:lnTo>
                <a:lnTo>
                  <a:pt x="0" y="724559"/>
                </a:lnTo>
                <a:lnTo>
                  <a:pt x="0" y="0"/>
                </a:lnTo>
                <a:close/>
              </a:path>
            </a:pathLst>
          </a:custGeom>
          <a:blipFill>
            <a:blip r:embed="rId3"/>
            <a:stretch>
              <a:fillRect/>
            </a:stretch>
          </a:blipFill>
        </p:spPr>
        <p:txBody>
          <a:bodyPr/>
          <a:lstStyle/>
          <a:p>
            <a:endParaRPr lang="en-US"/>
          </a:p>
        </p:txBody>
      </p:sp>
      <p:sp>
        <p:nvSpPr>
          <p:cNvPr id="7" name="Freeform 7"/>
          <p:cNvSpPr/>
          <p:nvPr/>
        </p:nvSpPr>
        <p:spPr>
          <a:xfrm>
            <a:off x="8001221" y="9302615"/>
            <a:ext cx="748672" cy="854768"/>
          </a:xfrm>
          <a:custGeom>
            <a:avLst/>
            <a:gdLst/>
            <a:ahLst/>
            <a:cxnLst/>
            <a:rect l="l" t="t" r="r" b="b"/>
            <a:pathLst>
              <a:path w="748672" h="854768">
                <a:moveTo>
                  <a:pt x="0" y="0"/>
                </a:moveTo>
                <a:lnTo>
                  <a:pt x="748672" y="0"/>
                </a:lnTo>
                <a:lnTo>
                  <a:pt x="748672" y="854768"/>
                </a:lnTo>
                <a:lnTo>
                  <a:pt x="0" y="854768"/>
                </a:lnTo>
                <a:lnTo>
                  <a:pt x="0" y="0"/>
                </a:lnTo>
                <a:close/>
              </a:path>
            </a:pathLst>
          </a:custGeom>
          <a:blipFill>
            <a:blip r:embed="rId4"/>
            <a:stretch>
              <a:fillRect/>
            </a:stretch>
          </a:blipFill>
        </p:spPr>
        <p:txBody>
          <a:bodyPr/>
          <a:lstStyle/>
          <a:p>
            <a:endParaRPr lang="en-US"/>
          </a:p>
        </p:txBody>
      </p:sp>
      <p:sp>
        <p:nvSpPr>
          <p:cNvPr id="8" name="Freeform 8"/>
          <p:cNvSpPr/>
          <p:nvPr/>
        </p:nvSpPr>
        <p:spPr>
          <a:xfrm rot="-2992223">
            <a:off x="16133680" y="4524383"/>
            <a:ext cx="620151" cy="987570"/>
          </a:xfrm>
          <a:custGeom>
            <a:avLst/>
            <a:gdLst/>
            <a:ahLst/>
            <a:cxnLst/>
            <a:rect l="l" t="t" r="r" b="b"/>
            <a:pathLst>
              <a:path w="620151" h="987570">
                <a:moveTo>
                  <a:pt x="0" y="0"/>
                </a:moveTo>
                <a:lnTo>
                  <a:pt x="620152" y="0"/>
                </a:lnTo>
                <a:lnTo>
                  <a:pt x="620152" y="987570"/>
                </a:lnTo>
                <a:lnTo>
                  <a:pt x="0" y="987570"/>
                </a:lnTo>
                <a:lnTo>
                  <a:pt x="0" y="0"/>
                </a:lnTo>
                <a:close/>
              </a:path>
            </a:pathLst>
          </a:custGeom>
          <a:blipFill>
            <a:blip r:embed="rId5"/>
            <a:stretch>
              <a:fillRect/>
            </a:stretch>
          </a:blipFill>
        </p:spPr>
        <p:txBody>
          <a:bodyPr/>
          <a:lstStyle/>
          <a:p>
            <a:endParaRPr lang="en-US"/>
          </a:p>
        </p:txBody>
      </p:sp>
      <p:pic>
        <p:nvPicPr>
          <p:cNvPr id="9" name="Picture 8" descr="A graph of different colored squares&#10;&#10;Description automatically generated">
            <a:extLst>
              <a:ext uri="{FF2B5EF4-FFF2-40B4-BE49-F238E27FC236}">
                <a16:creationId xmlns:a16="http://schemas.microsoft.com/office/drawing/2014/main" id="{9F163C88-BB08-822C-0A61-93157A2E24FD}"/>
              </a:ext>
            </a:extLst>
          </p:cNvPr>
          <p:cNvPicPr>
            <a:picLocks noChangeAspect="1"/>
          </p:cNvPicPr>
          <p:nvPr/>
        </p:nvPicPr>
        <p:blipFill>
          <a:blip r:embed="rId6"/>
          <a:stretch>
            <a:fillRect/>
          </a:stretch>
        </p:blipFill>
        <p:spPr>
          <a:xfrm>
            <a:off x="525601" y="2990547"/>
            <a:ext cx="8470615" cy="7083687"/>
          </a:xfrm>
          <a:prstGeom prst="rect">
            <a:avLst/>
          </a:prstGeom>
          <a:ln w="38100">
            <a:solidFill>
              <a:srgbClr val="C2A375"/>
            </a:solidFill>
          </a:ln>
          <a:effectLst>
            <a:glow rad="63500">
              <a:srgbClr val="593224"/>
            </a:glow>
            <a:outerShdw blurRad="50800" dist="38100" dir="2700000" algn="tl" rotWithShape="0">
              <a:prstClr val="black">
                <a:alpha val="40000"/>
              </a:prstClr>
            </a:outerShdw>
          </a:effectLst>
        </p:spPr>
      </p:pic>
      <p:pic>
        <p:nvPicPr>
          <p:cNvPr id="11" name="Picture 10" descr="data:image/png;base64,iVBORw0KGgoAAAANSUhEUgAADfAAAAuaCAYAAABeqdxTAAAAOXRFWHRTb2Z0d2FyZQBNYXRwbG90bGliIHZlcnNpb24zLjcuMSwgaHR0cHM6Ly9tYXRwbG90bGliLm9yZy/bCgiHAAAACXBIWXMAAC4jAAAuIwF4pT92AAEAAElEQVR4nOzdd3QUZdvH8V86KaTQe+hN6aAgvSqINBELVVDwUcEGCCpigwdF0UfFriCCCDYQkG4oIr333ksgJCQkhJJk3j885CXs7GZr6vdzzp7Dzr1zzbW7c9+ZWeaa28swDEMAAAAAAAAAAAAAAAAAAAAAAAAAAMCtvLM7AQAAAAAAAAAAAAAAAAAAAAAAAAAA8iI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AK+AAAAAAAAAAAAAAAAAAAAAAAAAAA8ADf7E4AAAAAQO5x5MgRHTlyxO7XN2jQQBERER7MCEB+lpycrOjoaMXGxiohIUGBgYEKDQ1VuXLlFBwcnN3pAQAAAAAAAAAAAAAAAABAAR8AAAAA+02bNk1vvvmm3a+PiopSq1atPJcQgHznyJEj+vLLL7VixQpt3bpVN27cMH1dqVKl1KBBAzVt2lQdO3ZU7dq1szhTAAAAAAAAAAAAAAAAAAAo4AMAAAAAALlAXFychg4dqp9++kmpqamZvv7MmTM6c+aM5s2bp1GjRqlatWpavXq1ihYtmgXZWs9p/fr12rx5s7Zs2aLTp08rPj5e8fHxunz5sgoUKKCCBQsqJCRERYsWVcWKFdMfd9xxh2rXrq2AgIBsyx8A8jPGcAAAAAAAAAAAAAAA4CwK+AAAANxgzpw56t69u9vi+fr6qkCBAgoMDFR4eLhKly6t0qVLq2rVqqpbt67q16+vMmXKuG179lq8eLHGjBmjHTt2qEiRInr88cf1+uuvy8/PL8tzgfNmzJih//73vzp48KDKlCmjYcOG6bnnnsvutJCNDh48qJdeekl//fWXfH191blzZ02aNEnFihXL7tQASdKuXbvUpUsXHT161OkY+/fvV1JSUpYX8F29elW///67vvvuOy1fvlyGYVh9bVJSkpKSkiRJhw4d0tq1azO0+/n5qVatWmrYsKHuuecetW3bNluOB5D9GLeBrMEYDiAhIUElS5bUlStXMiyvXr269u7dm01ZAfnb1KlT9fjjj3t0G76+vgoLC1NERIQKFy6sOnXqqHHjxmrWrJmqVKni0W0DAAAAAAAAAIC8ycuwddUBAAAA7OLuAj57VKlSRffee6+6du2qtm3bysvLy6Pbmz9/vrp27aq0tLQMyx999FH9+OOPHt023Oezzz7TM888Y7F89OjRGj9+vNNxW7VqpZUrV1osj4qKUqtWrZyOC887ceKEGjRooJiYmAzLq1atqk2bNqlgwYLZlBnwr5iYGNWvX18nT57MsNzLy0uPPvqo+vbtq/r16ysiIkJXrlzRrl27NG3aNH3zzTcWf7OOHj2q8uXLZ1nuCxYs0NNPP60TJ054bBtVq1ZV27Zt1b9/f919990e2w5yDsZtIGswhgOQpK+//lqDBw82bVu7dq0aN26cxRkByIoCPltatGihZ599Vj169JCPj0+25QEAAAAAAAAAAHIXZuADAADIpQ4ePKiDBw/q008/Vfny5fXEE0/o2WefVVhYmEe298orr1gUQkjSzJkzNWLECNWrV88j24X7pKSk6LXXXjNte++99/TCCy9k+cxUyH7vv/++RRGIJB04cEDffPONXnjhhWzICvh/gwYNsije8/b21syZM9WrV68My8PCwtS0aVM1bdpU9913n3r27Gn6t8vTkpKS9MQTT+inn34ybff19VXTpk1Vr1491ahRQ+Hh4QoNDdW1a9eUkJCg2NhY7dq1S9u2bdOWLVtsvocDBw7owIED8vf3p/gjn2DcBjyLMRzAraZMmWKzjQI+IP9ZtWqVVq1apbvuukvTp09nRj4AAAAAAAAAAGAXCvgAAADcoGnTplq6dKnF8ujoaPXp08d0nb59+6pfv34Wyw3D0NWrV5WcnKxz587pxIkT2rt3rzZs2GB6sbYkHTt2TK+99po++OADvfTSSxo+fLgCAgJce1O32bdvn8223F7AZ20Gw7w0YfX58+cVFxdn2paamqpDhw5RwJeDZNWshpn1bSA7bd++XX/88YfF8r59+1oU792ue/fueuyxxzR9+nRPpWcqMTFR7dq10/r16y3aQkND9eqrr2rAgAEqVqyYXfFOnz6tH374QRMnTlRsbKy704UbMW4jv7M2G07//v01derUrE/ICYzhAG61f/9+rV271mr7rFmz9NFHHykwMDALswJw7733mv4Ou337dg0fPtx0nREjRqhDhw6Zxr569ari4uJ05swZrV27VqtWrbL6W9qGDRtUr149TZ8+Xd26dXPoPSDvGjBggL7//nuL5VOmTNGAAQOyPiEAAAAAAAAAQI5BAR8AAIAbFC1aVO3atbNYfuzYMavrVKxY0XQdW3bu3Kk5c+Zo6tSpOnLkiEV7XFycXnvtNU2fPl3ffvut7rnnHofi21KlShXt2bPHtK1y5cpu2w48p2jRogoLC1N8fLxFm7e3typWrJgNWSG7ValSxfTCN4m+jez3ySefmC4fPHiwXes/9NBDWVrAZxiGHnnkEdPCj8aNG+vXX39VqVKlHIpZunRpjRo1SgMHDtTgwYM1d+5cd6WLXIpxG/AMxnAAt7M1+54kxcfH67ffflPv3r2zKCMAklSyZEmVLFnSYrmvr/X/9q5Zs6bDv8NKUnJysqZOnaoxY8bo4sWLFu1JSUl65JFHtGTJErVo0cLh+AAAAAAAAAAAIP/wzu4EAAAAYL9atWppzJgxOnjwoH799VdVrVrV9HX79u1TixYt9OGHH7pt22+//bbpLHVdu3ZVo0aN3LYdeI6fn5/Gjh1r2jZ06FAVL148izNCTvDSSy8pPDzcYnlkZKSefPLJrE8IuMXy5cstlgUHB+vuu++2a/2sLmb65ptvtGDBAovltWvX1uLFix0u/LhVsWLF9MsvvzCzAxi3AQ9hDAdwq9TUVP3www+Zvi6zIj8AuVtgYKD+85//aPPmzbrjjjtMX3Pt2jV17dpV0dHRWZwdAAAAAAAAAADITSjgAwAAyIW8vb3Vo0cP7dq1S2+88Ya8vS0P61JTU/Xiiy9q8ODBMgzD5W326NFDf/zxhxo0aCB/f3+VLFlSI0eO1KxZs1yOjazzwgsvaMqUKapRo4b8/PwUGRmpd999V5MmTcru1JBNKlasqH/++Uf333+/goKCFBoaql69eunvv/82LRABssqZM2dMZ7KtXLmyfHx87IpRo0YNJScnpz8iIyPdnOX/u3btmmmRtJeXl7744guFhoa6vA1fX1/98MMPLhWRIPdj3AbcjzEcwO2WLFmiM2fOZPq6v/76S8ePH8+CjABkp8jISM2dO1dhYWGm7ZcuXdLbb7+dxVkBAAAAAAAAAIDchAI+AACAXOzmjGpLly61elHp119/raeeesot2+vcubM2bdqka9eu6cyZM3r33XcVEBDgltjIOgMGDNCePXt0/fp1HTt2TCNHjjQtAkX+UaNGDc2fP19JSUmKj4/XrFmzVKZMmexOC/nc0aNHTZeXLVvW7hheXl4qUKBA+sNsJll3+f3333X27FmL5U2aNFGTJk3ctp2QkBBNmDDBbfGQOzFuA+7FGA7gdrfPrGftONIwDH3//fdZkRKAbFapUiWNHDnSavtXX32lkydPZmFGAAAAAAAAAAAgN+EqXQAAgDygTZs2Wr58udW7QH/11Vd64403sjYpAABcEBsba7o8KCgoizOxz5w5c0yXd+rUye3b6tWrl9W/+QAAxzGGA7hVbGys/vjjj/TnwcHBeu6556y+furUqTIMIytSA5DNnnrqKfn7+5u23bhxQ/Pnz8/ijAAAAAAAAAAAQG5BAR8AAEAe0bBhQ/3000/y8fExbX/77be1aNGiLM4KAADnxMfHmy4vUKBAFmdin7Vr15our1Spktu3FRAQoC5durg9LgDkV4zhAG71448/6tq1a+nPe/XqpWHDhlmdhe/o0aNauXJlVqUHIBsVKlRI9evXt9q+ePHiLMwGAAAAAAAAAADkJhTwAQAA5CH33XefRo8ebdqWlpamxx9/XAkJCVmcFQAAjktJSTFdbu3C6ex07do1nTx50rStcOHCHtlmkyZNPBIXAPIbxnAAt5syZUqG54MGDVKFChXUpk0bu9cBkHfdddddVtvWr1+fhZkAAAAAAAAAAIDchAI+AACAPGbMmDGqXr26adu5c+f0xhtvZG1CAADkcXFxcTIMw7QtKSnJI9u88847PRIXAPIbxnAAt9q5c6e2bNmS/rxatWpq2rSppH8L+az55ZdfdPnyZY/nByD7lSxZ0mpbTEyM1eMKAAAAAAAAAACQv/lmdwIAAABwL39/f7311lvq1auXafunn36qF198UWXKlMnizAAAyJtSU1Otth0/ftwj27zrrru0evXq9OelS5f2yHYAIK9jDAdwK7PZ927q3r27IiIiFBcXZ7HelStXNHv2bJtFfgDyhoiICKttKSkpunTpks3XAAAAAAAAAACA/IkCPgAAgDyoZ8+eql69uvbt22fRduPGDX300Ud6//33syEz2+Li4jR//nxt3LhRW7Zs0ZkzZxQfH6+EhAQFBQUpIiJCRYsW1Z133qm6deuqUaNGuvvuu+Xj45PdqXvcuXPntHTpUu3cuVMnTpxQQkKCfHx8FBYWptDQUJUuXVrVqlVTtWrVVLVqVQUEBGR3ylalpqZq+fLlWrRokbZu3aqDBw/q0qVLunr1qoKDg1WmTBnVqlVLHTp00IMPPqiwsLDsThlutnfvXi1evFj//POPDhw4oFOnTikxMVGpqakKDg5WiRIlVKlSJd11111q06aNmjVrJi8vr+xOWykpKYqKitLatWt14MABxcXFKSAgQEWKFFHJkiXVsmVLNW3aNEf3P3ucP39eCxYs0N9//63du3fr+PHjSkhI0LVr1xQUFKRChQqpQoUKqlevnlq2bKkOHTooMDAwu9POVuHh4VbboqKi9Nxzz7l9mwEBAWrWrJnb494qLS1NK1eu1PLly7VhwwYdPnxYFy5c0JUrV+Tv76+CBQuqbNmyqlq1qpo0aaL77rtPVapU8WhO9sgvfTUnOH/+fPqx27lz53T9+nWFh4erfPnyuvvuu9WuXTsFBQU5FPP06dNavHixNm7cqOjoaF2/fl1FihRRiRIldM8996ht27YKDg720DuydPjwYf3555/6+++/tW/fvvS/WYZhKCgoSCVKlFCFChXUsGFDtWrVSi1btpSvb/b/5Lp//34tW7ZM27dv14ULF3T9+nUVLlxYRYsWVb169dSuXTuVKFEiu9PMEfLqGC5JmzZt0rJly7Ru3TodPHhQZ8+eVWJiYvp5RFhYmEqUKKFatWqpdu3aql+/vurXry9vb2+P5ZSbjzOy4pzs7Nmzmj9/vlavXq09e/bo+PHjunz5slJTUxUUFKSiRYumfz4tWrRQu3btVKBAAQ+823/lt3P0GzduaPr06enPfX191a9fv/TnBQoUUO/evfXpp5+arj9lypRsK+A7duyYFi5cqDVr1mjfvn06ceKELl++rJSUlPT+XrhwYdWsWVO1a9dWnTp1dM8992Rb/8qK/hQfH6+FCxdq1apV2rlzp44ePapLly4pOTlZgYGBCg8PV4UKFVSrVi21aNFCHTt29PjvDzf7+ObNm7V161ZFR0crPj5eiYmJCgkJUUREhIoXL67atWurbt26uvvuu1WvXj23nw/nt77tbmlpaTbbr1275vZtHj9+XAsXLkw/Jr3Zx2/cuKHg4GAVKVJElSpVUoMGDdS6dWu1bt1afn5+bs/jVrGxsYqKitL27du1a9eu9HOvS5cuKSUlRREREYqIiFCxYsXUsGFDNW3aVM2bN1fRokU9mpf073cUFRWlNWvWaNOmTTpw4IAuXbqk+Ph4Sf8e/0VERKhKlSqqW7du+nFHbi68TEpK0p9//qkNGzZo8+bNOnHihOLj4xUfH6+AgABFRESk/x2oW7euGjRowHkxAAAAAAAAAGQ1AwAAAB5z9OhRQ5LpY+zYsR7d9rvvvmt122FhYca1a9ecytvs0b9/f5dy3blzp/HII48YAQEBDm1XkhEREWE8/PDDxowZM4wrV65kuq2oqCiHt2HvIyoqKsO24uLiXP4cV6xYYbRr187w9va2O86UKVOceq+u7JMtW7bM9DNJS0szvvrqKyMyMtLunIKCgowXXnjBiIuLczgnR977zc8sM2vXrnUoridydfU7deTzj4yMtPs9ZCYlJcWYPn26Ua9ePYffR+nSpY1x48YZ8fHxTm37999/d2l/uHLlijFhwgSjWLFidu2zI0aMcGqfzW6rVq0y7r//fsPHx8ehzyskJMQYMmSIceTIEae26+jfHHsft4/Jnubv72+ah6+vr3Hs2LEszcVVCQkJxrhx44xSpUo5/Lk3bNjQ+Omnn4zU1FSHt5ub+qon9lkp68bt5557zqG8jh49mmH9EydOGH369DH8/PxsrhcWFma8+OKLxqVLlzLN6fDhw0bPnj0zHYMCAgKMoUOHGhcvXrTrvTprwYIFRrNmzRz+DosUKWK88sorxoULF5zablhYmN3batmypcX6S5cuNZo0aWLX+m3btjU2btzoVJ79+/f3SB9w57GHI/LSGJ6cnGx8+umnRuXKlZ36DooWLWr079/f+OWXX4yrV6+6La/sOs7I7nMye61Zs8bo1KmTQ9uQZBQsWNB45plnjOPHjzv1+ViTlefoOcntxyJdu3a1eM2WLVtsvv8DBw5kac7z5s0zmjdvbnh5eTn8XQUGBhqdO3c2vvjiC7v+buWW/rR9+3an9t+AgADjkUceMbZv3+7Q9uzx999/OzUGSjJKlChhDBgwwJgzZ45x48YNl/LI633b1u9gju5HtowfP97mZ2XrN1dHzZs3z2jRooXDfbxw4cLGyJEjjXPnzrktF8MwjOPHjxvjxo0zmjRp4tT+7Ovra/Tu3dvYunWrW/O6KSkpyXjzzTeNsmXLOpybj4+P0bRpU2P8+PF2H3c4cq7m6vhpzfHjx40nn3zSKFiwoMPbCQ4ONrp06WJ89dVXdp2zAQAAAAAAAABcQwEfAACAB2VnAd+pU6ds/gf9/Pnzncrb1YsKbpWSkmK88sormV78be8jLCzMeOqpp4ydO3da3WZuKeBLTEw0Bg4c6FQeObGA7+LFi0br1q2d/mxLlixp/PXXXw7l5MxnlhkK+JyzYcMGo3bt2i6/n6JFixozZsxwePuuFAXt3LnTqF69usO5FilSxNiwYYNbPj9PO3PmjNGjRw+Xvx9/f3/jtddec/hi/7xSwFenTh2rudx3331OFbRlh99++80oUaKEy5//3XffbfPvsZnc1Fc9sc9KuaOA7+effzZCQkIcWr9kyZLG2rVrrebz3XffGQUKFHD4u3O2+MyWY8eOGR06dHD5uwwPDze++uorh7fvbAFfcnKy8cQTTzicp5eXl/H66687nGdeK+DLK2P4woULjfLly7vt+yhatKjx6quvGidPnnQ6p+w+zsjuc7LMxMTEGI899pjLn0+BAgWMcePGGSkpKQ59PrfLjnP0nKRLly4Z8v/jjz9MX2frpiSjR4/Oklz37dtn9Tzc2X1owIABxqZNm6xuM6f3p0uXLhlDhgxxqpjx1oeXl5fx1FNPOX0DmVslJiYagwcPdjmnm4/ixYsbI0aMsLi5QmbyS9/OqgK+oUOHWt1OeHi4W7axf/9+t/TxkJAQ46OPPjLS0tJcymflypXGvffe63Chua3HU0895dabBSxbtsxtx0FeXl5G27ZtjR9//NHmNrO7gO+jjz4ygoOD3bLNwMBAo0+fPsY///zjhm8DAAAAAAAAAGDGVwAAAMiTSpcurZo1a2rPnj2m7b/99pvuv//+LM7q/6WkpOixxx7Tzz//bNEWHh6uTp06qW7duipfvrxCQkJ0/fp1xcbGatu2bVq6dKn27t1rsV58fLy++OILJScna+rUqVnwLjwjISFBHTt21D///JPdqbhFbGysmjVrluE7q1u3rrp27arIyEgVK1ZMMTExOn78uObMmaOtW7daxDh79qw6dOigqVOnqnfv3lmZPlz02Wef6fnnn9eNGzcs2oKDg9WtWzc1aNBAZcqUUUBAgE6dOqX9+/fr559/1tmzZzO8/sKFC+rdu7f++usvffbZZ/L39/do7ps2bVK7du0UHx/v8LoxMTFq27atli1bprvuussD2bnH33//rZ49eyo6OtqizdvbW23atFG7du1UunRpRURE6Ny5c+l9defOnRlef/36db3zzjtaunSpfvvtN5UqVSqr3kaOcM8992j79u2mbYsWLdKgQYP0xRdfKCAgIIszs09qaqpGjhypSZMmmbZHRkaqZ8+eqlGjhkqUKKHLly/r7NmzioqK0tKlS3X16tUMr1+/fr0aN26sadOmqUePHh7NPT/01Zzi66+/1pAhQ2QYhkPrnT17Vm3bttXixYvVrFmzDG3vvfeeXn75ZYdziYmJUbt27RQVFaV69eo5vL6Z5cuXq1evXoqNjbVoCwwM1P33368WLVqoVKlS8vPz09mzZ7Vr1y7NmTNHp06dyvD6S5cuafDgwfr777/1zTffyM/Pzy05mklOTtYDDzyg5cuXO7yuYRh66623dO3aNU2YMMED2eUOuX0MT0tL02uvvab//ve/pu0RERF68MEHVbt2bZUqVUoBAQGKi4vTkSNHtGbNGkVFRSklJcVivQsXLmjcuHF69913FRsbq4IFCzqUV24+zsiKc7Lt27erS5cuOnHihEWbn5+f2rVrp/bt26t06dIKCgrSuXPntH//fs2dO1cHDx7M8PqrV6/q1Vdf1apVqzR79myFhoY6nE9+P0c/f/68/vzzz/TnJUuWVKdOnUxfO2jQID377LOmbdOmTdM777wjb29vj+QpSb/++qsGDBigxMREizY/Pz917NhRzZs3V+nSpRUeHq74+HidPn1a69at07Jly3Tp0iWL9a5evaqpU6dq6tSp+vPPP9WxY0e35ZsV/WnPnj3q2rWrDh06ZNrepEkTderUSWXLllWRIkV04cIFnTp1SgsWLNC6desyvNYwDH3xxRf666+/NGfOHNWoUcOpnBITE9WpUyetXr3aoq148eK6//77Vbt2bZUuXVohISFKTk5WTEyMNm/erEWLFun48eMW60VHR2vixIkKCgrSG2+8YVce+b1ve8L69euttjVu3Njl+L/99pv69+9v2sf9/f3VqVMnNW3aVKVLl1bBggV15swZHT58WL/88ouOHDmS4fWJiYl6/vnntXTpUs2YMUNhYWFO5fTjjz9q8eLFpm0+Pj5q27atmjZtqqpVqyosLEzXrl1TbGysdu7cqVWrVmnLli0W633xxRfasGGD5s2b5/Lf9V9//VWPPvqoxW9P3t7eatasmZo3b65q1aopLCxMfn5+unTpkg4fPqw1a9Zo6dKlSk1NzbCeYRhavny5li9frkcffdSl3DzlxRdf1IcffmixPCgoSPfee68aNmyoSpUqKSQkRIZhKDY2Vrt27dJff/2lzZs3W6yXnJys6dOn6+TJk1qxYkUWvAMAAAAAAAAAyH8o4AMAAMjDWrdubbWA7++//7a6XokSJbR06VKL5UuWLNHEiRPdktvzzz9vcfGQv7+/3nnnHQ0bNizTi2OXLl2q//znPzp8+LBD261Tp47pe2vfvr3V7TgS+1YhISEOf45paWnq2bNnhgvbKlWqpG7duqlatWoqUaKEUlNTtX//fs2cOdPqhcY38zHb/rRp0/TDDz/Y+7ZckpaWph49eqRf8HXHHXfou+++s1ok8frrr2vDhg3q27evDhw4kKEtJSVF/fr1U8GCBdWlS5dMt2323idOnKglS5Y48U7+VbNmTYf2H3uZxXzppZe0Y8cOi+Xvv/++xb5mTcWKFS2WzZgxQ8nJyRmWRUdHq0+fPnZma78333zT9KJCHx8fvfrqqxoxYoRCQkJM1500aZJmzZqlZ599VnFxcRnavv32W509e1a//fabXRfSN23a1OH94fTp0+rYsWN6QVB4eLi6d++uu+66SyVLllRaWprOnz+v1atXa/78+aaFQ5cvX9bjjz+ubdu2ebRww1mLFy9Wt27dLAqvJKl79+765JNPVLp0adN133rrLa1fv16DBg3S7t27M7StX79ezZo1U1RUlCIjIzPNw9G/OR06dNCIESMyjWtvP3GXjh076vPPP7faPnXqVK1fv14fffSROnTokIWZZS4tLU0DBgzQ9OnTLdoKFSqkDz/8UP369TNd94UXXlBcXJxGjhypb7/9NkNhV1JSknr16qWZM2fqoYceyjSP3NRXc/u4/fTTT6tz584Wy/v06WNaaCP92yefeuqp9O+4UaNG6t69u8qXL6+wsDDFxMRo06ZN+u2333T69GmL9a9cuaJevXpp+/btKlq0qCRp1qxZGjVqlCTJy8tLTZs2VZcuXVS2bFkVLFhQFy5c0Pr16/X777+b5hUfH6/HH39cmzdvlo+Pj9OfhyTNnz9fDz74oK5fv27RNnDgQH3wwQcKDw83Xffjjz/WtGnTNHz4cMXExGRomzZtmhITEzV79my7cpw7d67Fhcfbt2/X8OHDra4zcODA9OI9b29vtWjRQp06dVKZMmXSv5s9e/Zo7ty52rdvn2mM9957T507d7YosLRm5MiRFvugq+O29G+hZHbI7WP4oEGDTAsoAgMDNWHCBA0ZMsTmMdOpU6f0zjvv6MsvvzRtT0lJsbiwPTM55Tgju8/JrNm4caPat29v+nepS5cu+uyzz6x+PhMnTtSCBQv0zDPPWBT4LF68WB07dtSSJUsUHBzsUE7ZdY6eU0yfPj1DIWv//v2tjtu9e/fW8OHDTffv06dPa8mSJbrvvvs8kuc333yjwYMHmxbTDx48WOPHj1fhwoWtrp+UlKQvv/xSY8aM0ZUrV0xfc+3aNdPlObU/bd26Ve3atTMtwG/evLm+/vprVatWzXTd1157Tfv379cTTzxh8TvZgQMH1Lx5cy1btkx169Z1OK9HHnnEongvNDRUkyZN0oABA6zuX08++aRSU1P166+/atiwYVaPzeyV3/u2u8XExJjeeOqmNm3auBR/ypQpeuKJJ5SWlmbRNmTIEI0fP16FChUyXffdd9/V4sWL9cQTT1jcXGLBggVq166dlixZooiICJdyvNXDDz+siRMnqmzZsjZft3nzZo0aNUrLli3LsHzLli3q3r27Vq5cqQIFCjiVw7p16/TII49Y3Izg/vvv18cff2x6jnWrkydPavTo0ZoxY4bD2zY7V7N2/jpixAi7jyMzK2h8//33LYr3vLy8NHz4cL322muZFvJv2LBBTz/9tGkhHwAAAAAAAADAg7Jv8j8AAIC87+jRo4Yk08fYsWM9vv2vv/7a6va9vLyMixcvOhRvypQpprH69+/vUJz169cb3t7eFnHmzZvnUJzLly8bTZs2dTkfwzCsfk6eYOtzHDduXPrzcuXKGXPnzrUaJy0tzRg1apRFnClTptjc/tixY92+T7Zs2dI05gMPPJD+7/vvv9+4evWqXfESEhKMNm3amMYMDg42jh496lSe/fv3N42Z2WeWGU/sP9Y+06ioKJfimrE2VkVGRjod89NPPzWNGRQUZKxcudLuOCdOnDCqVq1qGqtXr15O52cYtveH1q1bG5IMb29vY/jw4UZycrLVOOfPnzcefPBBq/vBBx984FKenrBx40YjMDDQNN/333/f7jhXrlwxevToYRqnatWqRlxcnNM5uutvTlZJTU01KlSoYHU/uPXRuHFjY/bs2cb169ezO23DMAzj+eefN82zVKlSxuHDh+2OM2XKFMPLy8siToECBYytW7c6nV9u6au5fdw2DMOIjIw0jbtp0yajaNGi6duw9Z6uXLliDB061OrnPGzYMMMwDOPUqVNGWFiYIcmoWbOmsWnTJqsxExISjIEDB1qNOXnyZJfe97p164yAgADT2J9//rndcY4fP271M3z55Zedzi8qKso0ZsuWLY2pU6dmGFv27NljNU5aWprx5ZdfGn5+fqbxateu7XSOhpH7xu1b5eYx/IUXXjDNs3jx4sbu3bsdijVz5kzT8zRJDv1Nz+3HGZ4+Jzt8+LBRqFAh0+2PGjXK7vcQFxdn1KtXzzTOww8/7MjHkSPP0bPanXfemSHnAwcO2Hz9Y489ZnWccPU8xZo5c+aYHmv5+PgYs2bNcijWrl270v+23/74/fffHYqVnf3p2LFjVt/Hc889Z6SkpNj1HlJSUoxnn33WNE7RokWNY8eOOfSZ/PzzzxZxAgICjM2bNzsU59y5c0a1atUsYtn7+01+69vWjpky248c8fbbb1vdRlBQkHHhwgWnY8+bN8/0+/L29naoj1+8eNG45557THNs1qyZU8cwQ4YMsYg1btw4h2KkpaUZr7zyimleAwcOdDgnw/i379apU8d0HE5NTXUo1ocffmiam6M89dvjTceOHTOCgoIs4n/66acOxbl+/brRs2dPizgtW7Z0S54AAAAAAAAAAEsU8AEAAHhQdhfwrVu3zur2JTlURGMY7rso1+zi+W7dujkU46bY2FiLi7VyawFf69at0y90rVevnhEbG2tXvNsvospJBXw3H3Xr1jUSExMdinnhwgWrF8Hfe++9TuVJAZ85dxeCrF271vD19bWI5+XlZfz8888Ox9u3b196kcftj0mTJjmVo2FY3x86deqUnu/06dPtinXjxg2jffv2pvFq1qzpdI6eEBcXZ5QpU8Y012effdbheElJSVYvHu/SpYvTeebGQhBrOVt7FC1a1Bg6dKixZs0aIy0tLVtynjVrlmluBQoUMHbt2uVwvPHjx5vGq169utPFLrmlr+bmcfsma393b37WkZGRxrlz5+yK1bdvX9NYAQEBRlxcnNGrVy9DklGnTh3j8uXLmcZLS0uzWshTp04dp99zbGysUbp0adO4r732msPxDh48aHpBrZeXl8PH3jdZuxi9fv36RvHixdO/oxs3btgV7/vvv7c6Lq1fv96pHA0jd47bt8qNY/hPP/1ktZ/9888/TsV89913TWPaWyyX248zPH1Odu3aNdNCA0lG3759HX4fFy5cMEqVKmUa74cffrA7Tk48R89KGzduzJBvixYtMl1n+fLlVseHgIAAu/cdex06dMgICQkx3Z6zNyH4559/DB8fH4t47irg83R/un79us3xwdHindTU1PRjHrO/ufb+nTUMw2jQoIFFjOeff96hfG46dOiQxY0G7P39Jr/1bU8X8B08eNDqbxOSjBEjRjgd+8iRI0bBggVN4zpS/H5TdHS0Ua5cOdN4N2+o4YjbC/h69OjhcIybzM7vvLy8nDr/nDdvnkUsPz8/4/z5807lNmjQIIt4jvJ0Ad9LL71kEbtevXpOxbp27ZpRs2bNDLEo4AMAAAAAAAAAz/EWAAAA8qyyZcvabD9+/HgWZfL/kpOTtXDhQovlXbp0cSpeRESEXn75ZVfTyhGioqKUnJys0qVLa8mSJYqIiLBrvYEDB3o4M9d99tlnCg4OdmidIkWK6LPPPjNtW7x4saZPn+6O1OBm169f18CBA5WSkmLR1qdPH/Xs2dPhmNWqVdN7771n2vbqq6/q0KFDDse05c8//5QkjRo1Sr1797ZrHV9fX3388cembXv27NHWrVvdlp+rXnrpJZ06dcpiecWKFfXhhx86HC8oKEgzZsyQt7flTwx//PGHZsyY4VSeudGAAQPUvXt3u19/4cIFffLJJ2ratKlKly6tIUOGaMGCBbp69aoHs/x/Fy9e1LPPPmvaNmrUKN1xxx0Oxxw+fLhq1KhhsXzfvn363//+53A8W/J6X81J/vzzT/n4+Gju3LkqXry4Xeu8++67KlCggMXya9eu6Z133tHPP/+skJAQzZ8/XyEhIZnG8/Ly0vvvvy9fX1+Ltu3bt2v37t125XW7l156SadPn7ZYXq1aNY0ZM8bheJUrV9Yrr7xisdwwDD377LMyDMOpPM1s2bJF0dHRqly5smbPnm362Zjp16+fGjdubNqWn8bs2+W2MTwmJsbqGP7yyy+rSZMmTsV98cUXVb16dafzyu3HGZ4+J5swYYK2b99usbxw4cJOfT5FihSxepw8fPhwJSUlZRqDc3RpypQpGZ4PGjQo03Vat26tChUqmLZdu3ZNP/74o1tyu+mJJ55QYmKixfIWLVroxRdfdCpmkyZN9Pjjj7uamlVZ0Z/Mjt3CwsI0depU03HDFm9vb02bNk0FCxa0aNuyZYveffddu+IcP35cmzdvtljubJ+qVKmSnnzySYfXo2+71/Hjx9WtWzfFx8ebtjdq1EjvvPOO0/GffPJJXb582WJ58+bN9dJLLzkcr1ixYvr6669N2z755BOtXr3a4Zg3eXl5acKECU6v//7771v0M8MwNH78eIdj/frrrxbLmjRpoqJFizqV27hx4+w+ps4uv/32m8WyBx54wKlY/v7+euutt1xNCQAAAAAAAABgJwr4AAAA8rDixYvbvGApOwr4du/erStXrlgsL126tNMxe/To4UpKOc7EiRNVpEgRu19ft25dzyXjBl27dnX6AuJOnTpZfX9vv/22C1nBU7788kvt3bvXYrmPj49ThRA3Pf7444qMjLRYnpycbFoo4aoSJUo4HLd69eq6++67TdtWrlzpjrRctmPHDosLlG969dVXnb5QrUaNGnr44YdN20aPHq1r1645FTc3mjJliho1auTwemfPntVXX32lzp07q3Dhwuratau+/fZbnTt3zgNZ/mv8+PG6cOGCxfLChQs7fXGun5+f1b7+/vvvu31fyKt9NSfq27ev6tSpY/frS5Ysqfbt25u2ffDBBzIMQy+++KLKlCljd8wKFSqoVatWpm3Lly+3O85NO3bs0NSpU03b3n77bfn7+zscU/q3gCk0NNRi+c6dOzV37lynYtoyYcIEh2+U0L9/f9Pl+b0P5KYxfNy4cYqJibFYHh4erhdeeMHpuL6+vk7/DchLxxmeOCeLjo62WgD08ssvq3DhwnZv71a9e/dWtWrVTLdnrXjjVvn9HP3atWuaOXNm+vPQ0FC7bjri5eVls9DMWl9wxty5c7VixQrTNlcLLzxxLnU7T/UnawVEw4YNs7tY8HaFCxe2Whz93//+1/TY+XYbN240XZ7VfSq/9213SU5O1hdffKEGDRpYvWFEgwYNNHfuXKePHefNm2f1WPaNN95wKqYkdejQQffcc4/FcsMwNHz4cKfj3nPPPapSpYrT6xcpUkS9evWyWD579mzTQmVbzPqbK/t48eLFTT+znCImJkZHjx61WO7Ke+7YsaPpjVcAAAAAAAAAAO5HAR8AAEAe5uPjY3NGE2t3jfaks2fPmi43u8u0vSpUqKDAwECn189JatSooUcffdShdcqXL69XX301/eHIxfVZwdoF4vaydvHcgQMHFBUV5VJsuFdKSorViyg7d+7s0gVefn5+Gjp0qGnbL7/8on379jkd28wzzzxj14xQt2vTpo3p8h07driakluMGzfOdPanwoULq1+/fi7FtjYrwMmTJ60WyORFYWFhioqK0kMPPeR0jCtXruiPP/7QE088oVKlSqlVq1b66quvFBsb67Y8Y2Nj9fnnn5u29e3b16UL+Lp06aKgoCCL5dHR0frll1+cjmsmr/bVnMiZ2X06dOhgtc3Hx0fDhg1zOOa9995rutyZ787amFisWDF169bN4Xg3FShQwOpMbpMnT3Y6rpnKlSvrwQcfdHg9a31g7969prPo5he5ZQyPiYnRF198Ydo2YMAAhYeHuxS/e/fuCggIcHi9vHKc4alzskmTJpkW0/j7+2vAgAHOpitJeuSRR0yX2zPm5Pdz9Dlz5iguLi79+aOPPmp6HGNmwIABVm+atHnzZu3cudMtOVqb1atu3bpq2bKlS7ErVKhgdVZWd8jq/uTs8cWtnn/+edPvNSkpSZMmTcp0fU/0qZo1azq8Tn7v27fbs2ePli1blulj/vz5mj59ut599111795dpUuX1n/+8x9dvHjRIqaPj48GDx6sVatWqWTJkk7nZq2P16lTx+oxm72sHcNv2LBBixcvtjtO1apV1bJlS7Vs2VKPPfaYSzlJUrt27SyWpaSkaM2aNQ7FMdvPXdnHJef6W1bxRL8OCgpS+fLlnV4fAAAAAAAAAGA/5255CwAAgFwjMDBQCQkJpm1mFzt5mrULClasWOHUxcc3vf322+mxc/qMdLb06dPH4XUKFSpk9WKf7BYcHKz77rvPpRgdO3a02vbll1+qdevWLsWH+yxYsEBnzpwxbXvggQdcjv/AAw+Y3iXeMAx9+eWX+vDDD13exk32zLphxloB7a5du1xJxy0uXLig33//3bStY8eOTs+Kc1ODBg1UqlQp033giy++0JAhQ1yKn5sEBwdr9uzZmjFjhkaMGGH1Ijt7GIahlStXauXKlRo6dKh69+6tkSNHqnr16i7l+MMPPyg5Odm0zZm/RbcKDg5Wu3bt9Mcff1i0/fjjj+rdu7dL8W+VF/tqTlSpUiXVqlXL4fVq1Khhta158+ZOzTZ15513mi539LuzNSb26tVLfn5+Dud2q65du+r777+3WP7XX3/p3LlzKlGihEvxb3L2+LlKlSoKCgqyOB+4fv26Dhw4kKMvXPa03DKGX7161bTNHcdcYWFhuvvuu7Vq1Sq718lLxxmeOCe7ceOG1ULDDh06qGjRog5v81Zdu3bVm2++abH80KFD2rhxo82ZJfP7Ofrt38ugQYPsXrdMmTK69957tXDhQtP2KVOm2FXwZcvWrVu1adMm0zZ39Hfp331w3bp1bol1O0/1J2szHDZp0sSh2f7MFCtWTHfffbfWrl1r0fbdd9/prbfesnmcYKtPNWjQwKmcihQporFjx6Y/tzYjsb155Ie+fbuJEydq4sSJbokVGhqqbt266eWXX3b5mGn79u3asGGDaZs7+vi9994rf39/Xb9+3aLtiy++sHpzjNu9+OKLTt3Qw5oKFSqYLl+5cqXdOUnm+/k///yj69evOz0jYs+ePVW8eHGn1vU0W/3a2s0O7DF8+HCdPHlSkijmAwAAAAAAAAAPYgY+AACAPM7WxQrWLvr0pEKFCpku/+6773To0CGn47700kt644039MYbb7g0Y0p269KlS3an4FYNGjRw+e7spUqVUu3atU3b5s+fr9TUVJfiw31mzZplta1Tp04ux69ataoqV65s2ubOWb3KlSvn9IX1FStWNF0eExPjSkpu8fvvv+vGjRumbffff79btmEtzrZt21wa43Or3r176+DBg/rvf//rlgsAr1+/rilTpuiOO+7QY489pujoaKdjzZ4923R5WFiY6tWr53Tcm6wVyEVFRZlePOqMvNpXc6K2bds6tV6lSpWstrVv396tMc+fP+9QnDlz5lgdE+25KD4z1vpAWlqali5d6nL8mxy5wPlWXl5eVi/OpR/8KzeO4aGhoWrevLnTcW9lq+DLTF46zvDEOdmKFSusjlPuGHPuuOMOq0WSixYtsrlufj5HP336tJYsWZL+vFatWg7v+7YK/qZPn261X9jLWn+X3Ne3HH3PjvBEf4qKitKFCxdM29z1mXTu3Nl0+fnz57Vy5Uqb61rrU5MmTXL6b6yPj096f3rjjTfsGjfyc9/2hHbt2mns2LGaP3++oqOj9f3337vlhge2fkdxx/4cEhJidabOhQsXKikpyeVtOMNaoe3+/fsdimO2n8fGxur99993Ki/p33OfW/tbTmKtXy9YsMDh2QtvNWjQoPT36+qswAAAAAAAAAAA6yjgAwAAyOOuXbtmta1AgQJZmMm/rBViXblyRe3bt9fGjRuzOKOcIyAgwOXZOHKaO+64wy1x6tevb7o8KSlJu3fvdss24BrDMDJc/Hqr0qVLq2TJkm7ZjrWLS0+dOuW2mbOsze5kD2szKlmbCTUr2bp4u2HDhm7Zhq04mV08nlcFBwdr1KhROn78uKZPn642bdrI29u1n2PS0tI0c+ZM1ahRQzNmzHB4/bi4OK1fv960rWnTpi7nJ8nqbG3JyclWZ5hwVF7tqzmRsxcnh4WFuT2mtYtWHf3ubI1JLVq0cCiWmQoVKig4ONi0LbML/x1BP/CsnDiGx8bGWh1Ha9eu7fLskTe98cYbOnnyZPrDVn+W8s5xhqfOyTw95vj7+6tq1aqmbZmNOfn5HH3atGlKS0tLf+7I7Hs3denSxeoMihcuXNCCBQuczk+yvu/4+Pi45aYL0r/F4Lf29/vuu88tcbOjP+WE8cZanzpz5ozat2+vgwcPupSbvfJz3/aEjRs3KiYmRnXq1HHr76nW9idvb2+39XFr+/O1a9cUFRXllm04ysfHx3T5xYsXHYpjbT8fM2aMJk6cmGGMzwsqVapkeo5hGIa6du2ab393AQAAAAAAAIDcggI+AACAPM7WLHvWLir2pFKlSlktxjp27JgaN26s/v37u60QJzepUaOG1VkTcqsaNWq4JY61WdckWS1CQdY6ePCg1QutrF1M7Axbsdy1L7iy31q7uP3y5ctOx3SXdevWmS738/NThQoV3LKNrPh+cquAgAD17t1by5cv1+nTpzV58mR16NDB5ky5mYmLi1OfPn00btw4h9bbtGmT1dlLXSkGupW1wiBJ2r59u1u2kVf7ak5UrVo1p9YLCgqy2ubsBf3WYjr63VkbE4sVK2a1EMMRXl5eVmdtc1cfKFy4sEu50g/sl9PGcGsXo7vzmCskJERlypRJf3h5edl8fV45zvDUOZm1z0dy301PrP3tzWzMyc/n6FOnTk3/t7+/v/r06eNwDD8/P/Xt29dq+5QpU5xJTdK/Nz7YuXOnaVtkZKRLY9Ct/Pz8MvR3dxUnZUd/ctc46Mp4c9ddd1k9Bti2bZtq1aql5557TseOHXMlxUzl575tZsqUKTIMw+rj8uXL2r9/v2bMmGE6A2N8fLwmT56s2rVr65dffnFLTsnJydqxY4dpW2RkpAICAtyyndx0nh4bG+vQ6x944AHT5WlpaRo5cqTq1aunX375RSkpKe5IL9v5+flZnYH74sWL6tixo7p06WJznAQAAAAAAAAAZB8K+AAAAPKwGzdu2LwANzw8POuSucWoUaOstqWlpWnatGmqVauWWrRooS+++EIxMTFZmF32ccfF4jmNtVlyHFWlShWrbVu2bHHLNuAaaxedSc4Xfjgaa9u2bW7ZRpEiRZxeNzAw0HT59evXnY7pDjExMTp79qxpW6VKlaze/d5RWfH95AUlSpTQ008/rcWLF+vixYv65Zdf1K9fP6f3vddee00ffvih3a+3dSG/u4osChYsaLVt7969btlGXuyrOZWzf89tXXTsbEx3fHcxMTE6c+aMaZu7+oBkvR/khD4gWf8sbc3gjewfw20dc7mzgM8Reek4w1PnZNa+t+LFi9ssdnaEtTEnJiYm03Pq/HiOvmbNGh04cCD9ebdu3VS4cGGnYtmaue/PP/9UdHS0U3F3795t9aYL2dXfHZHV/SkwMFBly5Z1yzbKlStntZAxs6JYX19fvfTSS1bbr127po8//liVKlVSp06d9MMPP3iseD4/9m1nhYSEqGrVqnrsscc0b948/fXXX6bHq3FxcXrooYf0+eefu7xNW308N/yOcu3aNS1atEjjxo1Tz549Vbt2bUVGRio8PFw+Pj7y8vKy+rB2zO1oXxg4cKCKFStmtX3Hjh166KGHVL58eb388svaunWrQ/FzopdfftnmjRXmzZunJk2aqF69evrggw906tSpLMwOAAAAAAAAAGBL3preAwAAABmcO3dOhmFYbY+MjMzCbP7fQw89pN69e2vGjBk2X7d69WqtXr1azz77rJo3b67u3burW7duKleuXBZlmrVCQ0OzOwW3s1XA4QhbF+M4ezEk3MvW7AHWZh9whq1Yx48fd8s2QkJCnF7Xz8/PLTm4W176fvKakJAQPfjgg3rwwQeVlpamtWvX6rffftOvv/7q0Gc2atQotWrVSvXq1cv0tbb2h4sXL2rZsmV2b9ea06dPW21z1wWEebGv5lSemLU5O2aCvslWH/D393dLH5BkdaaPpKQkXbp0yeWbabjSByT6gTvktDHcnX/THZGXjjM8cU4WExOjxMRE07awsDC3jTm2ih5OnTpls8g0P56j3zr7nmS7CC8zNWvWVOPGjU1nPEpJSdH06dNtFnRZkxP7uyM81Z+SkpJM24oVK5bpbKH28vb2VtGiRXXy5EmLtsuXLys2NtbmzQhefPFFzZ8/X6tWrbL6mrS0NC1cuFALFy5UQECA2rZtq+7du6tLly42fwNxRH7s2+7SunVrLVmyRM2aNdPVq1ct2ocOHaqaNWuqZcuWTm8jt/793LNnjyZPnqyZM2cqLi7OldQs2Pod20xwcLCmTZumTp06WZ2hWPr3/PS9997Te++9p4oVK6pbt27q3r277rnnHnl75677Hd9111165ZVXMp3Fedu2bdq2bZtGjBihRo0apfdrZ2dCBwAAAAAAAAC4jgI+AACAPOzEiRM227OrgE+SpkyZIsMw9OOPP2b62tTUVK1YsUIrVqzQc889p3r16unBBx9U7969Vb58ec8nm0Wy80J2T3H1wvKbbH02ly5dcss24Jpz585ZbXPnvm1rn7I284uj8mJfzKrvx9vbW4GBgUpOTrZou3z5spKSkvLk5+su3t7eatq0qZo2bar3339fq1ev1tdff63Zs2dnOrvY9evX9eqrr+rPP//MdDu29ofXXnvN4bwdZWv7jmBfyjrumh3K0zHtZWsfXL16tdq3b58lObhawEcfyFlywhieXftEXjrO8MRnaOvzOXDgQJaNOZnJT+foV65c0ezZs9OflytXTu3atXMp5qBBg0wL+KR/P1tnCvhyYn93RFb3J3dvL7NzT1sFfD4+Ppo3b566d++uv/76K9NtXbt2TX/++af+/PNPDRkyRE2aNNFDDz2kRx55xOVCrvzUt92tQYMG+vDDD/Wf//zHoi01NVUDBw7Url27rM5qnJnc9jvKlStX9Oabb2rSpElWb1SRHe69917Nnj1bvXv3tmsm6SNHjmjSpEmaNGmSihUrpi5duuixxx5Ty5Ytc00x39tvv63r169r4sSJmb7WMAxt2LBBGzZs0OjRo1WtWjX16NFDffr0Uc2aNbMgWwAAAAAAAADATbnjV2gAAAA4ZceOHVbbvLy8VKtWrSzMJiM/Pz/NmDFD3333nc2Lnsxs3bpVr732mipWrKjWrVvbdaFrbuCuO8XnJO668MXWRf7uvts3nGNtFgTJvRee2YplKwdH5MW+mFXfT2bx3PUd5QdeXl5q0aKFfvjhBx07dkzPPPOMfHx8bK6zaNEi7d27N9PY2f09WJuFyFF5sa/mVJ74rLPz+8vuPiC5px/QB3Ku7BrDs6ugJy8dZ3iiX+WWMSc/naP/+uuvSkhISH8+YMAAl89dH374Yav75+7du7Vx40aHY+bE/u6IrO5POW28CQ0N1ZIlS/Tuu+86dOOCtLQ0rVmzRs8//7xKly6tLl26aM2aNXavf7v81Lc9YciQIWrcuLFp25EjR/Txxx87HTs3/Y5y8eJFNWvWTO+9955p8Z6Pj4/atGmj0aNH6/vvv9ecOXO0dOlSq4/p06c7/X7MPPjgg9q6davuueceh9Y7f/68vvnmG7Vp00aRkZGaMGFChr8POZWXl5fee+89zZs3T2XLlnVo3f379+u///2v7rjjDjVs2FA//vijUlNTPZQpAAAAAAAAAOBWFPABAADkYVu3brXaVqNGDYWFhWVhNuYef/xxHT16VOPGjVOpUqUcWtcwDK1YsUL333+/GjVqpC1btngoS2S3AgUKWG1zVyEIXGPrLue2vj9H2Yplz53W86us+n4yi8d35JySJUvq008/1fr1623OfGEYhubNm5dpvOz+Hq5evZqt2weyuw9I9IP8JCvHcHf/TbcXxxm25YS8HBlz8sM5+pQpUzI8f+utt+Tl5eXSIzQ01GYhzO3btEdO7O/ZLbeNNz4+Pho5cqSOHj2qESNGOFxAl5qaqnnz5qlZs2bq0KGDDh8+7ND6t8oPfdsTvLy8bBbpvffee07/LpVbfkeJj49XmzZtrP7O/Pjjj+vIkSNavny5xo8fr379+qlr165q166d1UfTpk2dfj/W1KhRQ2vWrEnvM446deqURo8erXLlymny5MkyDMPtObpb586ddfDgQX366aeqXLmyw+tv3rxZvXv3Vo0aNbR8+XIPZAgAAAAAAAAAuBUFfAAAAHmYrf94b968eRZmYltoaKheeeUVnThxQgsXLlTv3r0VEhLiUIxNmzbprrvu0kcffeSZJJGtbF1wWrBgwSzMBNYEBARYbXNnkUJycrJTOeR3WfX9SHxHntSgQQOtWLHC5oW/f//9d6ZxbH0Py5Ytk2EYHn0cOnTIqfcPuIutPtCnTx+P9wHDMJy6qBi5W1aM4dlVGMpxhm228mrWrFmWjDl9+vRxKOe8fI5+7NgxrVixIsu3O3PmTIf7Q07s79ktt443xYoV03vvvaczZ87o559/Vrdu3RyOsXTpUtWqVUs///yzQ+vdKi/3bU9q1KiRunTpYtoWGxurzz//3Km4ueV3lNGjR2vHjh2mbV988YW+++47lStXzun83K1z585avXq1Dh48qDFjxjhc2BYfH69nn31W7du3V3x8vIeydJ+AgAA988wzOnjwoFavXq3BgwercOHCDsU4ePCg2rVrp5EjR+aKwkUAAAAAAAAAyK0o4AMAAMijDh06pCNHjlht79GjRxZmYx8fHx/dd999mj59us6fP6/Zs2ere/fudt91OjU1VS+88ILeffddD2cKe6Wlpbkljq2ZDMLDw92yDWdxYcu/goODrbbZ+v4cZSuWoxce5idZ9f1kFo/vyHWRkZGaMGGC1fa9e/dmGsPW/sCspsgP6APILp4ew939N91eHGfYlpvHnLx4jj516tRsOYe7dOmS5syZ49A6ObG/Z7fcPt4EBASoZ8+e+v333xUdHa0pU6aoQ4cO8vX1tWv95ORkPfLII5o5c6ZT278pL/ZtT3vzzTettk2aNMmpgrvc8DvKtm3b9OWXX5q2DR48WEOGDHEpN0+qXLmy3nrrLR08eFAbN27Uiy++qDJlyti9/vLly9WmTRubBZA5TbNmzfTll1/q7NmzWrBggfr06ePQjc8mTpyop59+2oMZAgAAAAAAAED+RgEfAABAHvXDDz9YbStcuLDatGmThdk4LjAwUA899JB+++239Iua2rVrJy8vr0zXffXVV7V27dosyBKZcdcFqbYuNoqIiHDLNpyV0y+6zSolS5a02pZVF57ZyiG/y6rvJy0tzeqFi6GhoQoKCnLbtvKzfv36KTQ01LQtNjY20/Vt7Q+MacgP6APITp4cw7OroIfjDNvyypiTF87RDcPQtGnT0p+XLl1aS5cudetj6NChVrc/ZcoUh/LNif09u2XlZ+Lpc8+wsDANGDBAixcv1pkzZ/Tpp5+qcePGma6XlpamJ598UkePHnU5Bylv9O2sULduXd1///2mbefOndO3337rcMzc8DvK1KlTTW/O5efnpzFjxricW1Zp2LChPvjgA504cUIrVqzQkCFDFBYWlul6W7Zs0fDhw7MgQ/fy8/NTp06d9MMPP6QX6Xbr1s2uYuEvvvjCpZk+AQAAAAAAAADWUcAHAACQB6WkpGjq1KlW24cMGWL33b1zgtDQUA0YMEBLly7VgQMHNHToUAUEBFh9fWpqql5//fUszBDWuOuC1OjoaKttxYsXdzn+tWvXnF738uXLLm8/LyhfvrzVtrNnz7ptO7Zi2cohv+P78bxdu3bpp59+Sn/YGrdcFRAQoHvuuce0LSEhIdP1bX0X8fHxzqYF5Br0Adwur4zh586dczYtl3CcYVvhwoWtzn6TW8ec3HqOvmLFigxFT4888ojatWvn1sfw4cOtFj4tW7ZMp06dsjvfnNjfs5ut/hQdHW1aaOSMtLQ0nT9/3rQtNDTU7TcSKlq0qJ555hmtXbtWW7ZsUd++feXtbf2/cJOSkjR+/Hi35iDl3r6dVV577TWrbe+9955u3LjhULzc8PfT2syhjRs3dmg2u5zCy8tLLVu21BdffKHTp0/ryy+/VIUKFWyu89VXX+nYsWNZk6AHFChQQA899JB+//13HT9+XK+99lqms/KNGTPGbeMpAAAAAAAAAOD/UcAHAACQB02bNk0nTpwwbQsICLB5R/icrnLlyvr444+1f/9+tWrVyurrli1blm8vaMtJLl686JY4Bw8etNrWoEEDu+P4+fmZLrc2k4c9YmJinF43L6lTp47Vtv3797ttO7Zi2cohvytcuLBKly5t2nbkyBGHLzS0Jj9/P7/88oseffTR9Me6des8ur1KlSqZLrd1ge1Ntr4LW+MtkFfYGhPpA/lTXhnDDxw44HROruA4I3O1a9c2XX7hwoVcW8R3U246R799BrzevXu7fRvlypVTs2bNTNvS0tL0/fff2x3rjjvusHrzpezq7zmBtf509epVq7+FOerYsWNWb/Tj6fGmXr16mjZtmrZt22b1vUrSTz/9pJSUFI/lkZv6dlZp3Lix2rZta9p24sQJTZ8+3aF4tvp4TvgdJS4uTsePHzdts3YzgtwkODhYgwcP1r59+/T222/Lx8fH9HUpKSmaNWtWFmfnGaVKldLbb7+tI0eO6KGHHrL6uv3792vjxo1ZmBkAAAAAAAAA5A8U8AEAAOQxiYmJevPNN622v/DCCypRokQWZuQZkZGRWrp0qTp06GD1NX///XcWZgQz+/btc0ucQ4cOWW2766677I4TEhJiujwpKcnhnG7as2eP0+vmJZUqVVLRokVN29x54ZmtC1UbN27stu3kRU2aNDFdnpKSoiNHjrhlG3w//y82Ntaj8cPCwkyXh4eHZ7puo0aNrF6cuHv3blfSAnINa2PipUuXdObMmSzOBjlNTh7DGzZsaHUMz86CHo4zbLP2+Uh5529vTj9Hv3z5sn799df059WrV1e9evU8si1bhYFTp061O06BAgWsFtccP35c169fdzS1PMFWf3LXuWdOGG9q1aqlNWvWWN0HEhMTtW3bNo/nkdP7dlazNQvfhAkTHJq1rECBAqpbt65p24kTJ1y62dStnN2fbRVm5oXflm/y9/fXa6+9ZlHkfavVq1dnYUaeV6RIEc2ePVsDBw60+pq89p4BAAAAAAAAICeggA8AACCPGT16tNU7jpctW9bmhSZZITExUefOnUt/uMLX11dfffWV1QtYT58+7VJ8uM5dF6Nu3rzZdHlISIjuuOMOu+MULFjQdPmpU6ecykvKOxfcusrLy0v33Xefadu5c+d08uRJt2zH2h3Ay5Urp5o1a7plG3lVx44drba5687qtuLY2n5e5K593ppLly6ZLq9QoUKm64aFhVmdMWHHjh0yDMOV1DL47bff9Mgjj2R4bN++3W3xAWfZGpPcuY9evHjRog98/PHHbosPz8jJY3h4eLjV4pUdO3a4bba7X3/9Ve+8806Gh7W8JY4zMpNVY05qaqr69u2bYcwZM2aMzXXyyzn6rFmzdOXKlfTnjz32mMe29dBDD1md/f3QoUMOFUVY23fS0tK0ZcsWp/K73aZNmyz6e04+Xsvp4018fHx6f7pw4YJLeYSEhGjy5MlW2231qfzSt7Naq1at1LRpU9O2AwcOaPbs2Q7Fs7Y/GYahTZs2OZyfGWv7c4ECBdS6dWur68XFxVlts3aDLHu5ciOtm1JTUzPs48nJyS7F69u3r9q1a2fallP28eTk5AzvOTU11aV4H330kQoVKmTallPeMwAAAAAAAADkJRTwAQAA5CGzZ8/Wp59+atrm4+OjH374QcHBwVmcVUbvv/++SpYsmf5w9YKNyMhIqzOwuXrhBly3efNml+8YfvLkSatFcg888IC8ve0/rYmIiDBdfvz4cadyk6SFCxc6va4tXl5eHonrSQ8//LDVtj///NPl+Hv37rU6g0uvXr1cjp/XdevWTQEBAaZtCxYscDm+YRhWv+eGDRvaVZSQl6xcudKj8c+ePWu63NoMDrez1l+jo6O1YcMGZ9Oy8Mknn2jWrFnpjzlz5qhSpUpui5+T5MZxOz+zNSb+8ccfbtvO/PnzM/SBWbNmKTAw0G3xc5K81Ady6xh++fJlt82WMmLECI0ZMyb9MXnyZKszB0ocZ2SmRYsWVmcrcueY8/fff2v69OkZxpzMZoPKL+fot89858kCvkKFCtks8rI1y9PtbJ3nuOMcS5ImT56cob+PGTNG/v7+bontCbb6kzvGG+nfv99mSpYsqebNm9tc97nnnkvvT+64yUzTpk1VqlQp0zZbfSq/9O3s8Oqrr1ptGz9+vEM3RLH1O4o79ueEhASrxwadO3e2eVxqa2bg+Ph4l/KKiYlxaX3p398Lb93Hv/vuO5djPvTQQ6bLHdnHPXlMPGvWrAzved++fS7FK1iwoO69917TtvzWrwEAAAAAAAAgK1DABwAAkEdERUVpwIABVtv/+9//qmXLllmXkJ1cvRu59O9FRGaKFy9udwxrF6ykpKTYXO/YsWNasWJF+mP9+vV2bzM/SExM1JIlS1yKYatAbsiQIQ7FqlGjhunybdu2ORTnpuPHj1udHdBVzu6Tly5dyrBPrlixQteuXfNEihbuu+8+lStXzrTNHRcmz5s3z3S5l5eXnnzySZfj53WFChVSz549TdsWL16s69evuxR/48aNVmd2cLSv5gVr165VYmKiR2KnpqZaLS5p1aqVXTF69+5ttaj/l19+cTa1DE6fPq2///47w7L27du7PFtDTpUbx+38zNaY+Pvvv2da8GKvWbNmZXju7e2trl27uiV2TuNsH5CkdevWZegDrtxcwR1ywxgeFBRk2mbteMkR+/bt09GjRzMs69Spk80L0jnOsM3X11eDBg0ybVu+fLnNWY4ccfuYI0k9evRwKEZOOUd3p4MHD2rNmjXpz++++26P31DAVoHgzz//bHcxVa1atazOuumO/p6ammpxzl6xYkWr5845ga3+tGHDBkVHR7sU/9y5c1ZnLBs4cKB8fX3tjhUXF+fyDFmSrJ5nO9Kn8mLfzi4dO3ZUgwYNTNt27tzpUN+84447rM7o544+vmjRIquz82b297NYsWJW21w9VnPXDKK3yin7uLPHxFevXrU4L8ysUDKnvGcAAAAAAAAAgH0o4AMAAMgD5syZo/vvv9/qnXFfeOEFjRgxIouzso87Ct6sXVxbtmxZu2MULFjQdHlmF9B/9tlnat26dfqDIiJL06ZNc3pdwzD0ySefmLZVq1bN4aLU2rVrmy4/c+aMDh486HB+EyZMcHgdezm7T/7zzz8Z9snWrVu7fKd9e/n4+OiVV14xbVu0aJH27NnjdOzr169bnWH04YcfVtWqVZ2OnZ+88sorprNWxsXFuXy3+g8++MB0eWRkpPr16+dS7NwoOTlZkydP9kjspUuXKjY21mJ5wYIF1alTJ7tihIeHa+jQoaZtU6dOdXlGBUn63//+Z3GRYl7+O5kbx+38ztqYGB0drZ9++snl+Lt379aiRYsyLOvatavNi6FzM2f7gCR16dIlQx/49ddf3Z2eQ3L6GB4REaFnn33WtG3KlCm6dOmSKynqyy+/tFjWu3fvTNfjOMO2559/3rSf3LhxQ59//rnL8WNiYixmmatfv77VIhNrcso5ujvdPuOdJ2ffu6lLly5Wx8XExET9/PPPdscaM2aM6fJt27ZpxYoVzqSXbv78+Tpz5kyGZfb09+xmrT+lpaXpww8/dCn2hx9+aDqDWsGCBfX88887FCs1NVWbNm1yKR/JPX0qL/bt7GRrFr5x48Y5FMtaHzc7lnTUpEmTTJc3adJE7dq1s7lukSJFVLp0adO2qKgol/Jy9X2ZySn7uLPHxEeOHLE4Lzx8+LDNdXLKewYAAAAAAAAA2IcCPgAAgFwsOTlZI0aMUI8ePawW7z3//PNWL9bICVyd5ccwDG3fvt1iecGCBdWsWTO741i7kPrixYs214uJicnwPCIiwu5t5he//fab1bvXZ+aPP/7Qrl27TNusXeBkS6lSpVSmTBnTttsv6szMjh079M033zicg73ctU96eXkpLCzMbXllZuDAgapVq5bF8rS0NL311ltOx/3222918uRJi+VBQUEOXxyXn9WsWVODBw82bfvvf//r9Ow4u3fvtjqeT5gwQf7+/k7Fze3ef/99l2cAud2NGzc0fPhw07annnrK6t3+zbz88ssqUaKExfKYmBiX+9WBAwcsim7r1aunLl26uBQ3J8ut43Z+ZmtMHD16tK5evep0bMMw9Nxzz1kUALz++utOx8zpnO0DqampFgVnOeGYOqeP4aNGjTKdGSU+Pl4fffSRsynqzJkz+vbbbzMsa9Sokdq0aZPpuhxn2FakSBGrBR8TJkxweX97+eWXLX4XcGbMySnn6O6SlpaW4aYyPj4+evjhhz2+3cDAQHXv3t1quyPnnx07dlSHDh1M29544w1HU0uXlpZmccwXGBho9SYPOYmt/jR58mSL4yt7XbhwwWoB9yuvvKIiRYo4HNPVPpWYmKhDhw5ZLK9SpYoqV66cZXnktL6d3bp166Y777zTtG3Dhg1aunSp3bHuvfde3XfffaZtb775plP5SdLChQtNC7y8vb31/vvv252bmV27dmndunVO5bVz506HPh97rVy50um+f9O2bdtMl3fs2NHuGO46L5QyPyZ2x00vzN6zl5eX1X0SAAAAAAAAAOA8CvgAAAByoZSUFP3444+qUaOG3n//fdM7g/v5+emLL75w+c7jnvbrr7+6dDfyhQsXmhb1dOvWTQUKFLA7jlnBkSSdOHHC5no7d+7M8LxKlSp2bzM/8Pf3l2EYevrpp60WmVpz4cIFqzOL3HfffU7PCmDtYs3JkyebXhRn5vTp0+rcubNSUlIcuojHEe7aJytWrCgfHx+35ZUZPz8/TZkyxfRC6lmzZmnGjBkOx9y7d69GjRpl2jZ+/HhVrFjR4Zj52bvvvqvy5ctbLD9x4oTVPmfLlStX1Lt3b6WlpVm0de/eXY888ogzaeYJMTEx6ty5s65cueKWeGlpaRoyZIh2795t0VasWDG9/PLLDsULDw83nWVJkj766COnL6pMSkpSnz59LMb98ePHOxUvt8it43Z+Z2tMfPrpp52OO3HiRC1fvjzDskceeUR169Z1OmZOV7NmTdN9N7M+sG/fPt24cSPDspxwTJ3Tx/CIiAirs7ZNmDDBqRlZDMPQU089pcuXL2dYPnbsWLtjcJxh20svvaS77rrLYvnly5fVr18/i75gr9mzZ1vMctikSROnCudzyjm6uyxZskSnT59Of962bVvT4ldPsDXT3+rVqzOdWelWX331lWmB/8qVK50u2p00aZLFzXaeeeYZFS1a1Kl4Wc1af0pMTFTfvn2VmprqULy0tDT17dvXdCbkhg0bWi3Azsxnn31m2ifsNW3aNNObCjg6/uW1vp3dvLy89Morr1htd/SGKF9++aXCw8Mtlq9bt86pm6tER0dbLaofNmyY7rnnHrvi9OnTx2rb8OHDLWZcz8yNGzc0ZMgQ09+yXZWcnOxSwWNycrJ++OEHi+VBQUEO/T1113lhYGCg1ZuQ3bRx40aXivh27dqlf/75x2J5s2bNMt02AAAAAAAAAMBxFPABAADkItu2bdPrr7+uihUrqnfv3jp+/Ljp62rXrq21a9dqyJAhWZyh4wzDUNeuXR26cO2mY8eO6amnnrJYHhwcrLffftuhWGYXfUmyeTfpw4cPa/PmzRmW2XsBTH4xcuRISdKmTZv06KOP2n1B6uXLl9WrVy+dOnXKoi04ONjqxcr26Nu3r+nyhIQE3XvvvZneQXzevHlq1KiRTp48KT8/P7333ntO52KLM/tkSkqKfvvttwzLsmOfbNCggT777DPTtieeeMKioMGWEydOqGvXrkpISLBoe/TRR/Xcc885nWd+FRoaqjlz5ig4ONii7euvv3aoyCo5OVl9+vQxnYmhWrVqDs9smRdt2rRJzZo1My3YcER0dLQeeugh08/U29tb33zzjQoXLuxw3C5duui1116zWH7jxg11795dK1eudCheXFycOnfubHEx+LBhw/L8Hfxz87idn9kaE6dMmaIXXnjB4QKADz/80KIYKzIy0qXjl9wgMDDQdCaaI0eO6MKFC1bXmzVrVobn/v7+atiwodvzc0ZOH8O7d+9uepODa9euqVu3btq7d6/dsVJTU/XMM89o3rx5GZYPGDBA999/v91xOM6wzdfXV7/++qvpDLhLlixR7969HZ79c/bs2RYFFmFhYfrxxx/l5eXlcI455RzdXW7fT2wV1blbu3btrBYLGoahqVOn2h0rMjJSP/74o7y9Lf9bb/jw4Q4XcEyfPt3ib1WNGjWy7Xtyhq3+tGjRIg0dOtTuv+GpqakaNmyYFi9ebNFWrFgx/fbbb/L19XUqzytXrqhTp05OzQy2ZcsW0yKxUqVK6aWXXnIoVl7r2zlBr169rN50YOXKlVqzZo3dscqVK6effvrJ9GYIY8aM0fTp0+2OFRsbqx49epj+ptaiRQuHfsdq3bq11RlA16xZo6efftrufnbjxg0NHDhQa9eutXv7jvr000+dOuZOS0vTf/7zH9Pf2t98800VLFjQ7lj169c3/R4z+73x9mPihg0bys/PL9PtPf7449qwYYPd+d108eJF9e3b1+ImCY7M0AgAAAAAAAAAcIxz/9sEAACADC5cuGB6UWF0dLTVdY4cOaJly5aZtl29elVXrlxRdHS0jh8/rj179mjDhg26ePGizTwKFy6sl19+Wc8//7xd/8FvzdWrV/X3339bLN+zZ4/p68+ePWv6Xho0aKCIiIhMt3fmzBnVq1dP77zzjgYOHKiQkBCbr09NTdWMGTM0cuRI08/4gw8+UGRkZKbbvVWvXr00fPhwi4tOvvzySw0ePFihoaEZll+9elWDBw/OcMfo4OBgde/ePcPrNm/erLi4uAzLHP0cpX8vzqpZs6bd70f6t4ji9gJD6d99z4y1fbJZs2bpd1M/cuSI6fq3v8eb2rZtq7i4OE2ePFlz585Vw4YN9d1336lBgwZW8163bp369eungwcPWrR5e3trxowZprN62KtOnTrq06eP6cVPR44c0T333KPWrVvr3nvvVWRkpEJDQ3XhwgUdOnRIv/76a4bv75133jG9UP0ms8/T3u+ybt26qlGjhsWF14sXL9aOHTtUu3Zti3Vef/11i+/n9oLFNWvWWMyKZW2sunr1qul7qFixYqaz3g0aNEgXLlzQ6NGjLWJ26NBBo0aN0qhRo6xeBJWamqpZs2bpmWee0aVLlyzaO3fu7NAFr2bv4+zZs6av3bNnj8Xrzb43a33MkRzsHSfdrU6dOvrjjz/0wAMPWMws9Oqrr2rdunWaPHmyypYtazXG+vXrNXDgQNMxrWLFilq6dKnpLCG3c9ffnJuy6zO1ZevWrWrQoIEGDBigwYMHq379+nave+TIEU2fPl2TJk1SfHy8RbuXl5c++eQTPfDAA07n99Zbb+nixYsWFzomJSWpTZs2euaZZzR27FibxSUpKSn6+eefNXz4cJ05cyZDW8uWLTVx4kS7csnNfTU3jdvWPhNrRSNr1qyxmKX2jjvuUMmSJTOsa9aXrbHnc3bHd3d7nmZsjYkfffSRVq9erc8++8xqkeZNO3bs0OjRo/Xnn39mWB4aGqqff/7ZdFaV2+3Zs8eiD5mdZ0j/fj5m77ldu3YWy8z2I1f7lplHH33UIl/DMDRx4kTTi8W3bNliMWN4z549c9RMPjl9DB8/frwuXryor7/+OsPyc+fOqWHDhnrvvff05JNPms6OfNOWLVv03HPPWfTh2rVr6+OPP3Y4p5x0nCFl7zmZmTJlymjJkiVq27atRXHrzz//rK1bt+rTTz9Vhw4dbBbgHTlyRG+++aamTZuWYbm/v79++OEHl86ZcsI5ujPOnj2boeD2xo0bmjt3bvpzLy8vhYaGWnzH7jp+NBtr69Wrp0WLFpm+/vvvv1fLli0zLIuIiLB6vtypUydNmTJFjz/+eIaCi9TUVPXs2VP/+c9/9M4776hQoUJWczx9+rTefPNNizEjLCxMM2fOzHT8zU396fPPP9e2bdv0zTff2NzWvn379MQTT5gWWxUpUkRLly61OV7ZY9euXbrzzjs1ceJEPfzwwzbHZOnfQuzPP/9cr7/+usWsqD4+PlZnZMxMbu3bt7u9r99k7ZhJMj++ucnZMcDHx0ejRo3SoEGDTNvHjBljWoBZrFgx03ODe++9V99//7369++f4fdJwzDUt29frVixQhMmTFCRIkWs5rRo0SI9+eSTpsV7jRo10ty5cx3+zfiTTz5R48aNTX/7+/rrr3X06FH973//s9nPduzYoWeffVarV6+WJFWvXl379u2zeJ218xlHvqOnn35aq1at0ltvvWXXrM47d+7U888/r7/++suirVmzZnrhhRfs2u5NRYoUUfv27S3G/t27d+vPP/9Up06dLNb56quv0j+bm6zdgOx2ly9fVvPmzTV69GgNGzbM5t8A6d/9af78+XrhhRdMC3pHjhyZ6XkPAAAAAAAAAMA5XsatVxwDAADAKXPmzLEo3MpKlSpV0pNPPqmnn37aoTsCW3Ps2DFVqFDB5ThRUVFq1apVhmVvvPGG3nzzTavrhISEqH379mrQoIHKly+vsLAw+fj4KDExUSdPntT27du1cOFC01k8vLy89L///U9Dhw51Kt++ffuaFnVVrFhRTz31lGrUqKG0tDTt2bNH33zzjcVFDqNHj7aYUaJVq1YOz15kpn///g4VK0nSihUr1Lp1a5e3ffTo0fSLPzP7/m4XFRWlZs2a6YEHHshw4Ur9+vXVpUsXlS9fXkWLFtXFixd17NgxzZkzR1u2bDGN5evrqylTpljMLuGMCxcuqHbt2jp37pzTMfr166epU6fKy8vLoZktHPkuv/32Wz3xxBMWy0NDQzVkyBA1btxYBQoU0IkTJzRz5kytWrUqw+uaNGmif/75J8Oy8uXLW529015jx47VG2+8Yddrv/76az377LO6fv26RVtQUJC6d++uRo0aqXTp0vL399eZM2e0b98+zZ4922phwZNPPqlPP/0004seb+XM7CO3Mvve3NHHzMbJrLRu3To9+OCDFsUi0r8Fs23atFG7du1UpkwZRUREKDo6Or2v7tixwzRm48aN9dtvv2VaMHOTu/7m3JRdn+nbb7+t119/3a7Xli9fXg0bNlT9+vVVvHhxhYWFKSQkRMnJybp8+bIuXLignTt3asuWLVY/Z+nfC62/+eYb9ezZ0+X8DcPQ22+/rTfeeENmPxX5+vqqdevWatOmjUqWLKlixYopOTlZ0dHR2rBhg5YsWWK6Hz3wwAOaPXu23cU4ub2v5pZx2x2fyZQpUzRgwID05+7oy7d/zp7I0xZbY6IkVa1aVV26dFGlSpVUokQJ+fr6KjY2Vrt379aKFStMZ74oVqyYFi1apHr16tmVw4ABA/T999/b9VprzPqwq/uRvccvFy5cUPXq1RUbG2vR1qVLF3Xv3l0lSpRQfHy8VqxYoSlTpujatWvpr/H399emTZtUq1Ytp3N1Rl4Yw8eOHat33nnH9PsvVKiQHnzwQdWuXVulSpVSQEBA+r4bFRVluu/WrVtXy5Ytc2pmwJtywnGGlL3nZLbs379f3bp1My1gkKSyZcuqW7duqlatmkqUKKHAwEDFxcXpwIEDWrVqlVatWmUxa05wcLB+++03q7MlmcnJ5+iOmjp1qh5//HGH13PX8aM7/ma3bNlSK1assPmaOXPmqF+/fhaFXdK/42inTp3UrFkzlS5dWmFhYYqPj9fRo0e1evVqLVu2TDdu3MiwTkREhJYsWWLX7Ke5tT81btxYnTt3VtmyZVWkSBHFxMTo5MmTWrBggdXZwKpVq6Y5c+aoevXqDuWS2d/ywoULq3379qpfv77KlCmTXoh3+fJlHTt2TFu2bNGiRYtMZ6H39/fXzJkz1aNHj0zzyEt9+3bO9nVrXBkDbty4oSpVqjjU97t27ao5c+ZYbZ83b5769Oljug/4+fnp/vvvV/PmzVW6dGkFBwfr7NmzOnz4sH755RerMyw+8MADmj59usUNyuy1atUqdejQIcNx2628vb3VqlUrtW3bVhUrVlRYWJgSEhJ09OhRLV68OMPfrCZNmuiLL75QnTp17N6+2Xdkz/lH48aN1aRJE915552KiIhQUFCQkpOTdfHixfRj+K1bt5qu26pVK82bNy/TQlczy5YtU/v27S2WBwQEaODAgWrVqpVCQ0N15swZzZkzx2IG5AoVKmjPnj0W59GZ7fsBAQFq27atGjZsqMqVKyssLEwBAQFKTEzUmTNntHPnTi1atEgnT540XX/48OF233wHAAAAAAAAAOAEAwAAAC77/fffDUlZ+qhSpYoxdOhQIyoqykhLS3Pr+zl69KhbcoyKirKIfebMGeONN94wypYt69bPo0KFCsaff/7p0vuOjY01Klas6NT227RpY9y4ccMiZsuWLd3y/vr37+/w+4mKinLLto8ePZoec+zYsU7tA9euXTP69evndA4lSpQwli9f7uQ3a+7AgQNO74dPP/20kZKSkh7Lk99l9+7dncqxVKlSxsmTJy3iRUZGurxPjB071qH3sGXLFqN+/foub7dYsWLGjz/+6NC2b/JEH3RHHzMbJ7NadHS00atXL5ffi7+/vzFmzBjj2rVrDm3fXX9zsvszTU1NNVasWGEMGzbM7X/jbn94eXkZjzzyiHH8+HG3v49ly5YZlSpVcjnH4OBgY+LEiRnGSnvkhb6aG8Ztd3wmU6ZMyRDTHX359s/ZE3lmxl1joiSja9euxokTJxzafv/+/V3erhlX9yNHjl9+/fVXw8fHx+FteHl5Gd98841Dn5e75JUxfMmSJU6fz9z6ePLJJ42EhAS35JTdxxmGkb3nZJlJSEgwnn76acPb29vl/Jo3b27s3r3b4Rxy8jm6o6ZMmeJUru46fnTH3+yWLVvata2DBw8arVu3dst+c/DgQbvfY37oT15eXsZ//vMfIz4+3qk8Dh06ZAwfPtwoUqSIW/tUnTp1jHXr1tmdR17q27dztq97agyYPHmyQ9vr2rVrpjEPHTpktG3b1uX3VrBgQeN///ufW3473rRpk8vnigMHDjSSk5MdPncw+45SUlKMmTNnGq1atXLr/uDv72+MHj3aSE5OdunzeuGFF5z+zrZt22YaMy4uzvjggw+M6tWru/U9FytWzPj+++9der8AAAAAAAAAgMx5CwAAADmOj4+PgoODVaRIEVWpUkWtWrVS79699eabb2ru3Lk6efKkDhw4oI8//litWrVyebaarFSyZEmNHTtWx44d059//qknnnhCZcqUcTpejRo1NHHiRO3evVsdO3Z0KbeIiAht2LBBXbp0sXsdf39/vfTSS1q4cKF8fX1d2n5e5u/vr++//16///677rjjDrvXCwoK0vPPP689e/aoTZs2bs2pSpUq2rhxo4YMGWL3d1e+fHn98ssvmjx5snx8fNyajzU///yzXn75ZQUEBNi9TqdOnbR582aX+pY71atXTxs2bNCPP/6oBg0aOLx+mTJlNG7cOB08eFCPPvqoBzLM34oVK6ZZs2ZpzZo1euCBBxwey0JCQjRkyBDt27dPb731lkMzI+Yl3t7eatmypf73v//pxIkT2rhxo95991116dJFRYoUccs2ypQpo+eee0579+7VzJkzVa5cObfEvVXbtm21e/duff7556pWrZrD6xcuXFjDhg3T3r17NXz48CwbK3OSvDBu52eujok+Pj7q2LGjFi5cqDlz5qhs2bIeyjTn6tGjhxYtWqTIyEi71ylTpowWLFigQYMGeTAz6/LKGN6+fXvt3r1bkydPVtWqVR1a18vLSx07dlRUVJS++uort8zsLnGckZmCBQtq8uTJ2r59u3r37m33jLW3at68uX788UetXLlSNWvWdHj9nHyODusqV66sv/76S/Pnz1eLFi0c/l2oTp06+vbbb7Vy5UpVrlzZQ1lmLVf7U0BAgB599FFt375dn332mdMzlVWqVEkTJ07U6dOnNXv2bPXu3dulvyUNGzbUl19+qc2bN+vuu++2ez36dtYZNGiQQzPD2qNSpUpatmyZFixY4NRvv4ULF9bIkSN18OBBDRs2zC2/HTdo0EBbtmzR66+/7vA+fffdd2vp0qX69ttvnfpbZ8bHx0ePPPKIoqKidODAAb355pu666675O3t3OUPYWFheuKJJ7Rjxw6NHz/e5TwnTZqkSZMmOXRM1bhxY23evNnq7ITh4eF68cUXtXfvXq1cuVLDhg1zaQyPjIzUmDFjtH//fvXr18/pOAAAAAAAAAAA+3gZhmFkdxIAAADAzp07tX79eu3Zs0e7d+/WiRMnFB8fr4SEBF29elUhISEKDQ1V4cKFdeedd6p+/fpq0aKFU8VA9ti9e7dmzZqldevWaf/+/bp06ZKSkpIUHBysQoUKqVatWmrevLn69u2rEiVKeCSHvMowDK1evVoLFizQxo0bdeDAAcXFxenatWsKCgpS6dKlVbt2bbVv3149e/ZUeHi4x3M6fvy45s+fr6VLl2r//v2KiYnRpUuX0vO566671K1bN91///3y8/PzeD5mzp8/r+nTp+uff/7R9u3bFRsbq4SEBPn7+ysiIkKVK1dWkyZN9Oijj6p27drZkqO99u3bp4ULF2rt2rXav3+/Tp06pcTERKWmpio4OFjFixdX5cqVddddd6lNmzZq1qyZ0xdgwXHnz5/XggUL9Pfff2v37t06duyY4uPjdf36dQUGBqpQoUKqWLGi6tatq5YtW+q+++5TYGBgdqed4+3fv187d+7U4cOHdejQIR0+fFjR0dG6fPmyEhMT0/uAv7+/QkJCVLRoUZUuXVpVqlRR7dq11bRpU915551ZXrS/efNmLV26VOvWrdPBgwd15swZJSYmysfHR2FhYQoPD1fFihXVqFEjNW7cWO3atctzxRXOykvjdn5mbUy8ceOGChYsqPDwcBUvXlz169dXo0aNdO+996pUqVLZnXaOkJqaqrlz52rJkiXauHGjzpw5o0uXLik1NVVhYWEqWbKkGjVqpPvuu0/du3fP0TfDyK1j+KZNmyzG8KSkJPn6+ioiIkKFCxdWnTp11KRJE3Xs2FEVK1b0eE4cZ9gWHx+vP//8U6tXr9aOHTt09OhRXbp0Kf2cODw8XEWLFlWdOnXUqFEjtWvXzmPFVzntHB22HT9+XAsWLNCaNWu0b98+nThxQpcvX1ZaWprCw8MVERGhatWqqUmTJmrTpo1DhWC5la3+VKBAAYWHh6tChQqqVauWWrRooU6dOiksLMwjuaSlpWnTpk3avHmzdu/erT179ujUqVNKSEhQQkKCbty4oZCQEIWFhaX38Xr16qlt27aqXr26W3Ohb+dOJ06cSO/je/fuTe/jKSkpCgwMVNGiRVWpUiU1aNBArVu3Vps2bTz6+1VycrIWLlyolStXat26dTp37pxiY2OVnJyswMBAlShRQlWrVtU999yjLl26qFatWh7L5XYxMTFatWqVdu3apd27d+vAgQPp52KJiYny8/NTWFiYwsLCVKlSJdWrV0+NGjVShw4dPHLMkZCQoB9//FGrVq3S1q1bFRMTo/j4ePn4+KSPQ3fffbd69uyppk2bOrWNQ4cO6Z9//tHu3bu1e/duHT16NL1fX7lyRUFBQQoNDVVERIRq1qyp+vXr65577lGzZs1y1Y0BAQAAAAAAACC3o4APAAAAAAAAAAAAAAAAAAAAAAAAAAAPYAoD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gAI+AAAAAAAAAAAAAAAAAAAAAAAAAAA8wDe7EwCy26VLl7Ry5cr052XLllVAQEA2ZgQAAAAAAAAAAAAAAAAAuce1a9d08uTJ9OctW7ZUeHh49iUEAAAAAEAOQgEf8r2VK1eqW7du2Z0GAAAAAAAAAAAAAAAAAOQJc+bMUdeuXbM7DQAAAAAAcgTv7E4AAAAAAAAAAAAAAAAAAAAAAAAAAIC8iAI+AAAAAAAAAAAAAAAAAAAAAAAAAAA8wDe7EwCyW9myZTM8nzNnjipXrpxN2QAAAAAAAAAAAAAAAABA7nLo0CF169Yt/fnt12QBAAAAAJCfUcCHfC8gICDD88qVK+uOO+7IpmwAAAAAAAAAAAAAAAAAIHe7/ZosAAAAAADyM+/sTgAAAAAAAAAAAAAAAAAAAAAAAAAAgLyIAj4AAAAAAAAAAAAAAAAAAAAAAAAAADyAAj4AAAAAAAAAAAAAAAAAAAAAAAAAADyAAj4AAAAAAAAAAAAAAAAAAAAAAAAAADyAAj4AAAAAAAAAAAAAAAAAAAAAAAAAADyAAj4AAAAAAAAAAAAAAAAAAAAAAAAAADyAAj4AAAAAAAAAAAAAAAAAAAAAAAAAADyAAj4AAAAAAAAAAAAAAAAAAAAAAAAAADyAAj4AAAAAAAAAAAAAAAAAAAAAAAAAADyAAj4AAAAAAAAAAAAAAAAAAAAAAAAAADyAAj4AAAAAAAAAAAAAAAAAAAAAAAAAADyAAj4AAAAAAAAAAAAAAAAAAAAAAAAAADyAAj4AAAAAAAAAAAAAAAAAAAAAAAAAADyAAj4AAAAAAAAAAAAAAAAAAAAAAAAAADyAAj4AAAAAAAAAAAAAAAAAAAAAAAAAADyAAj4AAAAAAAAAAAAAAAAAAAAAAAAAADyAAj4AAAAAAAAAAAAAAAAAAAAAAAAAADyAAj4AAAAAAAAAAAAAAAAAAAAAAAAAADzAN7sTAAAAAAAAAAAAAAAAAAAAyA6GYSgtLU2GYWR3KgAAAAAAJ3l5ecnb21teXl7ZnYopCvgAAAAAAAAAAAAAAAAAAEC+kJaWpsTERF2+fFlJSUlKTU3N7pQAAAAAAG7i4+Oj4OBgFSxYUCEhIfL29s7ulCRRwAcAAAAAAAAAAAAAAAAAAPK4q1ev6uLFi0pMTFRaWlp2pwMAAAAA8IDU1FQlJCQoISFB3t7eCgkJUeHChVWgQIFszYsCPgAAAAAAAAAAAAAAAAAAkGclJyfrxIkTFO4BAAAAQD6SlpamhIQEJSYmqly5cgoMDMy2XHLGPIAAAAAAAAAAAAAAAAAAAABuRvEeAAAAAORvaWlpOnHihJKTk7MtB2bgAwAAAAAAAAAAAAAAAAAAec7Vq1etFu8FBQUpNDRUgYGB8vHxkZeXVzZkCAAAAABwB8MwlJqaquTkZCUkJOjKlSsZ2m8W8UVGRqpAgQJZnh8FfAAAAAAAAAAAAAAAAAAAIM+5ePGiRfFecHCwSpUqJV9fLp8EAAAAgLzEz89PBQoUUEREhFJSUnTmzBklJSWlt6elpenixYsqXbp0lufmneVbBAAAAAAAAAAAAAAAAAAA8KC0tDRdvnw5w7Lg4GCVKVOG4j0AAAAAyON8fX1VpkwZBQcHZ1iemJhoOku7p1HABwAAAAAAAAAAAAAAAAAA8pTExEQZhpFhWalSpeTtzWWTAAAAAJAfeHt7q1SpUhmWpaWlKTExMetzyfItAgAAAAAAAAAAAAAAAAAAeNDts+8FBQUx8x4AAAAA5DO+vr4KCgrKsOz288WsQAEfAAAAAAAAAAAAAAAAAADIU5KSkjI8Dw0NzaZMAAAAAADZ6fbzwdvPF7MCBXwAAAAAAAAAAAAAAAAAACDPMAxDqampGZYFBgZmUzYAAAAAgOx0+/lgamqqDMPI0hwo4AMAAAAAAAAAAAAAAAAAAHlGWlqaxTIfH59syAQAAAAAkN28vS3L58zOGz2aQ5ZuDQAAAAAAAAAAAAAAAAAAwIPMZlLw8vLKhkwAAAAAANnNrICPGfgAAAAAAAAAAAAAAAAAAAAAAAAAAMgDKOADAAAAAAAAAAAAAAAAAAAAAAAAAMADKOADAAAAAAAAAAAAAAAAAAAAAAAAAMADKOADAAAAAAAAAAAAAAAAAAAAAAAAAMADKOADAAAAAAAAAAAAAAAAAAAAAAAAAMADKOADAAAAAAAAAAAAAAAAAAAAAAAAAMADKOADAAAAAAAAAAAAAAAAAAAAAAAAAMADKOADAAAAAAAAAAAAAAAAAAAAAAAAAMADKOADAAAAAAAAAAAAAAAAAAAAAAAAAMADKOADAAAAAAAAAAAAAAAAAAAAAAAAAMADKOADAAAAAAAAAAAAAAAAAAAAAGSLffv2ycvLy+rj2LFj2Z0iAACAS3yzOwEAAAAAAAAAAAAAAAAAAAAAsOXEiRPatGmTTp8+rYSEBAUGBqp48eKqVq2a7rzzThUoUCC7U0Q2W7x4sfbu3auuXbuqQoUK2Z1OrhYbG6stW7bo2LFjio+PV3JyskJCQhQWFqbIyEhVqlRJ5cqVk5eXV3anmiesXbtW69atU7t27VSrVq3sTgc52OXLl7Vt2zYdPHhQ8fHxSkpKUlBQkEJDQ1WuXDlVqlRJ5cuXl4+PT3anCuA2FPABAAAAAAAAAAAAAAAAAAAgS7Rq1UorV650al0vLy+FhoaqUKFCql27tlq0aKF+/fqpSJEibs4SOcn06dP14YcfasuWLVZf4+vrm75PtGnTRg888EAWZviv8uXL6/jx4zZf89dff6l169Zu22ZCQoIiIyN16dIlq68ZO3as3njjDbdt0xOqVKmiCxcupD8fOnSofvrpJ4diTJw4USNHjpQkvfHGG9qyZYsqVqzo1jzzumvXrum7777Td999p02bNmX6+tDQUNWvX1+NGjVSmzZt1KJFCwUFBWVBpnnLrFmz9Oijj8owDPn7+2vFihVq0qRJdqeFHCQtLU0zZ87UN998o5UrV8owDJuvDwwMVN26ddWoUSO1atVKrVu3Vnh4eNYkC8AqCvgAAAAAAAAAAAAAAAAAAACQ4xmGofj4eMXHx+vo0aOaO3euXn31VQ0fPlxjx46Vry+XxbrD1KlTdezYsfTn2VX8lZSUpIceekgLFy5MX1aoUCE1b95cJUqUUHx8vDZu3KjDhw8rJSVFW7Zs0ZYtW/TRRx9lWtyQXcaPH+/WAr7PPvvMZvFebuHj45OhEDcgIMDhGB988EH6v+Pj4/X111/rv//9r1vyyw/WrVunAQMGaP/+/enLwsLCVL9+fZUtW1ZBQUG6fPmyzpw5o23btikuLk4JCQlasWKFVqxYoYkTJ8rf31/z5s1Thw4dsvGdZK1Lly7po48+Sn9et25ddevWzaEYH374YfqYdf36dX388ccU8OUwt/4dLF++vAYMGJBl296/f7/69eunDRs2pC8LCgpSvXr1VKFCBYWEhCgpKUnR0dHavn27oqOjlZycrLVr12rt2rX6+OOP5ePjoy+//FKDBg3KsrwBWOJMBQAAAAAAAAAAAAAAAAAAAFli7ty5unHjRvrz+vXr6+TJk+nP58yZo6ZNm1qsl5KSoosXL2rHjh2aOXOm5s2bJ0m6evWq3nnnHW3YsEHz58+Xn5+f599EHjd16tQMsyRmVwFfjx49tGTJkvTnr776ql599VUFBgZmeN2cOXM0aNAgxcbGZnWKGWzdulWpqanpz7t27ap//vknw2uWLVumDRs26K677nJ5e8nJyfrwww8tlo8YMSJ9JjpJ+WZGtLS0tAzPb/0uYNuqVavUqVMnJSUlSZJKlSql9957Tw899JD8/f0tXp+amqply5Zp9OjR2rp1a/ry69evKyEhIcvyzgkuXbqkN998M/15//79HS7gY9/N+W79jlu2bJllBXx79uxR69atdf78eUn/FtWOGzdOAwYMUHBwsOk6a9as0euvv66//vorfVlqaqri4uKyJGcA1nlndwIAAAAAAAAAAAAAAAAAAADIH8LCwlSkSJH0h7e3t832m48SJUrojjvu0KOPPqo//vhDs2fPlo+PT/p6S5Ys0YgRI7L67cBDfvrppwzFey+++KLeeecdi+I9SerWrZvmzp0rLy+vrEzRQkRERIZ91lox6bhx49yyva+//jq9qONWQUFBGfLILwV8w4YNS/93cHAwM03ZKSEhQQ8//HB68V7ZsmW1fv169e7d27R4T/p3xsR7771XGzZs0AMPPJCV6eZJQ4cOTf+3r6+vnn766WzMBjlFamqqHn300fRxPjQ0VKtXr9YzzzxjtXhPkpo2barly5frP//5T1alCsBOFPABAAAAAAAAAAAAAAAAAAAgV3nooYf00ksvZVj22Wef6ejRo9mUEdzp+++/T/+3t7e3Ro0aZfP1zZo1U5cuXTydllN8fX0zPJ83b5527drlUszr169r4sSJpvHzq9dee00LFizQpEmTtG3bNlWrVi27U8oVPvroI507dy79+YQJE1SmTBm71vX19dW0adNUpEgRT6WXL/Tt21erV6/W+++/r40bN6pVq1bZnRJygBkzZmjHjh3pz19++WXVqlXL7vX/97//qXr16p5IDYCTKOADAAAAAAAAAAAAAAAAAABArnPrrEWSdOPGDf3888/ZlA3cacuWLen/LlasmIoWLZrpOp06dfJkSk5r3LixKlasmP7cMAyNHz/epZjTpk3TqVOnFBYWps6dO7uaYp7RqVMnvfDCC6pcuXJ2p5Jr/Prrr+n/9vX1Vbdu3RxaPzw8nNkO3aBZs2Z66aWXVLdu3exOBTnErX1Tknr27OnQ+n5+fnruuefcmRIAF1HABwAAAAAAAAAAAAAAAAAAgFynTJkyKleuXIZlq1atyqZs4E5xcXHp/7506ZIMw8h0ncGDB8swDLtem5V8fHw0cuTIDMtmz56tQ4cOORUvNTVV7777riTp6aefVlhYmMs5In9KSUnRzp07058XKVJEQUFBDsehiBRwv61bt2Z4HhkZ6XAM+iaQs1DABwAAAAAAAAAAAAAAAAAAgFypRIkSGZ6fOXMmmzKBO906497Vq1f1zz//ZGM2rhswYIBKliyZ/vzWIjxH3Sz+CwwM1PPPP++mDJEfxcTEZCh4vX79ulNxatWqpTp16qhOnToKDw93U3ZA/nb+/PkMz53pn2XKlFHTpk1Vp04dFStWzF2pAXCSb3YnAAAAAAAAAAAAAAAAAAAAADjDy8srw/PExESn4qSkpGjdunU6fPiwzp8/Lx8fHxUrVkzVq1dXgwYNLLbjqMOHD2vHjh06deqUEhISFBQUpMKFC6t27dqqVauWfHx8XIp/6dIlbd68WQcOHFB8fLy8vb1VqFAhVa9eXXXq1FHBggVdip/VmjdvrlmzZqU/nzBhgubNm5eNGbkmICBAL774okaMGJG+bNq0aRo7dqzKlCljdxzDMDR+/HhJ0qBBg9xekGEYhjZv3qy9e/cqOjpahmGoaNGiKl++vJo0aaKAgACX4t+4cUMrVqzQkSNHFBsbq2LFiqls2bJq0aKFChQo4KZ34Zy0tDTt379fO3fu1NmzZ5WYmKiQkBAVKVJE9evXV/Xq1V0eB6zZt2+f1qxZo+joaIWEhCgyMlItW7b0eDGcr2/GUoLY2FidOHHCYmbTzISFhWnbtm0u5XLkyBFt3LhR0dHRSkpKUuHChVWqVCk1bdpUERERLsU2Ex0draioKB07dky+vr4qWbKkmjdv7vB7z8lOnjyp5cuX68yZMwoKClLNmjUz7WsnT55UVFSUTp8+rcDAQFWoUEFt2rRxy9+QM2fOaO3atTp37pwSEhIUERGh4sWL65577lHx4sVdjn+7S5cu6a+//kqf7bRYsWJq0qSJqlWr5vZteYKvr6+uXbuW/nzbtm1q3ry5w3H+/vtvl/KIjY3V33//rbNnz+rixYsKDAxUoUKFVKNGDdWqVUuBgYFOx/b0sZeZK1euaOXKldq/f7+SkpIUGhqqokWLqnr16qpWrVqm7+fWnKOjo+Xr66siRYqoatWqatSokcvHc8jjDCCf27VrlyEp/bFr167sTgkAAAAAAAAAAAAAAAAAco2cdg3WjRs3jD179mR43LhxI1tzgnWRkZEZ9p+oqCiH1q9QoUKG9e+66y6H1j916pTxxBNPGGFhYRni3PooXry4MWLECCMuLs7uuGlpacZff/1lDBo0yChVqpTV2JKM8PBwY8SIEUZ0dLRDuRuGYezcudPo3r274efnZzW+j4+P0axZM+O9994zzp49axrHVn62HkePHnU4Z3tERUVZbOvrr7/2yLY8pWXLloYko2XLloZhGMbly5eNQoUKZXhPw4YNcyjmnDlzDEmGn5+fcfz4ccMwDKN///4ZYo4dO9bhXC9fvmy8+uqrRokSJax+10FBQcYjjzxi7Nu3z+H4V69eNV577TUjIiLCNHZYWJjxzDPPGBcvXjR9T9b2s7Fjx1rNNzIyMtO8UlJSjD/++MN47LHHjMKFC9vc10uUKGG8/fbbRkJCQqZxt27dale/2bt3r9GmTRvT1/j5+RnPPPOMkZiYaO/H7LCUlBTD398/w3Zfeuklj23vdqmpqcZ3331n1KxZ0+b41bx5c2PJkiWZxrM1jk+ZMsUwDMO4dOmS8cQTTxi+vr6mr7vvvvuMQ4cO2dzOlClTnBovb44F9sRw9T0OGDDA8Pb2tnhN4cKFjU8++cQibkxMjNG7d2/TdQoUKGC8+uqr/8fefUdHVX1/H/+kQqgJhN6lKVV6k6pUsSAIKNKUJhJFelHAL12qAtJEiqI0ERGQIgLSe29K74FAEhISUuf5g4f55WYmySSZZBJ4v9bKWpw9556zZ+bemQlrdnaSP0utWbPGVLVqVZOTk5PVvJ2cnEyVKlUyLV++3BQdHR3vWhUrVozz/j997QsLCzMNHjzY5OHhYXVezZo1TYcPH453H2vvQbb82PK6Y6sXXnjBsHbr1q3ttrYtNm/ebKpXr57JxcUlzvvr6upqatiwoWnatGkmPz8/m9e292cvW66Lx48fm4YNG2bKkiVLgueQNXfv3jV98skncb6PSU/ey3r27Gm6ceOGzY8FUk9a+B2RDnwAAAAAAAAAAAAAAAAAAABId3x9fXX58mVD7OWXX7b5+B9++EE+Pj4KCQmRJDk7O6tWrVoqUaKEoqKidPbsWR0+fFi+vr6aNGmSFixYoJ9//llNmzZNcO333nvP0EFOkl566SWVKlVKefLkUWBgoE6cOKGzZ88qICBAkyZN0o8//qjly5erXr16NuW/YMEC9erVS5GRkZKknDlzqmbNmsqXL5+kJ52Udu/ereDgYO3atUu7du3SsGHDNHv2bHXr1s3mx8kRGjRooLZt22rFihXm2CeffKLSpUsnqQNRWpAlSxb5+Pjoq6++Mse+//57ffHFF8qVK5dNa4wdO1aS1KFDB7t1CtuzZ49at26tO3fuSHrS1bJq1ap66aWX5OzsrIsXL2rv3r0KCQnRsmXLtHLlSn399dfq16+fTevfunVLjRs31pkzZ8yxLFmyqEGDBsqbN6+5u9OsWbO0YcMG/fXXX3a5X7aoU6eO9u/fb4hVqlRJL7zwgnLmzKkHDx7o8OHDunz5su7cuaMvv/xSS5Ys0W+//aayZcsma+99+/apadOmevjwodXbIyIiNGvWLB09elR///13srsfWuPi4qJKlSoZHoNp06bphRdeUO/eve2+X0x37tzRW2+9pQMHDphjL7zwgmrUqKHMmTPr1q1b+ueffxQcHKydO3eqSZMmat++vRYtWpTkx8LPz0/169c3nIuxbdy4UXXq1NGuXbtUokSJJO3jSPfv31f9+vV1+vTpOG/38fHR+fPnNWPGDElPnot69erpv//+s3rM48ePNXbsWF24cEHLli2zOZegoCC1b99eGzZsMMfy5cunV155RZ6enrp796527typBw8e6OjRo2rXrp3mzJmj1atXJ7n7ZGhoqJo3b64dO3bEOWffvn2qX7++Nm/erFq1aiVpn9RQrVo1Xbp0yTz+9ddfNWzYMI0ZM0bOzs4ptm9ISIg6deqkX3/91RzLli2b6tWrp3z58ik0NFRnzpzR0aNHFRkZqW3btmnbtm0aNmyYhgwZohEjRsS7fkp+9opLUFCQmjZtqr179ybp+N9++01dunQxv167uLiodu3aKlmypCIiInTu3DkdOnRIgYGBmjt3rpYsWaKFCxeqXbt2Sc4ZzyYK+AAAAAAAAAAAAAAAAAAAAJDuzJkzxyLWqlUrm44dP368hg0bZh43atRICxYsUNGiRQ3zTpw4oU6dOun48eN68OCBWrZsqSVLlui9996Ld/2AgADzv8uWLavvvvvOamHe0aNH9fHHH2v//v26c+eOWrZsqX379qlMmTLxrv/333+re/fuMplMcnFx0aRJk+Tj4yNXV+NXg4ODgzVu3DiNHz9ekhQZGakbN25YrHfv3j3zv9966y3t2bPH6m2x5ciRI948k+PDDz80FPCFh4frrbfe0j///KNy5cql2L4p6dNPP9XkyZP16NEjSU8KJaZNm6Zx48YleOyWLVt08OBBOTs7a/DgwXbJZ9OmTWrVqpVCQ0MlSRUrVtSSJUtUoUIFw7wbN27o448/1rp16xQVFaX+/fvr4cOHGjVqVLzrP3jwQK+99prOnj1rjvn4+Gj8+PHKnDmzORYVFaW5c+eqX79+euONNyz2j8ugQYPUp08f87hy5cq6fv26TcdKxuv0lVde0cyZM1WxYkWLedu3b1evXr10/vx5/ffff2ratKkOHTqkvHnzWl23SJEi+vHHH83jefPmaefOneaxn5+f3n77bT18+FCvvvqqmjRpIm9vb/n5+WnDhg2G4qM9e/Zo4sSJCRbFJFXbtm0NBXzR0dH65JNPtHTpUn3xxRdq1qyZnJyc7Lrn1atX1bBhQ3MBdo4cOfT9999bvH6HhoZq9OjR5tevZcuW6d69e9q0aZNcXFws1p03b57Cw8MlSTt37tS8efPMt5lMJr333ns6c+aMypYtq9atW6tw4cIKCQnRnj17tGrVKnMxtK+vr3r06KG///7bav7vvfeeWrZsKelJoXTlypXNt7Vv395cGBebm5ub1TUky9fduCR0H99//32dPn1aderUUcuWLZU7d27duXNHq1at0tGjR81zZ86cqUaNGumtt95S69at9d9//6l69ep66623lDdvXvn5+Wnt2rXavXu3+Zjly5erVatWNhUlBQQE6NVXX9WRI0ckSRkzZtS3336rbt26Gc6nyMhIzZw5U4MGDVJERIS2bdumunXras+ePcqaNavFuuPGjdODBw8kSWfPnrV47fTx8dGOHTtUtGhRtW3bViVKlFBERISOHDmin3/+2fxaFxwcrK5du+rkyZOG5+WpOnXqGN77YhZZ165dW7///rvV+23tvEyqtm3bWvwhgPHjx2vt2rX68ssv9c4771jNPTkCAwPVpEkTc2Gti4uLRowYoUGDBiljxoyGuRcuXNDHH39sLroODQ3V33//He9rVUp99orvupCkjh07au/evcqdO7dat26tMmXKyMnJSQcOHNBPP/2k6OjoOHNeuHChunfvrqioKElSw4YN9cMPP1jkfO7cOX344Yfau3evQkND9d577+nRo0f68MMP41wbz6FU7fcHpEGnTp0ytC49deqUo1MCAAAAAAAAAAAAAAAAgHQjrX0HKyIiwnTmzBnDT0REhENzQtyKFCliOH+2bdtm03F//fWXyd3d3XBsvXr1bDp2/fr1JicnJ8Nx4eHhcc739/c3lS5d2jw/Y8aMphMnTsS7R9OmTU2STPny5TPduHEj3rkhISGmqlWrmtevVatWgvehWrVq5vmffPJJgvOHDRtmnj9y5Mh459avX9/wuDrC5MmTTa6uroY8nv7ky5fPdPHiRYfklRhPH8f69esb4v369TPcn2zZspkCAgJsXq9169aGeOfOnQ3rJfT8PnXt2jWTl5eX+bjixYubHjx4EOf8yMhIU7NmzczznZ2dE7xeO3bsaMitT58+8c5fsWKFSZLJzc3NcNzly5dtuk8xX0+KFCmS4Pyn13W5cuVMgYGB8c69d++eYf333nvPppxMJsvnqFmzZqaMGTOa1q1bZ3X+lClTDPNz585tioyMtHm/xHj48KGpcOHCVq81SaaiRYuahgwZYjp06JBd9ouIiDDVrFnTvL67u7vp4MGD8R4zZswYQ05fffVVgvssXLjQ4jF/en1ERUVZzN+1a5cpY8aMhmMSep03mUymy5cvG47p3LlzgsdYk5TX3dj3sXnz5iYnJyfTnDlzLOZGRUWZevToYZhfrVo105w5c0ySTN98843VPb788kvDMdWrV7cptzZt2hiO+/333+Od/9NPPxnmd+3aNcE9tm3bZvU57tatm+nx48cW88+dO2fy9vY2HLN27Vqb7k/MY2K/pqeUyMhIw2eD2D958uQx+fj4mP755x+r53RSvPvuu4Y9vvvuu3jnh4eHG87d+B6b1PjsZTJZXhdvvPGGSZKpffv2Vl/nFy9eHOf75+HDhw2fNWvVqmX13HoqODjY9PLLL5vne3h4mM6ePZtgzkgdaeF3xJTrnQkAAAAAAAAAAAAAAAAAAADYQWRkpO7du6e//vpLH330kZo2bWrutiJJZcqU0bJlyxJc59GjR+rSpYtMJpOkJ91lFixYEG8XG09PT3333Xfm8ePHj/XBBx+Y14hP9+7dVaBAgXjneHh46OuvvzaP9+7dq127dsU5/86dOzp48KB53Lx58wTzGDZsmEX3nLTIZDLpk08+0YABAxQZGak8efJo0aJFypAhg3nO7du31bhxY92+fTvetUaNGiUnJ6cEf65cuZLC98qof//+hvvz8OFDzZw5M95j9uzZY+7KFrN7UXL07NlT/v7+5vHMmTPl5eUV53wXFxfNnTvX3GEqOjpan376aZzzd+/ebehClzt3bk2cODHenN599129+eabioiIsPVu2EW/fv2ULVu2eOd4e3tr5MiR5vGKFSt09erVJO23ceNGzZo1S6+//nqc+cTsBHj37l3t3bs3SXslJGvWrFqxYoU8PT2t3n7lyhVNmDBBVatWVeHChdWnTx9t2bIlyc/R1KlTtW/fPvP4888/V9WqVeM9ZsiQIXrxxRfN4zFjxujOnTuJ2nfjxo3q2LGjRo0aJWdnyxKKOnXqqGfPnoZYXF3W0qo///xTPj4+FvdDkpydnTVlyhTD83zw4EGNGDFCvXv3jvNaHjlypIoVK2YeHzhwQLdu3Yo3jxUrVmjVqlXmcbt27fTmm2/Ge0yHDh302muvmccLFy7U4cOH4z0mto0bN6p+/fqaO3eu4TX2qdKlS2v48OGGWFp+jl1cXLRs2TIVKlTI6u2+vr6aMWOG6tWrp7x58+rDDz/U77//rpCQkCTtt2LFCq1cudI8rlevnj7++ON4j3Fzc9OsWbMSXDu1P3vF9Mcff6hBgwb66aefrL7Od+rUSXny5LGIm0wmderUyfxZ08nJSd9//73Vc+upzJkzG97PQ0NDNWjQoETli2cbBXwAAAAAAAAAAAAAAAAAAABIExo2bGi1yMrNzU25c+dW48aN9cMPPygqKkqSlDFjRvXt21d79+5Vvnz5Elz/+++/171798zjt956SyVKlEjwuEaNGqlSpUrm8YkTJ7Rhw4Y453/yySeaMWOGunfvnuDa0pMvyscssPvzzz/jnHvt2jXDODAwMMH1M2fOrDJlytiUiyP169fP/IX9TJkyaf369ercubMWL14sJycn87xLly6pSZMmevDggaNSTbL8+fOrc+fOhtj06dPjLboYO3asJKlp06aqXLlysnM4ceKE4Rx78cUX1axZswSPK1y4sJo0aWIenzx5Ujt37rQ6N3ZRYvfu3ZUpU6YE9/jkk08SnGMvX375pWbMmKHWrVvbNL9p06bmf0dFRWnz5s1J2rdkyZLq2rVrvHNatWplGB8/fjxJe9miRo0a2r17d4KFdNevX9esWbPUpEkT5c2bV7169UpUkVV4eLimTZtmHjs7O8vHxyfB41xcXAyPV0REhObPn2/zvtKT4pun11FcUvMxTwmurq764osv4rw9S5Ysaty4sSF2//59jRgxIs5jXFxc9NZbbxliCT0uEyZMMIz79u0b7/ynYr9fxizestXYsWOtFmg+ld6e4+LFi2vPnj2G111r7t27p4ULF+rtt99Wnjx51LFjR23bti1Re8V+3gYMGGDTcWXLllX16tXjnZNan73iMn36dHPxuTU+Pj766KOPDO+vf/zxh06fPm0eN2nSxKbPUXXq1NFLL71kHq9fvz7V/1AA0i4K+AAAAAAAAAAAAAAAAAAAAJCutGvXTkuXLpWvr6+mTZuWYPesp2IXfbzxxhs27xm7g9CcOXPinPvGG2+oT58+KliwoE1ru7i4yNvb2zyO2WHP2tyYYnY5i8+uXbsUFBRktw5u9rZ06VJNnz7dPP7yyy9VpUoVSU+e78mTJxvmnzp1Si1atFBwcLDV9QYNGqR79+6Zf3LmzCnpyRf1Y8YLFy6cMncoHoMGDTI8j35+fpo7d67VuceOHTMXLAwdOtQu+8+bN88wbtmypc3H1qlTxzD+9ddfLeY8evRIq1evNsRatGhh0/qNGjWSh4eHzfkkR4cOHdSnTx+bXz9id2mK7zqNT5s2bQwFqdbE7MAnKcnd/mxVpkwZ7du3T4sWLbKpSOXBgweaO3euqlatqqZNm+rcuXMJHrN27VpD57zKlSsn2KH0KVvOu/jUrFkzzk5mT6X2Y25vderUUa5cueKdU65cOcO4du3aVruPxXfM5cuX45x76NAhHT161DzOnTu3atSoEe/6T8V+jlevXp2obmv58+dX7dq1451TpEgRZc+e3TxOD89xwYIFtWnTJq1Zs8amxzI4OFg//fSTGjVqpBo1ahg6XsYl9vPm4eFh6IiYkPr168d7e2p99rKmQoUKFtd2bMOHD9f3339v2Cv2+2Rico55LkdHR2vNmjU2H4tnGwV8AAAAAAAAAAAAAAAAAAAASBPWrFljKK66d++eTp06pVWrVqlu3brmeatXr9aBAweUIUMGm9e+d++eoZuKpAS7xsRUrVo1w3jnzp2Kjo62+XhJMplMCgoKkp+fn8VPzIKemJ1qYitTpoyhW9/GjRvVqVMn+fr6xru3h4eHsmTJInd390TlnBr8/f0NnbiKFSumfv36Geb069fPopPT/v371apVK4WFhVmsmSlTJnl7e8vb21vOzs66f/++pCfdxp7Gn96W2ooXL662bdsaYlOmTFF4eLjF3Kddw2rXrp1gkYSttm/fbhjXqlXL5mNLly5tGO/fv99izuHDhw33xcnJyebOga6urobuRY4QHR2twMBAi2vU39/fMC++6zQ+CXW6k2RRbBYUFJSkvRLDxcVFnTt31unTp7V792716dNH+fPnT/C4zZs36+WXX9bixYvjnWfP8+7UqVPxdq2MzZbH3NPTU1myZDGPU+Mxt6eYncriErNQXJJN12XevHkN4/gel9jPcY0aNRIsVn2qQIECypw5s3kcEBCgf//916ZjJalKlSo27RXz2kpPz/Fbb72lffv26dixYxo8eLCKFy+e4DEHDhxQnTp1NG7cuHjnxe7WV65cuUQVUo8ZM0b+/v5at26dxW2O/uyVUFGnNdHR0RbdZe39Ponnk6ujEwAAAAAAAAAAAAAAAAAAAAAkKXv27BYFBt7e3ipbtqxat26tzz77TN9++60iIiL0zTff6N9//9Uff/xh0ZXOmthdaJydnVWiRAmbcytVqpRhHBgYqLNnz6ps2bJxHvPgwQP9/PPP2rhxo44ePao7d+7Y9MXzwMDAOG/z8PBQt27dNHPmTHPsxx9/1MqVK9WmTRu9//77evXVV9NkoV5cZs6caSiO6tSpk9X8p06dqlu3bmnFihXm2F9//aX3339fK1asiPM8OHLkiPnfL7/8sv0ST4ahQ4dq2bJl5g5TN2/e1KJFi9SjRw/znHPnzpk72dmrc2JQUJDOnDljiOXIkUN+fn5JWu/EiRMWscOHDxvGBQsWNBSdJqRAgQKG5yyl3bx5Uz/++KP+/vtvHTt2TH5+fjZ1/orvOo1PsWLFEpwTs5BJkh4/fpykvZKqdu3aql27tr799lsdOnRIv//+u37//XedOnXK6vywsDB17dpVmTJl0rvvvmt1TuzX4Dx58th83kVERBjGUVFROn36tEVxT1xsecylJ4/7066eqf2YJ1eRIkUSnBO7KKto0aIJHpMpUybDOL7HJfZznD9//kS9tmTJkkWPHj0yj0+cOGFRDBWXxDzHT6W351h60imyYsWKmjBhgk6fPm2+Ng8ePGj1dSs6OlrDhw9XhgwZ1L9/f6trxn7eYn/eSYi7u3ucnzkc8dkrppIlS9q811NnzpzRw4cPDTFPT0+bz+XYfxjA2vsknk8U8AEAAAAAAAAAAAAAAAAAACBdmDJlinbu3KmjR49Kkv7880+NGzdOX375ZYLH3rlzxzDOli1boorcYhcWPl3T2pfIo6OjNXXqVI0aNcpQjGCrhIr8Jk6cqFOnThm6HT1+/Fg//fSTfvrpJ2XLlk3NmzfXW2+9pTfeeMPQVSot+umnnwzjVq1aWZ3n5OSkJUuW6M6dO/rnn3/M8dWrV6t79+5asGCB1Q5Ma9askSQVLlxYZcqUsV/iyVC+fHm1bNlSf/zxhzk2ceJEffTRR+ZCxPHjxys6OloVK1bU66+/bpd979y5Y1Hk0bBhwySvFxISosePHxsK9GJ3g8yZM2ei1syaNWuS80mMsLAwjRw5UlOmTFFkZGSij09sB86nbLl/sQsebSkoTAlOTk6qVq2aqlWrpjFjxujcuXNaunSpvv/+e4vXVJPJpJ49e6pZs2ZW7+Pt27cN4y+++EJffPFFknN72lXTFraeUzEfd0c95klly+t87NfHpBwT3+MS+zmeO3eu5s6dm+AecUnp5zi9K1u2rMqWLathw4bp2rVrWrZsmebOnatLly5ZzB06dKjeeecdq4WOsa/lXLly2S3H1PzsZU22bNls3uup2OexJJs6HsYlMecxnm2p3/MZAAAAAAAAAAAAAAAAAAAASAJXV1dNnz7dEJs4caJu3bqV4LEPHjwwjGN3FUpI7I5YkvUvZZtMJn300UcaOHCguXgvd+7cmjBhgo4fP66HDx/KZDJZ/NjSPSlm7lu2bNH48ePl5eVlcfvDhw+1fPlyvf/++8qTJ48++ugj/fvvv4m4t6nn7t27htycnJziLbLLkCGDfv/9d4s5CxcutNpdKDw83NzFrk2bNlYL/Bwldle9S5cuadmyZZKkK1eu6Oeff5b0pPDCXmJfB/YQEBAQ79jatRMfNze3ZGaUsLCwML355puaOHGiuXjvhRde0MyZM3X27FkFBwdbvU7twdU1/fbgefHFFzV69GhdvXpVkydPtiiG8vf3tyjIfcre517s8yw+6fkxt1VS7qO9HxeeY8cpXLiwBg0apP/++08LFy60+GwQERGhOXPmWD02uZ+P4pNan73ikpTzwpHnMZ5tFPABAAAAAAAAAAAAAAAAAAAg3ahXr54aNWpkHj969EiTJk1yYEZGCxYs0KJFi8zjEiVK6MSJExo8eLAqVKhgt+5irq6uGjJkiK5evarvv/9eDRs2lLOz5VeDQ0JC9MMPP6h8+fIaP368Xfa2p2vXrhnG3t7eCRZweXp6auPGjSpQoIAhPm3aNI0ePdoQW7hwobmbzgcffGCHjO2nZs2aatCggSE2fvx4mUwmc2FZiRIl1KZNmxTN47///rNarGbrT968eeNdPy12Mhs9erQ2b95sHteqVUvHjx/XJ598ohdffDHRRYfPG3d3d/Xv318bN260KJD5+++/bVpj/vz5yTrv2rdvnxJ3DXY0fPjwZD3HQ4YMcfRdSHecnZ3VpUsX7d692+Lzhq3XJixFREQk+Tx+/Pixo9NHGkEBHwAAAAAAAAAAAAAAAAAAANKV2F/qnz9/vvz8/OI9JkeOHIbx0+54trI2P2fOnIaxyWTS//73P0Ns5syZypMnT6L2SoysWbPqo48+0t9//62bN2/q22+/Va1atSzmhYeHa9iwYfryyy9TLJekeNr97Kno6GibjitUqJA2bNigbNmyGeIjRozQzJkzJUlBQUEaN26cJKlFixaqVKmSHTK2r9hd+E6fPq3Zs2dr4cKFkqTBgwfLxcXFbvvFvg4kKTg42G7rS08KLGMKCQlJ1PERERF2zMZScHCwpkyZYh47OTnphx9+UJYsWVJ032dR/fr11bZtW0Ps4sWLVufGPvfsfd7B8XiO046XXnpJPj4+hpit12ZiX7PjkxqfvewtNd4n8XyigA8AAAAAAAAAAAAAAAAAAADpSuPGjQ3FWI8ePdL06dPjPSZfvnyGcVBQkMLDw23e01qBYOzOYydOnND169fNY09PTzVu3NjmPZIrb9688vHx0Z49e3T+/Hn16tXLojvW+PHj4/wSvyN4e3sbxg8ePLD5ealQoYJ+++03ubu7G+Kffvqpli5dqs8//1zXrl2Tk5OTRo4cabec7alx48aqVq2aIebj46OwsDAVLFhQnTp1sut+efLkkZOTkyF2//59u+8RU0LFtbEFBQXZMx0LW7duNXREKl++vF588cUU3TOtmjdvnoYMGaLly5cneY2mTZsaxnEVusR+Dbb3eQfH4zm2n5UrV2rIkCGaM2dOktdI6rV57969JO+Z0Nop8dnL3mLnLHEuwz4o4AMAAAAAAAAAAAAAAAAAAEC6M3jwYMN45syZevjwYZzza9SoYRhHR0frwoULNu93/vx5w9jT01MvvfSSIXb58mXDuESJEnJ2dszXdUuVKqXZs2frn3/+UcaMGc3xqKgorV692iE5WZM/f35DkaHJZNKePXtsPr5Ro0ZatGiRoSjNZDKpc+fOWrBggSSpT58+ql69uv2StrOhQ4caxk+7EPbv39+iODG5smXLpjJlyhhi586ds+seVapUMYxv3ryp0NBQm4+/efOmXfOJLfZ1WqpUqRTdLy37+eefNXHiRC1dujTJa8QudrHWvUqSatasaRjb+7yD4/Ec28/69es1ceJEfffdd0leI6nX5r///pvkPWNLjc9e9lamTBmL7r6cy7AHCvgAAAAAAAAAAAAAAAAAAACQ7rRp00YvvPCCeRwYGKhZs2bFOT9XrlwqX768IbZ//36b9ztw4IBhXK9ePYvivNhFSm5ubjavH1dnnNhu3rypmTNnaubMmTKZTAnOr1Wrlvr372+IXbp0yea8UlqmTJlUq1YtQyyx3cDee+89TZw40RCLioqSJJUuXdritrTm7bfftihIyJkzp7p3754i+zVq1Mgw3rdvX6KO//PPP5UlSxZlyZJFHTp0sLi9atWqhsJDk8mkw4cP27R2ZGSkzp49m6h8Eiup16mt12h6lJiCmthiF04XKFDA6rzY511iXn8lKSAgQJ6ensqSJYuKFi1qLnRF2hH7OT516pQePXpk8/HR0dEqVqyYsmTJIk9PTwUEBNg5w/TnypUr5vezxErqtXnq1KlEFV1/9913at++vdq3b69//vnHcFtqfPayN2dnZ9WvX98QS+z75Ny5c83vk7GL9PH8ooAPAAAAAAAAAAAAAAAAAAAA6Y6Li4sGDBhgiE2bNi3eL5336NHDMF67dq3N+8We27NnT4s5uXLlMoxv3Lhh09r37t3TgwcPbJr733//ycfHRz4+PjYfE7u7TsyOfLHF7vhmrUjmyJEjWrNmjdasWZOoL/nHpXXr1obxDz/8oCtXriRqjYEDB8rHx8ci7ufnZ/Pz4ChOTk4aMmSIIfbZZ58pc+bMKbJf7MLAdevWKTw83Objly1bpkePHunRo0dq0qSJxe2ZMmXSO++8Y4ht2LDBprW3bdtml3MqPkm9Tp/lDkxnz57V9evXk3TskSNHDOPYxUBPtWzZUvnz5zePr1+/roMHD9q8z2+//abAwEA9evRIDRs2dFh305hseb2UZH693L17d2qk5TCVK1c2dOB8/Pixzde+JO3YsUNXrlzRo0ePVKlSJXl6eqZAlokXs8g3rud48+bNWrNmjbZs2WLXvYOCgrR3794kHWvrtRn7eQsNDdXWrVtt2sNkMmnSpElavny5li9friJFiljMSenPXikhds6J7Vz8888/m98nmzVrZs/UkI45/l0LAAAAAAAAAAAAAAAAAAAASIKuXbsainHu3bun+fPnxzn/ww8/VJ48eczjP/74Q//++2+C+/z11186fvy4eVyxYkU1b97cYl7VqlXl4uJiHl+/fl0nT55McP0VK1bY1E0vtl27dtk0L3YXnhdffDHOudmyZTOMrXVPGjdunFq1aqVWrVrp8ePHNuUQn549e6pQoULmcXh4uNq2bauwsLBErTNkyBBlzZrVELt//76aN2+ue/fuJTvPlPT+++9r4MCB+uyzz9S3b1/16dMnxfYqX768WrZsaR4HBATou+++s+nYCxcuaNmyZZKkPHnyqF27dlbnxc5//vz5CgkJSXB9W/NIjho1ahjGBw4ckJ+fX4LHJbYzZHqTlE6Vjx490pIlS8zjjBkz6u2337Y6193dXf369TPExo4da9M+4eHh+vrrr81ja8W6jmDL62VwcLD59TLmfXhWxe42Nn78eJvf38aMGWP+96effmrXvJIj5vMcV0fB999/X61atbL4wwL2MGHChEQfEx0drblz5xpicb1eS5bP29SpU23aZ/369eaC+0aNGlkt4Evpz14p4fXXX1eFChXM4zNnzmjNmjU2Hbtz505zJ8KKFStadPPD84sCPgAAAAAAAAAAAAAAAAAAAKRLGTNmtPiS/+TJkxUREWF1fqZMmbRo0SI5OTlJkqKiovThhx/G230sICBAn3zyiWHPH3/80bxGTJ6ennr99dcNsf79+8fZsUeSbt26pf/9739x3h6fcePG2dQ5LWaBTYYMGeIssJGk0qVLG8bXrl2zmPO0KNHLy8suHZIyZsyouXPnGoofDx48qNdff10BAQE2rXHw4EHVqlVLQUFBFrddvHhRLVu2tKmAzFFcXV319ddfa/r06Zo2bZq8vLxSdL85c+bI29vbPB45cqShUMKa4OBgdejQwXzOjRo1Ks5ujnXq1FHHjh3NYz8/Pw0cODDe9VevXq01a9bIw8PD1ruRJOXLl1fFihXN47CwMA0ePDjeY06cOKFZs2alaF6O9t133xleKxISGRmprl27GjoYfv755ypQoECcx/Tt21evvPKKefz7779r4cKFCe71+eefmzsgtmvXTpUrV7Y5z5SUJUsWQ1fB+F4vJalYsWKpkpcjtW7dWu+99555fPToUY0aNSrB4yZNmqS///5bklSrVq1436dSW8z3RWvP8e3bt3X//n1JKfMcr1+/3lDcaIsBAwbo8OHD5vF7772nqlWrxjk/9vO2bdu2eP8ggvTkdf2zzz6T9KSTbFzPc0p/9koJTk5OWrJkieE9rk+fPgl2Kr1z5466dOliHo8fPz6lUkQ6RAEfAAAAAAAAAAAAAAAAAAAAUkVgYKD8/PzMP7EL22LfbkvB1SeffKIsWbKYx9evX9e8efMM68T8knizZs0M3Wx2796tpk2b6vLlyxZrnzhxQg0aNDB3inF1ddUPP/yg8uXLx5nP+PHjlTlzZvN4y5Ytat26tW7fvm0xd9++fapbt67u37+vDBkymOPR0dGG/OMqSDxw4ICaN2+u8+fPW739/v376tq1qzZt2mSOffXVV4ZOOLE1adLEMF66dKlh/NNPP5kfj6ZNm9rty/TNmzfX3Llz5ez8f19v3rp1qypUqKDFixdb7fRnMpl06NAhffDBB6pRo4auXbsmLy8vLVmyRO+8845h7oEDB/Tee+8ZHlc/Pz+bCwQTEhwcbPU5i4iIMMSDg4OTtU9ISIhhvdhdChO6/akCBQpoxYoV5mvn4cOHevXVV/XTTz8pKirKYv6BAwdUt25dHThwQJLUpk0b9erVK95cp0+frpdeesk8/u677+Tj42PxGERFRWnu3Lnq0KGDKleubPHc+fv7m+9PYGBgnPc15utJ7Gso9uMwdepUQ8HoDz/8oF69elk9HzZs2KDXXnvN4lyP/dzG3D++vWPen5i3hYWFmeP+/v6GY2LeZku3wKQwmUzq3LmzOnfuHG/n0MjISK1bt07VqlXTypUrzfHmzZsnWKjl4uKiZcuWqWTJkuZY9+7d9eWXX1rtbHb9+nW1a9fO3JmxRIkSmj17ttW1Y75/xD7HYl6fMW+LfZ7Edw7F9Toc8zXz2LFjOn36tHn8+PFjQ5fBp93DYj+fsdeO630wKfcxrnh8t8W8tmJec7Fvi32ePjV37lzVrFnTPP7f//6nnj17movcYt9XHx8fDRo0SJKUK1cuLV261Op7S8x848sr9m22PtZxvV7GfI79/Py0efNm8zg6Otpw3qdUh7gvv/xSLVu21J49e+KcYzKZtH37djVs2FDTpk0zx6tUqRLndRNT7Oetd+/eGj9+vNXHZd++fapXr54uXbokSRo0aJDq1q0b59op+dnL1uvC2rkRn4oVK2rBggVydXWVJN28eVOvvPKK/vzzT6vzN23apFq1apkfk/79+6dax0CkD06mpPTbBp4hp0+fVrly5czjU6dOqWzZsg7MCAAAAAAAAAAAAAAAAADSj7T2HazIyEj9999/hljJkiXNX76FYzVo0EA7duywef7IkSNt6tzTr18/w5fVY/vtt98suvksXrxYvXv3NhdHODs7q1atWipZsqSioqJ05swZQ/eaHDlyaOnSpWrWrFmC+WzYsEHt2rUzfJE8Q4YMqlOnjl544QVFRETo+PHjOnbsmDJkyKBly5apb9++unr1qtX1tm3bpgYNGkh60s2pfv36FoUTFSpUUNmyZZU9e3Y9fvxYFy9e1P79+83Fi05OTho2bFiCXXxMJpPq1aunXbt2mWN16tRRqVKldOnSJfPzlylTJh04cMDu1/uOHTvUsWNHiy43mTNnVq1atVSgQAE5Ozvr9u3bOn78uLkw0tnZWa1bt9a0adNUoEABhYeH6+23347zi/ZPVaxYUceOHUt23l26dNHixYsTnNe5c2ctWrQoyfuMGjVKX331lc3zFy5caOgGFNvhw4f1zjvvGLpK5c6dW7Vr11bu3Ln16NEjHT16VGfOnDHf3rlzZ82fP19ubm4J7n/79m01btzYUNSUJUsWNWjQQPny5dODBw+0a9cu+fr6qlSpUtq6dau++OKLOB/L+vXra/v27ZIS91hYexwWLFigjz/+2FDQkzlzZtWrV08FCxZUSEiIDh48qH///Veenp5av3696tSpE+cely9fVtGiRSXJ5sLWmHktWrRIXbt2tek4e5UAjB49Wt98843VwqqCBQvq5Zdflre3tzJmzKjg4GBdv35dx44dMxTBuLi4qE+fPpowYUKcHRlj8/PzU5s2bQzvBx4eHqpbt64KFiyo6OhonT9/XgcPHlRkZKQkqWrVqlq7dq3y5ctndU1b319iXoNXrlyxuWNazNfhmE6fPq0qVaqYi5yyZMmixo0bK3PmzNqzZ4+5mKdBgwb6+++/5eTklKjnOub7YFLuY1Jem2y9tooUKaIrV65YvS0kJESdO3fWqlWrzDE3NzfVqVNHRYsWlbOzsy5fvqy9e/eaC7RLlCihtWvXGgp/Y7L1vsR8nZCSdj3G5Ovrq7Jly5qvEzc3NzVt2lQ5c+bUoUOHzK9vL730kg4fPmyXLqLz58/XqFGjdOvWLYvbcufOrcqVKyt37tzKlCmTQkJCdOvWLR07dsyiwLdDhw6aMWOGzV1drT1vnp6eqlevnvLmzWv1PaFfv36aPHmyTY9zSnz2Ssxny9jnhi02btyoDh066MGDB+ZY4cKFVb16deXMmVMBAQE6cOCAuRjR2dlZgwcP1rhx4xK1D1JWWvgdkd9GAQAAAAAAAAAAAAAAAAAAkK59/vnnmjlzZpwdkqzp3LmzGjdurK+++korVqxQQECAdu/erd27dxvm5c6dW506ddKwYcNs/gJ8ixYtdPjwYQ0dOlRr1qxRdHS0wsLC9Pfff+vvv/+W9KSjTKtWrTRx4kSVLFlSffv2tWnt8uXL69atW1q5cqVWrVqlrVu36tGjRzpx4oROnDhhMd/NzU0tWrTQsGHDVL169QTXd3Jy0m+//aYPP/xQf/zxhyRZPC6lSpXSggULUqRYt379+vr333/1448/avbs2Tp27JhMJpMePXqkv/76y2J+kSJF1LJlS/Xt21clSpQwx93d3bV69Wq1aNFC27Zts3uez4oqVaro/Pnz+uabbzR79mxdvXpVd+/e1Zo1awzznJycVL9+fQ0ePNimItan8uXLp8OHD2vMmDGaNWuW/P39FRwcrHXr1pnneHp66tNPP9VXX30lT09PO92zhH300UcqX768hg0bpq1bt0qSHj16ZCj6zJgxoz788EONGTMmzsKx9OzLL7/U0KFDtX37dm3atEm7du3SkSNHFB4erhs3bujGjRtxHps7d261bdtWPXr0iLcrqTXe3t7avn27Vq5cqYkTJ+rIkSMKDQ01dDZ76sUXX1SfPn3Uq1cvQ9fEtKJs2bL6448/1L17d129elXBwcH67bffzLc7Ozurbdu2mj17tt06lqYHmTJl0sqVK7V161aNHj1au3btUkREhNXiqcKFC6tHjx7q37+/zUWgqSlPnjzavHmzOnfurFOnTikiIsLwGiZJjRs31g8//GCX4j3pSWfKbt26ae/evdq4caN27typAwcOKCQkRHfv3tXGjRvjPDZ79ux655131K1bN9WuXTtR+z593v766y+NHj1au3fvVkBAgNauXWsx95VXXtHIkSP12muv2bx+Sn72SinNmjXTxYsXNWHCBC1atEi+vr66du2aofBdelLM3KJFCw0fPlw1atRwULZIy+jAh+deWvvrTwAAAAAAAAAAAAAAAACQnqS172Clhe4KSH8iIyO1b98+XbhwQXfv3pWzs7Ny586tl156SVWrVk1W0YWfn5927dplLuzw8vJSwYIFVb9+fWXPnj3ZuYeHh+vcuXM6c+aM7t69q6CgILm5ucnT01OlSpVS5cqVlS1btiStffnyZe3Zs0e3bt1SeHi4cuTIoUqVKqlGjRqpVoji7++v/fv36+bNm3rw4IGioqKUM2dO5cqVS5UqVVKRIkVSJY/nxenTp3X8+HHdvXtXISEhypYtm4oWLarq1asrd+7cyVr7afHOxYsX5e/vr1y5cqlw4cKqX7++MmTIYKd7kDQ3b97U7t27dfPmTYWGhipnzpwqWrSo6tatq0yZMjk0t9QWHh6uy5cv67///tOtW7cUFBSk0NBQZcyYUVmzZlW+fPlUoUIFc7dBe7h9+7b27NmjO3fuKCAgQJkzZ1a+fPlUpUoVQ2FuWhYVFaX9+/fr+PHj8vf3l6urqwoUKKC6deuqcOHCjk7P4Z5227x165YePHigjBkzKnfu3KpUqZLKlCmTboobDx8+rCNHjsjPz09OTk7KmzevateurVKlSqX43lFRUbpy5YouXLigGzdu6OHDh3r06JHc3d2VLVs25cqVS+XLl1fJkiXt9njev39fu3bt0u3bt3X//n1lzpxZBQoUUM2aNVWoUKFkrZ2Sn71Sislk0uHDh3X27FndvXtX4eHhyp49u0qUKKHq1aunahE6Eict/I5IAR+ee2ntP48AAAAAAAAAAAAAAAAAID1Ja9/BSgtfzgQAAAAApA1p4XdE51TbCQAAAAAAAAAAAAAAAAAAAAAAAACA5wgFfAAAAAAAAAAAAAAAAAAAAAAAAAAApAAK+AAAAAAAAAAAAAAAAAAAAAAAAAAASAEU8AEAAAAAAAAAAAAAAAAAAAAAAAAAkAIo4AMAAAAAAAAAAAAAAAAAAAAAAAAAIAVQwAcAAAAAAAAAAAAAAAAAAAAAAAAAQAqggA8AAAAAAAAAAAAAAAAAAAAAAAAAgBRAAR8AAAAAAAAAAAAAAAAAAAAAAAAAACmAAj4AAAAAAAAAAAAAAAAAAAAAAAAAAFIABXwAAAAAAAAAAAAAAAAAAAAAAAAAAKQACvgAAAAAAAAAAAAAAAAAAAAAAAAAAEgBFPABAAAAAAAAAAAAAAAAAAAAAAAAAJACKOADAAAAAAAAAAAAAAAAAAAAAAAAACAFUMAHAAAAAAAAAAAAAAAAAAAAAAAAAEAKoIAPAAAAAAAAAAAAAAAAAAAAAAAAAIAUQAEfAAAAAAAAAAAAAAAAAAAAAAAAAAApgAI+AAAAAAAAAAAAAAAAAAAAAAAAAABSAAV8AAAAAAAAAAAAAAAAAAAAAAAAAACkAAr4AAAAAAAAAAAAAAAAAAAAAAAAAABIARTwAQAAAAAAAAAAAAAAAAAAAAAAAACQAijgAwAAAAAAAAAAAAAAAAAAAAAAAAAgBVDABwAAAAAAAAAAAAAAAAAAAAAAAABACqCADwAAAAAAAAAAAAAAAAAAAAAAAACAFEABHwAAAAAAAAAAAAAAAAAAAAAAAAAAKYACPgAAAAAAAAAAAAAAAAAAAAAAAAAAUgAFfAAAAAAAAAAAAAAAAAAAAAAAAAAApAAK+AAAAAAAAAAAAAAAAAAAAAAAAAAASAGujk4AAAAAAAAAAAAAAAAAwLMnMjJSoaGhqbafq6urPDw8Um0/AAAAAAAAwBYU8AEAAAAAAAAAAAAAAACwm6ioKM2cOVObNm3S48ePU3Xv4sWLa9iwYSpWrFiq7gsAAAAAAADExdnRCQAAAAAAAAAAAAAAAAB4dqxdu1a///57qhfvSdLFixc1cuRImUymVN8bAAAAAAAAsIYCPgAAAAAAAAAAAAAAAAB2s2/fPofuf+PGDd28edOhOQAAAAAAAABPuTo6AQAAAAAAAAAAAAAAAADPjrt37zo6Bd29e1cFCxZ0dBoAACANWL58ua5fvx7vnAEDBqRSNsCzafLkyfHeXqhQIbVr1y6VskmfQkNDdfHiRZUrV87RqSCWjRs36tSpU/HO6dGjh7Jly5ZKGQHpx9WrV+Xh4aHcuXM7OhWHo4APAAAAAAAAAAAAAAAAgN3cv3/f0SnIz8/P0SkAAIA0Yvbs2dqxY0e8cxJbwLdp0yadOXNGjRo1UsWKFZOTHmBVYGCgVq1aJZPJpDZt2sjT09PRKcVr4MCB8d5ev359CvjiEB0drR9//FFffPGFPvroIwr40qBly5Zp8eLF8c5p06ZNogr49uzZo/3796t69eqqU6dOclME0qyjR4+qU6dOGjx4sPr16ycPDw9Hp+QwFPABAAAAAAAAAAAAAAAAsIvHjx8rODjYIu5Tzlf5M4WnyJ5zzuTW1eAMhlhaKCIEAOCpUaNG6auvvrJp7q+//qp33nknRfMZMWKERo8eneC8zp07a9GiRSmaS3rUt29fffPNN5IkV1dX/fLLL2rTpo2Ds0JyXLlyRcWKFUvSsZcvX1bRokXtms/9+/dVvXp1Xbp0SZI0fvx4HThwQDlz5rTrPnC8e/fuqW3bttq+fbskycnJyeq8RYsWqWvXrjatOWXKFPXr189eKVr1ww8/6KOPPkpwXv369c33Df9n2rRphudo6tSp+vzzzx2YERKSmGswKVLrM1fRokV19epVu6w1adIkm/4AgpOTk4KCgvTFF19o0aJFWr16tcqXL2+XHNIbZ0cnAAAAAAAAAAAAAAAAAODZEFfnu2JZw5QnU2SK/HhnjLQ5DwAA0rqxY8em6PoPHz7UjBkzUnSPtGb79u0ymUzmn5EjRyZ5rbNnz5qL9yQpMjJSPj4+9kgTMPv666/NxXuSdOnSJU2aNMmBGSUs5jVmMplUv359R6eU5h05ckRVq1Y1F7g1aNBAffr0Sfa6kydPVlhYWLLXiUtUVJTGjx+fYuunRYsWLTKc3wsXLkzyWgEBARo6dKghNnToUAUEBCQzSyBtat68ubng98KFC6pVq5aWL1/u4Kwcgw58AAAAAAAAAAAAAAAAAOzCWuGcs0zK5h6VYnt6ZaCAD0Dq2e9V0dEpIIYa/scdnYJNmjRpoixZshhiy5cv16FDhyzmHjlyRBs2bFCLFi1SJJcZM2ZYLRLw8vLSsGHDDLFy5cqlSA7p2enTpy1id+7ckZ+fn7y9vR2QEewhR44cFgVymzdv1pYtWwyxxo0bq0mTJhbH2pu18+zUqVN23+dZFRAQoOnTpxtib7/9tl5++WWH5GPNkSNHVL9+fXP38nfffVdLly6Vm5ub1fnVqlWz6RyVpNu3b2vBggXq3bu3/ROXtGzZMl24cMHqbbFzLFSoUIrkkJ5duHDBosAyLCxMFy5cUNWqVR2UFRwte/bsjk4hxbi7u+v7779XkSJFNGLECD169Ejt27fX48eP1blzZ0enl6oo4AMAAAAAAAAAAAAAAABgF/fv37eIZc8QJWenlNvTK4NlcSAFfACAtKR27dqqXbu2IXbq1CmrBXySNGbMmBQp4Hv06JFFUctT2bJl04ABA+y+57OmVKlSFrEcOXIoZ86cDsgG9mLt/A8ODrYojqpdu3aqXCelS5fW+vXrDTFr5x6sCwgI0FdffWWIFS1aNM0U8F25ckUtWrQwF+/Vrl1bP/74Y5zFe5JUtmxZlS1b1hCzdo4+9fXXX6t79+7xrpkUJpNJ48aNi/N23kcS9sILL8jV1VWRkf/3h2hcXV1VrFgxB2YFR+vYsaOjU0hxX375pW7cuKF58+ZJkrp37658+fJZFMY/y5wdnQAAAAAAAAAAAAAAAACAZ8O9e/csYl7ulh3y7MnTSgc+a4WEAACkF3v37tXWrVvtvu7s2bMpck+mChUqqHv37uaxs7OzpkyZIienFPxrBXjuDBo0yNC5rECBAho4cKADM4K9hIWFqWXLlvL19ZX0pHh01apVypAhg133uXr1qpYsWWLXNSXp119/1ZkzZ+y+7vMkR44cGjVqlCE2YsQICsHTkZEjR8pkMiX5JyoqylCwWa1atVTvvli/fv1k3QeTyZSkgt1Zs2apQoUKkqSIiAi1adNGly5dsvfdS7PowAcAAAAAAAAAAAAAAADALqwVBXha6ZBnT57uluvfv39f0dHRcnbm75sDANI+Dw8PhYaGGmJjxozRq6++arc9Hj9+rClTpsS5H2w3b948vf322zp37pzq16+vKlWqODolPGPy5Mmj48ePa+XKlZKk1q1bU9zzjJgwYYJOnz5tHo8ZM0b58uVL9rrWXtcnTJigLl26yMXFJdnrPzV27Ng494Pthg8frrp16+rgwYOqUqWKGjRo4OiUkIo2btyoy5cvm8cff/yxA7NJXa6urpozZ47q1Kkjk8mkoKAg9e7dWxs3bnR0aqmC/6ECAAAAAAAAAAAAAAAAYBfWOt95WemQZ0/W1o+KilJAQECK7gsAgL18+OGHFrHt27dr9+7ddtvj+++/1507dyRJ3bp1s9u6z6sWLVqoX79+FO8hxXh5ealHjx7q0aMHxXvPiH///Vfjx483jwsXLqzevXvbZe0PPvjAoovfhQsXtGzZMrusL0nr1q3TsWPHJPE+Yg/16tVT//79Kd57Ds2ePdv87xw5cqh9+/YOzCb11apVS2+99ZZ5vGnTJv3yyy8OzCj1UMAHAAAAAAAAAAAAAAAAwC6sduCz0iHPnuJa31ouAACkRVWrVlXTpk0t4qNHj7bL+uHh4fr6668lSTlz5lTPnj3tsi4AwHYjRoxQWFiYedyrVy+7dcfLnz+/unTpYhEfN26cTCaTXfYYM2aMJMnNzU0DBw60y5rA8+bq1avasGGDedylSxd5eHg4MCPH8PHxMYyHDh2qqKiU/b+jtIACPgAAAAAAAAAAAAAAAAB2YbWAL0PKfgkro6tJHi7RNuUCAEBaNXz4cIvYpk2bdOjQoWSvvXjxYl2/fl2S1LdvX2XOnDnZawIAbHfr1i2tXr3aPHZycrLafTU5Bg8eLFdXV0PszJkz+vXXX5O99pYtW7R//35JUqdOnVSoUKFkrwmkJ2XKlNFnn32mzz77TDVr1kzyOnPnzlV09JP/v3ByclKvXr3slWK60qhRI73wwgvm8dWrV7V27VoHZpQ6KOADAAAAAAAAAAAAAAAAkGwmk0n379+3iHtliEzxvT2t7EEBHwAgPalbt65eeeUVi/jTjkdJFRUVpQkTJkiSsmXLpj59+iRrPQBA4s2ePVsRERHm8csvv6w8efLYdY9ixYqpffv2FvGxY8cme+2n70XOzs4aPHhwstcD0pvq1atr+vTpmj59upo1a5akNcLDw7VgwQLz+LXXXlPJkiXtlWK6E7v79LfffuugTFKPa8JTAAAAAAAAAAAAAAAAACB+gYGBioy0LKTzck/ZDnyS5JUhSrdDjDEK+AAA6c3w4cPVvHlzQ2zt2rU6efKkypcvn6Q1f/75Z126dEmS1Lt3b3l6eiogICC5qcYrKChI+/bt0+3bt+Xr6ysnJyd5e3srd+7cql69ury9ve2+5/nz53XixAndvHlTISEhyp49u4oXL66aNWvK09PT7vs9D86fP689e/bozp07cnNzU4ECBVSzZk0VK1YswWOjo6N18OBBHT16VA8ePFDWrFlVoEAB1atXL0WefyQsNDRUu3bt0vXr13Xnzh25u7srb968qlChgsqXLy8nJ6dUzyk8PFx79+7VqVOnFBAQoKxZsypPnjyqXbv2M9fhbfHixYZx48aNU2SfoUOHaunSpTKZTObYsWPHtG7dOrVs2TJJa+7cuVP//POPJKlt27apUnD0+PFj7du3Tzdv3pSvr68iIiKUK1cu5cqVS1WqVFH+/PntvufVq1d1+PBh3bp1S4GBgcqaNauKFSum6tWr273Y0t5u3rypEydO6Pr16woICFB0dLS8vLyUM2dOVa5c2dDpLDUcO3ZMhw8f1t27d+Xu7i5vb29VqlTJYa81acWvv/6qu3fvmse9e/d2YDaO17RpU82ePds83r59u65evaoiRYo4MKuURQEfAAAAAAAAAAAAAAAAgGSLq2DOWnc8e/NypwMfACD9a9asmSpXrqwjR46YYyaTSWPGjNHy5csTvV50dLTGjRsnSfLw8NDnn39ut1yt+fXXXzV79mz9888/hk5TMTk5Oenll1/WBx98oN69eytjxoxJ3s9kMmnevHmaNWuWTp48aXWOi4uLWrRooREjRqhq1apJ2mfUqFH66quv4p2zbds2NWjQwCIeEBAgLy+veI8dOXKkRo0aFeftbdq00a+//hrn7fXr19f27dvjvD2x+e/Zs0cDBgzQ3r17rc595ZVXNHHiRNWuXdviNpPJpEWLFul///ufrly5YnG7s7OzWrZsqUmTJqlUqVLx5vS8KVq0qK5evRrn7UWKFLH6mCbk0qVLGjFihH7//XcFBwdbnVOwYEF98skn+vzzz5UhQwZJSrDIpmLFijp27Fii85GkkJAQTZw4UTNmzJC/v7/VOdWqVdPYsWNtKnS7cuVKgoWlXbt2VdeuXeO8PaHrKDnOnj2r69evG2LVq1dPkb3KlCmjVq1aafXq1Yb4mDFjklzAN3r0aElPzolhw4YlO8f4bNu2TdOmTdPWrVsVEhIS57yXXnpJ7777rvr166fs2bMna8+VK1dq6tSp2rdvn9XbnZycVK9ePX3xxRd67bXXkrTHokWL4j3/JGnhwoXq0qWLTeuFh4dr3bp1WrdunTZt2qRbt27FOz9v3rzq2LGjfHx8ElUc26BBA+3YsSPeOTGLRZcsWaLRo0frwoULVucWLFhQw4cPV/fu3eXi4mJzHs+KmMVqBQsW1BtvvOHAbByvRo0aFrFNmzapR48eDsgmdTg7OgEAAAAAAAAAAAAAAAAA6Z+1grkMLtHycDVZmW1fnhksu/zdv38/xfcFAMDerBVHrFq1SufPn0/0WqtWrdK5c+ckSd26dVPu3LmTnZ81Z86cUZ06ddSmTRtt3brVULzn4uIiZ+f/+7qyyWTS0aNH1b9/fxUvXly//fZbkva8cuWK6tSpo169elkt3nNzc5MkRUVF6Y8//lDNmjU1YcKEJO31PJk6darq1asXZ/GeJO3atUuvvPKKZsyYYYiHhYWpXbt2+vDDD+MsNIuOjtbatWtVtWpV7dq1y56pw4rp06erXLlyWrp0qUXxnrOzs/navHHjhoYOHarKlSvr8uXLKZrTtWvXVL16df3vf/+Ls3hPkg4ePKgmTZpo4sSJKZpPatiyZYtFrEyZMim2n7X3kf3791vNIyEHDhwwH9eyZcskd4NNyM2bN9WyZUs1atRIf/zxh6F4z8nJSa6uxr5VZ8+e1f/+9z8VK1ZMc+fOTdKeDx48UMuWLdW2bVurxXtP30dMJpN27Nihxo0by8fHR1FRKd9hPj6TJk1S/vz51bp1ay1cuNCieM/d3d3wvitJd+7c0aRJk1SyZEnNmjXL7jmFhYWpTZs26ty5c5zFe9KT15qPP/5Ybdq0UVhYmN3zSMtOnz6tnTt3msc9evRIM0WM0dHR+vfff7V69WrNnz9f33zzjRYtWqQ//vhDx48fV3R0dIrsmzdvXuXIkcMQ27x5c4rslVbQgQ8AAAAAAAAAAAAAAABAslkr4LPWGS8lWOvyRwc+AEB69M477+ill17S2bNnzbGnnfQWL15s8zomk0ljx46V9KQIYeDAgXbPVZK2b9+ut99+W4GBgeZY0aJFNXjwYL3++usqUKCAJOn27dv666+/NHXqVJ04cUKSdOvWLbVu3VqTJk1S//79bd7zypUratCggUW3sjZt2qhnz56qWrWqPD09FRQUpKNHj2rx4sVatGiRhg4dmqT72KRJE2XJksU8vnjxoubMmWPTsR4eHpo0aZIhltjnonPnzqpZs6Z5PHv2bF26dMnm42N3Brxy5YrVc2nOnDnm56F8+fKqXbu2cuTIIT8/P+3YsUP//vuvea7JZNKnn36qQoUK6e2335YkdenSRStXrpSLi4vq16+vsmXLKlOmTLp27Zq2bNli+GwWFBSkN998U+fOnUuxwtL0Zvjw4YbraPny5Tp06FCS1xs5cqT+97//GWL58uVT//791apVKxUuXFhOTk66efOmNmzYoClTpujMmTNq0KCB9u/fb7Fe48aN1aRJE/M4Kc9bQECAXn31VV24cEFubm5q1KiRSpcurUyZMunWrVvatm2bRae6IUOGqEyZMvF2qsqRI4fhOvP39zd3H32qXbt28XbhTExXssTaunWrYezm5qaSJUum2H5VqlRR06ZNtWnTJkN8zJgxNnU0jH3MU8OHD7dLfrGdPHlSLVq00I0bN8yxXLlyadCgQXr77bdVtGhRubi46N69e9q+fbtmzZqlf/75R9KT57pXr146d+6cpkyZYlG4FpcHDx7otdde09GjRw3xV199VT4+PnrllVeUM2dOhYSE6MyZM/rll180c+ZMzZw5UxEREYbXZFtUq1YtwXPUVuvXrzf8sRo3Nzd99NFHev/991WpUiVlyZJFJpNJvr6+2rdvnxYvXqw1a9ZIelJo16dPH124cEHTpk1LcK8uXboY3kO2b99utSPfBx98YO4UW7VqVVWtWlVeXl568OCB9uzZY1Fov2bNGg0bNkxTpkxJwiOQPn333Xfmf7u5ual79+4OzOaJK1euaPLkyVq5cqXu3r0b5zwvLy/Vr19fH3/8seF9wB7Kli1rKGzcunWrTCZTgl1g0ysK+AAAAAAAAAAAAAAAAAAkm9UCPiud8VKCl7vlPhTwAQDSIycnJw0dOlSdOnUyxH/++WeNGjVKxYoVs2mdtWvXmgvlOnXqlCLFKXv37lXTpk0VHh5ujr355ptatmyZPDw8DHMLFCigzp0764MPPtDAgQPNhQMmk0kDBgxQ3rx51aFDhwT3fPTokRo3bmwo3nNxcdHixYstjs+aNavq1aunevXqqWPHjmrZsqWGDx+e6AKW2rVrq3bt2ubx9u3bbS7gy5AhgwYMGGCIJbaA74033jAUL61bty7RBXyxCzBiF/CdPn1a/fr1U4ECBbR48WK9+uqrFuvMnz9fvXr1MnTi+fTTT9W8eXMtXbpUy5YtU506dbR48WIVL17ccOyjR4/k4+OjhQsXmmP+/v764osvNG/ePJvvy7MsdjHHqVOnklzAN2/ePIvivVdeeUW//fabvL29DfHChQurV69e6ty5szp37qyVK1eqa9euFmvWrl3b4lxOrN69e+vChQt655139N133ylPnjyG26OjozVt2jQNHDhQJtP/dfH+9NNP9frrr8dZnJUtWzZDbleuXLEojmrWrJm6dOmSrPyT6ulr8VMFCxa06Chnb8OHD7co4Pvnn3/0zz//qF69ejatcfz4cf3xxx+SnhS21ahRw+55Xrx4UfXq1VNAQIA5VrNmTa1fv96iM1fu3LnVtm1btW3bVlOnTjUUfk+fPl3e3t42FRlGR0frzTfftCjemzBhggYPHmyIZcqUyVyQ1rVrVzVu3Fhz5861KDRNSNmyZVW2bFnz2No5mhQ5c+bUn3/+qWrVqhniTk5Oyps3r95++229/fbb2rhxo9q0aaNHjx5JevJ4VahQweq1HlPsa2bUqFEWBXzz5s3TqlWrVLZsWS1evFhVqlSxWGf9+vVq3769oRPoN998o169eqVoMWtaERwcrB9//NE8btWqlfLmzevAjJ5c3y+++KJNnRD9/f21Zs0arVmzRlWrVtX8+fP18ssv2yWPF154wVDAFxAQoBs3bqRoUbUj2VZiDAAAAAAAAAAAAAAAAADxsFYw55lKBXzWOvAFBQXZ9GU0AADSmvfee8+iUC8yMlLjx4+3eY2n3fdcXFw0ZMgQu+YnPfkyd/v27Q3Fe5UrV9aqVassivdicnFx0dSpU9WmTRtDvHfv3rpy5UqC+w4dOlQXLlwwxMaOHZtg8V+DBg30888/Kzo62qKoBU+KMjJlyqS//vrLavGe9KTALPa5dP36df30008aPHiwKleurE2bNlkU70lS5syZ9f3331sUAP3yyy8KCQmx3x2Brl27ZlFoV6hQIavFezF5eHjop59+Uo0aNbRx40a753Xq1Cn98ssvateunVatWmVRvCdJzs7O6t+/vz755BND/MqVK/r777/tnlNqCAsL07Vr1wyx1Og6WbduXdWtW9ciHrOjXkJSuvteeHi42rVrZyjeK1iwoP7880+L4r3Y+vXrZ9G5ddSoUVa7R8Y2ffp07d692xDr1auXRfFebOXKldP69evl6uqqDRs2JLhPapg/f75F8Z41zZo1syjcHjp0qEJDQ5Odw/Dhw1WqVCnt2LHDavGeJL3++usWhe9RUVGJ6iz89JgvvvhCefLkkbe3tzp16iR/f/8k555ali5dqqCgIPP4448/dmA2TwQEBJj/v6R58+ZauHChzp07p4CAAIWEhOjy5ctavny53n33XUM3vEOHDql27dqGgsTkyJUrl0UsZsffZw0FfAAAAAAAAAAAAAAAAACS7f79+xYxT3fLwrqUEFenP7rwAQDSI1dXVw0aNMgivnjxYt24cSPB4zdt2qSDBw9Kkt59912VKFHC7jkOGTLEoihl7ty5cnNzs+n4b775xtCB6uHDhwkWlpw5c0azZs0yxF544QWLIo64vPnmm2rRooVNc583fn5++vLLL/Xiiy/GO+/zzz+36IL22Wef6f79+5o3b54yZ84c57HOzs7q16+fIRYcHJxuC7PSqkGDBhkKRaQnhU3xFe895e7urm+//TZF8rp//75y5Mih2bNnG4pBrPn8888tYuvXr0+RvFLahQsXDF0rpdQp4JOkYcOGWcS2bNmiAwcOJHjs2bNntXr1aklPOuI1bNjQ7vlNmTJFhw8fNsSmT58uT09Pm47/3//+p5w5c5rHkZGRCRYaPnjwQF9++aUhlj17dpu74VWuXFk9evSwaW5KK1WqlFq1amXz/NatW6ty5crmsa+vb6IL6Kzx8/PTnDlzDM+FNe+9954KFChgiCX2uh43bpzGjh2ru3fv6v79+/rxxx/VunXrROec2mbPnm3+d5kyZQxdcR2paNGi+uuvv7RhwwZ16dJFpUuXVvbs2eXh4aGiRYuqbdu2WrFihfbu3Wt47kJDQ9W5c2etWrUq2TlYez2kgA8AAAAAAAAAAAAAAAAA4mGtWC6uwjp7y+YWJSeZLOIU8AEA0quuXbsqX758hlh4eLi+/vrrBI99Wgjn5ORktYAjuW7fvm3xpf+6deuqatWqNq+RP39+i2K6n3/+2eofBHhq9uzZFoUwPj4+hkLAhPTu3dvmuc+TTJkyqVevXgnO8/b2VqVKlQyxR48eqV69enF2XoqpcePGFrHjx4/bnijidefOHXPR1VNPu1TZqnr16om6lhOje/fu8vLySnDeCy+8oKJFixpi6fU8uXTpkkXMlmJKe2jWrJmhYOspW7rwjRs3zvx6mxLd9x4/fqzp06cbYkWLFk1UQVqmTJksuq9u3bpVZ86cifOYhQsXWnT97NKli03n5VOOfh9p06aNPvvsM40YMSLRxzZv3tww3rx5c7LzqVatmk0Fns7OzmrUqJEhdubMGUVG2vZHf0wmkyZPnmwR37Ztm44cOWJbsg6wZ88ew+tXWui+Jz253nbu3Bln192YatSooR07dhi65ZlMJnXu3FknT55MVh7WCvisvW4+KyjgAwAAAAAAAAAAAAAAAJBs1gv4UqcDn4uzlN3dsliQAj4AQHqVIUMGDRgwwCI+f/58+fr6xnnc9u3btWvXLknSG2+8ofLly9s9t7lz5yosLMwQe+eddxK9TuwONKGhofr111+tzo2IiNCPP/5oEX/jjTcStWeTJk2UJUuWRB3zPHjttdeUKVMmm+Za69L31ltv2XSsl5eX8uTJY4g9y512UtuSJUsUERFhiDVr1ixRRa5S0q5ne6/70ksvGcYXL160dzqpIjAw0CJm67VmD9aK7/744494CyIvXryoX375RZJUsWJFtWzZ0u55LVu2THfv3jXE3nrrLYsOnwmx1snsp59+inP+ggULLGKJfR8pW7asSpUqlahj7KlPnz6aPn26RfGiLQoWLGgYP/28kByJua7LlCljGIeHh+v69es2Hevn56eHDx9avS0tF3zF7L6XOXPmRBVUp4SlS5dqy5Yt2rNnj8X5EJ/ixYtr2rRphlhISIjVz6qJ4eHhYRGz9rr5rKCADwAAAAAAAAAAAAAAAECyhIeHW/2SlaeVorqU4mml2x8FfACA9Kxnz57KmTOnIfb48WOrHWieitlZKSW670nWO/bY0n0ntgoVKljE9u3bZ3Xu0aNHLT5r5M+fX8WLF0/Unm5ubipbtmyijnkexO6qFx9r3XISc3z+/PkN42f5i/qpbfv27RaxevXqJXqdxDyftnJ1ddXLL79s8/zChQsbxun1PHn06JFFLEOGDKm2f6tWrSyKIaX4u/CNHz9eUVFPfrcaOnRoiuTliPeRu3fv6uzZs4aYs7OzXnnllUTvmxLXSGrImDGjYXzv3j2bO+DFpVq1ajbPjX1dS7Zf297e3sqWLZvV24oVK2ZzDqnJz89PK1euNI87dOgQ531ILXXq1NFrr71m0eXZFh06dLAoXt28ebP27t2b5HysvR4GBwcneb20LnHl9AAAAAAAAAAAAAAAAAAQy71796zGU6sD39O9rgQZv/wVV14AAKQHmTNn1meffaYRI0YY4nPmzNGQIUMsivv27dunrVu3SpJeffVV1ahRw+45hYSE6NChQ4aYs7Oz1a5sCfH29raIxVV4YS1eunTpRO8pPekgt3///iQd+6xKTDepzJkzJ+v42N3HgoKCbD4W8bN2XiflOknK9ZyQokWLyt3d3eb5sTtlptfzxFoBX2Ieh+RycnLS0KFDLbp+rV69WmfPnrUo7rt27ZqWLFki6cl1/e6776ZIXjt27LCIxe7OZgtr7yMHDx5UdHS0RTc/a+8jRYoUSVJBZUpcI8kRGBio48eP6+bNm3r48KGCg4NlMpks5sV+/5ak+/fvW3RGTYzEvMZYK16z9dp2cnLSgAEDLD4TNWjQQFWqVLE5h9T0ww8/GDoW9+7d24HZ2EenTp30xRdfGGK//PKLatWqlaT1rF1/1l43nxUU8AEAAAAAAAAAAAAAAABIlrt371rEXJxMVrvipZScVooFfX19U21/AABSgo+PjyZPnqyHDx+aY8HBwZo2bZpFB6XRo0eb/z18+PAUyef8+fOKiIgwxDJlyqQZM2Ykeq379+9bxK5cuWJ17rlz5yxiSe244+npmaTjnmWJ6Qjk4uKSrONdXY1fX3/a6QvJc/fuXT148MAinpTrJCWukezZsydqvoeHh2EcHR1tz3RSTUhIiEUsNQv4JOm9997TyJEjdfnyZXMsOjpaY8eO1U8//WSYO3HiRPNr/JAhQyyK4OzB399ft27dsoivWrVKbm5uiVrL2nkRHBwsPz8/i26hz9r7yO3bt7Vw4UItXbpUZ86cSfI6oaGhycojMY9F7OtaStx7wLBhw/T48WPNnz9fUVFRev311/XNN9/YfHxqMplMmjt3rnlcq1YtVaxY0YEZ2UfdunUtYk//eERSWHs9pIAPAAAAAAAAAAAAAAAAAOJgrYDPK0OknJ1SL4ecGS0L+KzlBQBAeuLp6anevXtrwoQJhvjMmTM1cOBAc1HM0aNHtWHDBklPviTesGHDFMnHWtFdcHCwBg4caJf1Q0NDFRYWZtGRxd/f32JuYorGYsqaNWuSjnuWWeuql5rHI/msXSNS0q6TlLhGEnuOWCsUTY+sFaSldtGqq6urBg8erF69ehniy5Yt01dffaXixYtLelIQ9sMPP0iSChcurA8++CBF8rH2PiI9Kc6yF39/f4sCvmflfcRkMmnatGkaOXKkgoODHZbHU4m5tpN7Xbu4uGjs2LEaO3ZsstZJDRs3btSlS5fM42eh+54kVapUySJ25swZBQcHW3ROtYW118PULnJOTfYviQYAAAAAAAAAAAAAAADwXLHW6S6HlY54KclaBz4K+AAAz4LPP//comtNYGCgoetdzG589iyCiC2uwgt7CggIsIhZK7xIatHYs1IYZE9OTsn7qwvJPR7JF1cBX1Kuk5S4Rp7Xc8Ta4x8WFpbqeXTp0kX58+c3xKKiojR+/HjzePLkyXr8+LEkaeDAgYnuhmcr3keSLjo6Wt27d1f//v0NxXvZs2dXv379tHXrVvn6+iosLEwmk8niZ+HChXbP6Xm9thMye/Zs879z5cqld99914HZ2E/WrFmtdlJM6v+9WHs9fJb/KAAFfAAAAAAAAAAAAAAAAACSxdqXtXJmTN3OEjmsdOALDAxUaGhoquYBAIC95c6dW926dbOIT58+XcHBwTp9+rR+++03SVLFihXVsmXLFMvF2hf1CxYsaLVQIKk/efLksSkXk8lk77sHPHO4ThzLWkeq8PDwVM8jQ4YM6t+/v0V8yZIlunbtmvz8/DR37lxJUp48eay+59hLXAVfkZGRdnsfqVGjhk25pLfrY/r06VqwYIEhVrFiRZ06dUpTpkxRo0aNlDt37me6g1l6cO3aNa1fv948/vDDDy06C6dnT7s/x+Tn55ektawV8CWlk196QQEfAAAAAAAAAAAAAAAAgGRJGx34rBcM3rt3L1XzAAAgJVjrhnT//n3Nnj1bY8eONRchpGT3PUnKmTOnRSxmF6CU4uXlZRF79OhRktaKikrdPzJgb9HR0Y5OAWmQtWtEStp1kt6vkbQkrXTgk6SePXtavIZHRERo4sSJmjp1qvlc6devnzJmzJhieVh7H5FS/r0kvb+P+Pv7a+TIkYZYhgwZ9Pvvv6tgwYKpng/iNnfuXPN7tbOzs3r27OngjOzLWuFrUjsxWitopoAPAAAAAAAAAAAAAAAAAOJgvQNf6hbwZXWPkquT5RfarRUXAgCQ3hQqVEgdO3a0iE+cOFErVqyQJJUqVUpt2rRJ0TysFV4EBQWleBejHDlyWMQePnyYpLWCgoKSm45dJbYgLzUKJpH+WLtGpKRdJ2ntGknP8ufPbxHz9/d3QCZPigk/++wzi/gPP/ygWbNmSXpS5Pbxxx+naB5xFfAl9TXdVun9fWTt2rUWr//t2rVTkSJFUj0XxC0iIsLQJbFZs2YqVqyYAzOyv8DAQIuYt7d3ktZ68OCBRcza6+azggI+AAAAAAAAAAAAAAAAAElmMpmsF/Clcgc+ZycpR0bLTgjWcgMAID0aMmSInJ2NX/29f/++uROQtdvtrXTp0nJ3dzfEoqKidPXq1RTd96WXXrKIXbp0KUlrBQQEJDOb5In9HD1+/DhRxzs6f6RNuXLlslpAkZTrhHPMfkqVKmURc+TvJz4+PsqWLZsh9vjxY3Mhm4+Pj7JmzZqiOXh6eqpQoUIW8YsXL6bovun9fWTXrl0Wsfr166d6Hojf6tWrDX9EqHfv3g7M5v9cu3ZNu3bt0q5du5L1GvTw4UOrn1ty5cqVpPWs5WLtdfNZQQEfAAAAAAAAAAAAAAAAgCQLDAxUWFiYRTxHKnfgk6wXDVLABwB4VpQsWVJt27a1elvhwoX1wQcfpHgOHh4eql69ukX81KlTSV5zz549+uuvv/TXX3/p6NGjVufUrFnTInb+/Pkk7Xfu3LkkHWcvWbJkMYwT01EvLCxM165ds3dKSEVvvvmmqlatqqpVq+r27dt2XbtGjRoWsaRcJ46+Rp4luXLlkpeXlyHmyN9PPD094ywoypIli9UOfSnBWuFZct5Hjh49an4f2bt3r9U51t5Hrl+/rtDQ0ETv54hrxNrrRb58+RK1Rkp3y4X03Xffmf9dtGhRNW/e3IHZ/J8ffvhBdevWVd26dbV8+fIkr3PkyBGL2Isvvmjx2cZWFPABAAAAAAAAAAAAAAAAgI3i+gJqjlTuwCdZLxqkgA8A8CwZNmyYnJycLOKDBg2Sm5tbquTQtGlTi9jWrVuTtJa/v7/q16+vxo0bq3Hjxlq1apXVeS+//LJFEcydO3f077//Jmq/iIgInT59Okm52kvs7lc3btyw+dhjx46ZOy4ifTpx4oQOHz6sw4cPW/0jGMnRsGFDi9iOHTsSvc6xY8fskI3jWHuNdKTSpUsbxvYu3Eyszz//XB4eHhbxXr16KUeOHKmSgz3fR6Kjo9WsWTPz+8jMmTOtzvP29la5cuUsjt25c2ei93TENWKP4jt/f387ZIK4nDlzRv/884953LNnzxTvjJwUN2/eTPKx1q6X1157Lcnr3bp1yzB2dnZWyZIlk7xeWpf2zgYAAAAAAAAAAAAAAAAA6Yavr69FLLNrlDxcU/+v+1vrwGctPwAA0qvy5curZcuWhliePHn00UcfpVoOPXv2tCj++PXXXxUdHZ3otZYvX67IyP97/27durXVea6ururcubNF/I8//kjUflu2bElUx7uUUKJECcM4MZ2cVq9ebe908Azp2LGj3N3dDbFNmzYpIiIiUeuk9/MsQ4YMFrG4Cl/v3r2rZcuWmX+S0o0tIa+88oph7O/v79DfUXLnzq1u3boZYhkyZFD//v1TLYe2bdsqf/78htimTZsUFBSU6LU2b95s+KMtcb2PSLK431Li30fOnDmT5A6wyZE7d26LWGI7siany2FacffuXc2ePVuTJ0/WmTNnHJ2OwezZs83/dnd3T5HPZg8fPtSCBQs0ceJEHTx4MElrxCwyTAyTyaTFixdbxN99990krSfJ4jmsWrWqMmbMmOT10joK+AAAAAAAAAAAAAAAAAAkmbUOdzmtdMJLDdb2pYAPAPCsGTFihJo2bWr+GT9+fKp+2TlXrlwWX0q/fv26Fi1alKh1Hj9+rEmTJpnH9erVU+XKleOc36tXL4tONjNnzkxUcVLML9c7yssvv2wY//fffzZ1w/H399f8+fNTKCs8C3Lnzm1RSPHgwYNEXZuHDh1KclFIWhG7y6UkhYSEWJ178OBBvffee+afx48f2z2fJk2aWMQcXXg0cOBANWvWzPw+MmrUKOXNmzfV9nd3d1e/fv0MsdDQUMN7gi1MJpPGjBljHr/wwgt6880345zfuXNnZcmSxRBbvHixHjx4YPOejnofqV69ukXszz//tPn40NBQrV+/3p4ppbpTp06pTJky6t27twYOHKgKFSpo6dKljk5LkvTo0SMtWbLEPG7Tpo1y5cpl1z1u3ryp8uXLq1u3bhoyZIiqV6+e6GtGkvbt26fjx48n+rglS5bo4sWLhljDhg1Vr169RK8lPfkceOnSJUPM2uvls4QCPgAAAAAAAAAAAAAAAABJZq1ALoeVTnipwdq+9+7dS1JHIAAA0qqqVatq48aN5p+uXbumeg5jx45V8eLFDbFhw4bp6tWrNq8xYMAA8xe3nZycNHr06Hjnly5dWp999pkhduXKFU2ePNmm/davX69169bZnF9KadGihUVsxowZ8R5jMpnUp08f+fv7y8vLK6VSwzNgwoQJFgVsX331le7du5fgsREREfr0009TKrVUkylTJotitLiKZC9cuGD+d+bMmZU9e3a751O3bl2LIuuTJ0/afZ/EKFSokP7880/z+8iQIUNSPYfPPvtMtWvXNsQmT56sI0eO2LzG5MmTtXv3bvP4q6++kqura5zzPT09NXbsWEMsKChIQ4cOtWm/Y8eOac6cOTbnZ09vvPGG3NzcDLE//vhDhw8ftun48ePHW/3jO+lJr169dP/+ffM4KipKn3zySaIKMFPK0qVL9fDhQ/O4d+/edt9j0KBBFl0Xhw8frn///TdR65hMJvXq1UthYWE2H3PhwgWLotsMGTLo66+/TtTeMZ06dcri/2qaNm2a5PXSAwr4AAAAAAAAAAAAAAAAACRZWu/AFxkZKX9/fwdkAwDAsytbtmxauXKlPDw8zDFfX181btw4wc5S4eHh+vzzzzVr1ixzbMCAATZ1cBk7dqxKlSpliH3xxRf66aef4j3un3/+Ufv27eXs7OzwL4e/+uqrKlKkiCE2efJkff/991bn+/v7q0OHDvr555/Vtm1bVahQITXSRDpVsGBBTZs2zRC7efOmWrVqJT8/vziPe/z4sTp27Ki9e/daLTJNb2rVqmUY79mzx+q85cuXG46J3eXTHjJmzKjmzZsbYlu3brX7PumNq6urli9fbuhSFhoaqmbNmsX5fD1lMpk0adIkDR482Bxr27atPvjggwT37dOnj8X7zbx58zRhwoR4jztz5oxatGihyMhIh1wjBQsWVM+ePQ2x6OhotWrVSmfPno332Pnz51sULqY3jx49snpeBAYGav/+/Q7IyChmZ8YKFSqoTp06dt9jy5YtFrGIiAj9/fffiV5r3759atmypU1FnQcOHFD9+vUtCiXnzZunqlWrJnrvp/766y/DOF++fKpZs2aS10sP4i4vBgAAAAAAAAAAAAAAAIAEWO/AF+WATOLe9+7du8qZM2cqZwMAwBPXr183FIlI0unTp83/3rhxo0VhzYABA+y2//Lly3X9+nXz2Fph+8OHDy062dWuXduiO1JMlSpV0rZt2/Tmm2+avwD+33//qVKlSurWrZvatWunChUqyNPTU1FRUbp06ZI2b96sGTNm6Pz58+Z1PvjgA40bN86m++Lh4aEtW7aoQYMGunz5sqQnBQwdO3bUmjVr9PHHH6tatWrKli2bgoODdezYMS1evFg//PCDoqOjNX78eD1+/FibNm0yrBv7vr/99tsqUaKEpCeFPzGLBi5evGiR1/Lly3Xo0CGbHjtnZ2d9++23euutt8yxqKgode/eXVOmTNFrr72mfPnyKSQkROfOndOff/6pkJAQFS9eXHPmzFGrVq0M612/ft2Qf8aMGdWnTx/D7THPP1vyb9eunQoVKiTpybn6559/mm+zVkARc//s2bOre/fuhrVjnn8x/20t/0KFCqldu3YWe6Qkk8lk0YkoMtLyD0Ps2bPH5o6PcYnZoSmm+fPnKzAw0DyO+Rrx9LjYe/fo0cOi254kffjhh7p586ZGjBhhju3evVsVKlTQgAED9M4775if39u3b2v9+vWaMmWK/vvvPxUpUkQLFixQvnz5EnW/kvs8J/Y8k+J/nezcubN+++0383jnzp2aNGmSPv74Y2XJkkU3b97UV199pb1795rn9OjRI767mCx9+vQx5LN9+3ZFRkbG2y0upocPH2revHmGWMzHyNq5Gdf5kRQbN27UqVOnEpwXO4dy5cqpWbNmcc4vWLCgdu/erRYtWpi7Id67d0+vvPKKOnTooA4dOqhatWrKkSOHTCaTbty4ob///luzZs0yvGa9+uqrWrBggU33xdnZWWvWrFHjxo0N3euGDh2qLVu26NNPP1W9evXk5eWl0NBQnTlzRr/88otmzpypsLAw9ezZUzVr1tSGDRsM686fP9/QIbVRo0aqXLmyJMvz29r7cOzPAtYeu/Hjx2vv3r2GvK9fv65q1aqpT58+ateuncqVKyc3NzcFBQVp9+7dmjlzptavXy9nZ2c1bNhQ27ZtizfvmOdN7Pe/xF6Xsc/bxL7/xGQymSxittyWGvbu3atjx46Zxx9//HGK7BPX/Uzq/f/rr79UsmRJffTRR3rjjTdUuXJlZc+eXSaTSX5+ftq7d6+WLVumZcuWGfbIkCGDpk+frk6dOiVp36c2b95sGPfq1cvm18T0ysnk6LMVcLDTp0+rXLly5vGpU6dUtmxZB2YEAAAAAAAAAAAAAACQfrRu3driC4i9ytxV9dyPHJLPZ7sLKyjCxRAbMWKEGjRo4JB8gOdBWvsOVmRkpP777z9DrGTJknb5Quh+r4rJXgP2U8P/uKNTsMn27dvVsGHDRB1jz6/3NmjQQDt27Ej0cSNHjtSoUaMSnHf58mX17NnTamcYSXJ3d1dERITFffLw8NCXX36pIUOGyMnJKVG5Xbt2Te+//752795t9XY3NzdFRESYx87Ozho9erSGDRumUaNG6auvvop3/d9++01vv/22JNk0PzZbHruJEydqyJAhNq1XtmxZ/fnnnypUqFCCz2f27NkVEBBgHifl/Nu2bZv5s9OiRYvUtWtXm48tUqSIrly5Yh4n9vyrX7++tm/fbvN8e7hy5YqKFSuWqntKT66dokWLSpKKFi2qq1evJvl4a2bMmKEhQ4YoJCTE4ranneaio6PNsTJlymjdunUqVqyYxTWZ0Dmd3Oc5seeZlPDrZKtWrbRmzRqLeIYMGSwKNtu1a6dly5Ylav/EKleunKEw848//lDLli1tOjYp52hC50didOnSRYsXL070cZ07d9aiRYsSnOfn56c+ffpoxYoVVp9XNzc3RUVFGc5XSXJxcdGnn36q8ePHK0OGDInKzd/fX126dNHatWut3h77fUSSPvnkE33zzTf68ccfEzxfp02bpr59+0pK2vkd12Pn5+enDh06WBQ/xeTu7q7w8HDzOFu2bFq4cKEePnyYYB4xz5ukvP/FfP6Sct7GfP+JrUaNGjpw4IAhljVrVl26dEne3t6J2seeOnXqpB9//FHSk8f65s2bypIli933adeunVasWGGIubq66uTJk3rxxRfjPTYoKEhLly7V3LlzDcWGsbm6uspkMikqyvofR6pYsaK+//77ZHXek54UjxcpUsR8jbm7u+vatWvKkydPstaNT0r+jmgr+/d4BQAAAAAAAAAAAAAAAPBcCA8Pt9o9IGcGy44lqSVnRsu9rXUJBAAA9lGsWDFt3rxZf/31l9544w1lzpzZcHt4eLjhC/158uRR//79debMGQ0dOjTRxXuSVLhwYe3cuVPz5s1T+fLlLW5/+oVwFxcXtWzZUvv379ewYcMSvU9KGjx4sLZs2aLq1avHOcfT01NffPGFDhw4YLUjERAfHx8fnT59Wh988IFFMUl0dLS5GKpAgQIaP368jhw5EmexzdOCv/RkxYoVGjZsmLJnz26Ixyze8/b21vjx47V06dIUzyd2we7MmTNTfM/0wtvbW8uWLdOBAwfUvn17Q0c46clreszivezZs6tnz546evSopk6dmujiPUny8vLS77//rl9//VU1a9a0eC96+j7i5OSkevXqacuWLZo5c6ZcXFysLZdqvL29tXHjRv3444+qVKmS1TlPi/dy5cqlvn376uLFi3rnnXdSM80UMWfOHOXOnds8dnd316xZsxxavHf//n2tXLnSPO7YsWOKFO9J0qRJk1S8eHFDbPTo0QkW70lPCh179eqlo0eP6vjx4xo7dqxq164td3d3w7zIyEiL4j1PT0+9+eab2rhxo44dO5bs4j3pyXMZs0D2ww8/TNHivbSCDnx47qW1v/4EAAAAAAAAAAAAAACQXty4cUOdOnWyiE+pdU1eGaz/xfaUNutUbh32MxYOtGrVSj4+Pg7JB3gepLXvYKWF7grA8ywsLEz79+/X9evXdffuXYWGhipbtmzKnTu3KlWqpBIlSiSpaC8+58+f17Fjx3Tr1i2FhIQoW7ZsKlGihGrWrGlRCJIW3bhxQ7t375avr6+CgoKULVs2lS1bVnXq1ElSYQoQW2hoqHbu3Klr167p7t27cnV1Vb58+VShQgVVqFDBcE0GBwcra9ashuOnT5+uzz77LLXTtovQ0FAdPHhQZ86cUUBAgEwmk7y8vFSuXDlVq1YtVa+xhg0bmjsPOjk56ciRI3r55ZdTbf/0IioqSgcPHtSVK1d09+5dBQUFKWvWrPL29laFChVUpkwZuxeVXrt2TQcOHNDt27f18OFDZcmSRcWKFVONGjXSdGHRrVu3tHfvXt2+fVuBgYHKkiWLvL29VaZMGb388st2f791tHv37mndunV69OiRXnvtNZuK154lQUFBWrt2rW7cuKGGDRvG+0cAbBEREaHz58/r7Nmzun//vrmDr5eXl3LkyKFSpUqpfPnydr3eHj58qJIlS+ru3buSpNy5c+vcuXMp/nktLfyOyG+jAAAAAAAAAAAAAAAAAJLk6ReuYnJxMim7u2OK9yQph5UOfNbyBAAAKSNDhgyqV69equ5ZunRplS5dOlX3tKeCBQuqXbt2jk4DzzAPDw81adLEprlBQUEWsZw5c9o7pVTj4eGhevXqpfrrkjWzZ89WxYoVzZ1JP/74Y+3Zs+eZK7JKLhcXF9WsWVM1a9ZMtT0LFy6swoULp9p+9pI/f361bt3a0Wmkmly5cqlr166OTsNhsmbNqg4dOthtPTc3N5UrV87wx1hS2rBhwwz/RzN16tR08ccW7CH99bIFAAAAAAAAAAAAAAAAkCb4+vpaxLwyRMrZgd8/zZnBsoDPWp4AAAAALF25csUiVrBgwdRP5Bn04osvaubMmebxvn37NGnSJAdmBACpZ+vWrZo9e7Z5/OGHH9q1IDGto4APAAAAAAAAAAAAAAAAQJJY62xnrYAuNdGBDwAAAM+zK1eu6NSpU7p582aSjj958qRh7O7urho1atgjNUjq3r27vvjiC/N46NChWrNmjeMSAoBUcPr0abVu3VrR0dGSpGbNmmnu3LkOzip1UcAHAAAAAAAAAAAAAAAAIEmsFvBZKaBLTdYKCB8+fKjQ0FAHZAMAAACkrm7duql8+fJq3759ko5fv369YVyzZk15eHjYIzX8f6NHj1bfvn0lSdHR0Wrfvr1++uknxyYFAClkz549evXVVxUYGChJeu2117Ry5Uq5uro6OLPURQEfAAAAAAAAAAAAAAAAgCS5ffu2RSxHhigHZPJ/4iogvHPnTipnAgAAADjO/v375evrm6hjbt68qY0bNxpiffr0sWda+P+mTZumhQsXKmPGjAoLC1PHjh21ZMkSR6cFAHZ16NAhNWzY0Px+NGDAAG3cuFFZsmRxcGapjwI+AAAAAAAAAAAAAAAAAElirSgul0eEAzL5P1ndouXuHG0Rp4APAAAAz5OIiAhNmDAhUcd8+umnCg8PN49feukltW7d2t6p4f/r0qWLdu/erZo1a0qSLl265OCMAMC+bty4ofDwcL3wwgtas2aNJk2aJBcXF0en5RAU8AEAAAAAAAAAAAAAAABItMjISN29e9ciniuODnipxclJyuVhmYO1boEAAADAs+zbb7/V999/n+C8sLAw9ezZU6tXrzbHMmXKpOXLl8vZmZKDlFS5cmXt3btXy5YtU9GiRR2dDgDYlaenp6ZOnaqzZ8/qrbfecnQ6DuXq6AQAAAAAAAAAAAAAAAAApD++vr6KjrbsdOfoDnySlCtjhG4+cjfEbt265aBsAAAAAMeIjo5W9+7dtXLlSnXr1k21a9dW/vz55eTkpJCQEF28eFFbtmzRt99+q6tXr5qPy5Qpk3755ReVL1/egdk/X9q1a+foFADA7ho0aKAGDRo4Oo00gQI+AAAAAAAAAAAAAAAAAIlmraOdi5NJXhmiHJCNER34AAAA0rf58+crMDAwRffo0aOHsmXLlqJ7OELFihW1Y8cORUb+32fizZs3a/PmzZIkZ2dnubm5KSwszOrxL774opYvX64KFSqkSr4AADwPKOADAAAAAAAAAAAAAAAAkGjWCuK8M0bK2ckBycSSKyMFfAAAAOnZ2LFjDR3hUkKbNm2eyQK+KVOmaODAgVq2bJk2b96snTt3Kjg42Hx7dHS0RfGem5ubatSooU8++URt27aVs7NzaqcNAMAzjQI+AAAAAAAAAAAAAAAAAIlmrSAuV8YIB2RiKZeHZR63b9+WyWSSk1MaqDAEAAAAUlDevHnVt29f9e3bV1FRUbp8+bL+/fdf3bhxQ0FBQQoNDVXmzJmVI0cOFSpUSDVr1lSmTJkcnTYAAM8sCvgAAAAAAAAAAAAAAAAAJNqtW7csYt4elp3vHMFaB76wsDD5+/srR44cDsgIAAAAiXHlyhVHp/DMcHFxUYkSJVSiRAlHpwIAwHOL3rYAAAAAAAAAAAAAAAAAEs16B760UcDnHUce1ooOAQAAAAAAgJREAR8AAAAAAAAAAAAAAACARLtz545FLJdHhAMyseTuYpKnu2URn7WcAQAAAAAAgJREAR8AAAAAAAAAAAAAAACARAkKClJQUJBFPK104JOsd+Gz1jUQAAAAAAAASEkU8AEAAAAAAAAAAAAAAABIlLgK4dJKBz7Jei63bt1yQCYAAAAAAAB4nlHABwAAAAAAAAAAAAAAACBRrBXwZXaNUiZXkwOysc5aN0A68AEAAAAAACC1UcAHAAAAAAAAAAAAAAAAIFGsFcLl8rAsmHMka/lQwAcAAAAAAIDURgEfAAAAAAAAAAAAAAAAgESxVgjnnTHCAZnELZeVfPz8/BQeHu6AbAAAAAAAAPC8ooAPAAAAAAAAAAAAAAAAQKLcunXLIpYrY9rvwGcymXTnzh0HZAMAAAAAAIDnFQV8AAAAAAAAAAAAAAAAABLFWgc+awVzjpTdPUpuztEWcWu5AwAAAAAAACmFAj4AAAAAAAAAAAAAAAAANouKipKvr69FPFfGCAdkEzdnJ8nbSldACvgAAAAAAACQmijgAwAAAAAAAAAAAAAAAGCze/fuKSoqyiKe1jrwSVIuCvgAAAAAAADgYBTwAQAAAAAAAAAAAAAAALCZtQI4Z5mUI0MaLODzsOwKSAEfAAAAAAAAUhMFfAAAAAAAAAAAAAAAAABsZq0ALkfGSLmmwW8i0YEPAAAAAAAAjpYG/9sMAAAAAAAAAAAAAAAAQFplrQDOWqFcWpDLw3oBn8lkckA2AAAAAAAAeB5RwAcAAAAAAAAAAAAAAADAZrdu3bKIWSuUSwtyZYywiIWEhCggICD1kwEAAAAAAMBziQI+AAAAAAAAAAAAAAAAADa7fv26RcxaoVxaEFdh4c2bN1M5EwAAAAAAADyvKOADAAAAAAAAAAAAAAAAYBOTyWS1+C1vprRZwJfBxSSvDJZFfDdu3HBANgAAAAAAAHgeUcAHAAAAAAAAAAAAAAAAwCYPHjxQaGioRTytFvBJUl4Py9wo4AMAAAAAAEBqoYAPAAAAAAAAAAAAAAAAgE2sFb45yaTcGS273KUVeSjgAwAAAAAAgANRwAcAAAAAAAAAAAAAAADAJtevX7eI5cwYKTcXkwOysU0eK90BKeADAAAAAABAaqGADwAAAAAAAAAAAAAAAIBNrBW+5fFIu933pLg78EVHRzsgGwAAAAAAADxvKOADAAAAAAAAAAAAAAAAYJObN29axKwVyKUlea104AsPD9e9e/cckA0AAAAAAACeNxTwAQAAAAAAAAAAAAAAALCJ1Q58Vgrk0hLvjJFylskibu2+AAAAAAAAAPbm6ugEAAAAAAAAAAAAAAAAAKR9UVFRVjvw5U3jJMxVxgABAABJREFUHfhcnaVcHpHyDXUzxG/cuKEqVao4KCsAAJBali9fruvXr8c7Z8CAAamUDdKDAwcOqHr16o5OA7E8fPhQ8+bNi3dOuXLl1KxZs1TKCEhfeG0DHIsCPgAAAAAAAAAAAAAAAAAJ8vX1VWRkpEU8rXfgk6Q8HhFWC/gAAMCzb/bs2dqxY0e8cxJbwLdp0yadOXNGjRo1UsWKFZOTHtKQq1evaujQoVq2bJmio6MdnQ5iefDggQYOHBjvnM6dOyeqgC8wMFCrVq2SyWRSmzZt5Onpmcws4UhRUVE6ffq0Tp06JX9/fwUGBipDhgzy9PRUgQIFVK1aNeXMmdPRacYpPDxcBw4c0LVr1+Tn56egoCBlzpxZhQoV0ssvv6zixYsna/2mTZuqfv36mjhxokqXLm2nrAHYigI+AAAAAAAAAAAAAAAAAAmyVvDm4mSSd0bLor60Jk+mCOmBMUYBHwAgtYwaNUpfffWVTXN//fVXvfPOOymaz4gRIzR69OgE53Xu3FmLFi1K0VzSo759++qbb76RJLm6uuqXX35RmzZtHJwVkuvHH39Uz549FRoaGu+8okWL6urVqwmulydPHl2+fFkeHh72StFCZGSkSpUqpcuXLyc4d9u2bWrQoEGK5ZIe3b9/X9WrV9elS5ckSePHj9eBAwfSdIEXrNu+fbvmzJmjP/74QyEhIfHOLVOmjD766CN17dpVXl5eqZRh/NatW6cZM2Zo586d8b4GlSxZUt26ddMnn3yizJkzJ2mv33//XRs2bNDkyZP16aefJjVlAEng7OgEAAAAAAAAAAAAAAAAAKR91grecntEyNnJAckkUl4Pyy6BFPABANKisWPHpuj6Dx8+1IwZM1J0j7Rm+/btMplM5p+RI0cmea2zZ8+ai/ekJwVUPj4+9kgTDhIZGam+ffuqU6dOCg0NVcaMGbV06dJkr+vr66v58+fbIcO4LV261KbivWdF0aJFDdeyyWRSkSJFkrze119/bS7ek6RLly5p0qRJ9kgVqeT27dt644031LBhQy1fvtyieM/Nzc3imDNnzqh///4qUaKEfvnll9RK1aqTJ0+qSpUqeuONN7R582ZD8Z6Tk5NcXY39uv777z8NHjxYpUqV0pYtWxK936JFi5QlSxZFRETos88+M7/uAUgddOADAAAAAAAAAAAAAAAAkCBrBW95rBTGpUV5Mlnmefv2bUVERFj9UicAxMVJoxydAmIwpZPno0mTJsqSJYshtnz5ch06dMhi7pEjR7Rhwwa1aNEiRXKZMWOGAgICLOJeXl4aNmyYIVauXLkUySE9O336tEXszp078vPzk7e3twMyQnKYTCZ17txZP//8syQpU6ZM2rJli2rXrh3nMcOHD1dgYKAhNnDgQKtzJ02apF69esnd3d1+Sf9/0dHRGj9+vNXbGjdurCZNmhhixYsXt3sO6Z216/nUqVMOyARJceHCBdWrV0+3b982xBs3biwfHx+98sor8vLyUkREhP777z/99ttvmjp1qh48eNKa/cGDB3r//fd18uRJjRs3LtXzX7Fihbp27WooOsyfP7/69++vN998U0WKFJGLi4t8fX21ceNGffPNNzp+/Lgk6datW2rWrJnmzJmj7t2727znW2+9pV27dqlhw4by9/fXjz/+KF9fX61bt47fi4FUQAEfAAAAAAAAAAAAAAAAgARZK+DLa6UwLi2y1oEvOjpat2/fVuHChR2QEQDgeVK7dm2LgqBTp05ZLeCTpDFjxqRIAd+jR480ffp0q7dly5ZNAwYMsPuez5pSpUpZxHLkyKGcOXM6IBsk15AhQ8zFe87Ozvr555/jLd6TZLVYJq4Cvhs3bmjRokXq0aNH8pONZeXKlTp//rzV22rXrs31bIPSpUtr/fr1hpi1axxpT2BgoF599VWL4r1vv/3Woiuqm5ubypQpozJlyqhr165q1qyZTp48ab59/Pjxyp8/v/r06ZMquUvSxo0b9d577yk6Otoca9q0qZYvX67s2bMb5ubLl09du3bVBx98oM8//1yzZs2S9OT32Z49eypXrlx6++23bd67YsWK+u2339SkSROFh4dr8+bN6t69uxYtWmSPuwYgHs6OTgAAAAAAAAAAAAAAAABA2me9A1+kAzJJPM8MUXJ3jraIW7tPAAA42t69e7V161a7rzt79mz5+fnZfd3nSYUKFQwFXM7OzpoyZYqcnJwcmBWS4qefftLXX39tHvfv319vvfWW3feZMGGCIiPt+5nZZDJp7Nixdl3zeTRo0CAVKlTIPC5QoECcxZhIW0aNGqVr164ZYp9++qlF8V5s+fPn19q1a5UtWzZDfNiwYbpz547d87Tm0qVLat++vaF4r0KFClq9erVF8V5Mbm5umjFjht555x1zzGQyqUuXLrp3716icqhfv77GjBljHi9evFiTJk1K1BoAEo8CPgAAAAAAAAAAAAAAAADxCg8Pl6+vr0U8vXTgc3aSclspNqSADwCQFnh4eFjEYn6x3h4eP36sKVOmxLkfbDdv3jytX79eU6ZM0YEDB9SlSxdHp4REun//vj7//HPzuFChQho5cqRd1o59fV2+fFlLly61y9pP/f777+YOYlzPSZcnTx4dP35cc+fO1dy5c3X8+HHly5fP0WkhAY8ePdKcOXMMscyZM2vUqFE2HV+0aFH17t3bEAsKCrJYM6V88cUXCgwMNMS+/fZbZcqUKcFjnZyc9M033xjmBgYGJun16/PPP1e5cuXM45EjR+rSpUuJXgeA7SjgAwAAAAAAAAAAAAAAABCvmzdvymQyWcTzeKSPAj7Jeq4U8AEA0oIPP/zQIrZ9+3bt3r3bbnt8//335u5C3bp1s9u6z6sWLVqoX79+qlKliqNTQRIMGDDA0I3yyy+/VObMme2y9kcffWQRGz9+vKHbVnI97b6XIUMGffDBB3Zb93nk5eWlHj16qEePHsqZM6ej04ENNm/erMePHxtijRs3lpeXl81rtGvXziK2du3aZOeWkHPnzmn58uWGWIUKFVS/fn2b1yhYsKDat29viM2bN0/nzp1LVC6urq6GPxYQGhpqUdgIwL4o4AMAAAAAAAAAAAAAAAAQL2uFbhlcopXdPcoB2SSNtW6BFPABANKCqlWrqmnTphbx0aNH22X98PBwff3115KknDlzqmfPnnZZF0iPzp49q8WLF5vHXl5e6tChg93WHzhwoNzc3Ayx8+fPa8WKFXZZ/88//9ShQ4ckSV27dlX+/Pntsi6QXjztPhlTYoupy5cvL3d3d4t1rf3RGnv69ddfLYp5W7duneh12rRpYxhHRUVp4cKFiV7njTfeUNGiRc3jTZs2aevWrYleB4BtKOADAAAAAAAAAAAAAAAAEK+bN29axPJ6RMjJyQHJJBEd+AAAadnw4cMtYps2bTIX6iTH4sWLdf36dUlS37597dZpDEiPZs6caSjSee+995QpUya7rV+4cGF17NjRIj5u3Di7FAc97b7n6uqqQYMGJXs9IL3x9fW1iOXKlStRa7i4uFh07IuMjNT9+/eTlVtCtmzZYhGrWrVqotepWbOmRWzlypWJXsfZ2Vldu3Y1xL799ttErwPANhTwAQAAAAAAAAAAAAAAAIiXtUK3PFY62qVl1jrw+fn5KTQ01AHZAABgVLduXb3yyisW8TFjxiRr3aioKE2YMEGSlC1bNvXp0ydZ6wHpWWBgoJYsWWKIWet+mVxDhgyRs7Pxa/onT57U77//nqx1t23bpt27d0t6UnhYrFixZK0HpEfWCmGTUhxrr3US48iRIxaxl156KdHreHl5WXTfvHz5sg4ePJjotZo1a2YYr1u3TpcvX070OgAS5uroBAAAAAAAAAAAAAAAAACkbU+79sRkraNdWhZXvjdv3lSJEiVSORsAACwNHz5czZs3N8TWrl2rkydPqnz58kla8+eff9alS5ckSb1795anp6cCAgKSm2q8goKCtG/fPt2+fVu+vr5ycnKSt7e3cufOrerVq8vb29vue54/f14nTpzQzZs3FRISouzZs6t48eKqWbOmPD097b7f8+D8+fPas2eP7ty5Izc3NxUoUEA1a9a0qWgsOjpaBw8e1NGjR/XgwQNlzZpVBQoUUL169VLk+bfVr7/+quDgYPPY1dVVDRo0sPs+JUuW1Lvvvqvly5cb4mPHjtXbb7+d5HWfFvQ6OTlp6NChyUnRZhcvXtTJkyfl6+ur+/fvK1u2bPL29laRIkVUtWpVubm52XW/iIgI7dmzR1euXNHt27fl7Oys3Llzq0yZMqpSpYpcXFzsup89PX78WGfOnNHZs2d1//59BQUFKXPmzPLy8lLRokVVrVo1u3Z7TIi/v7927dqlCxcuKDQ0VF5eXipUqJDq1q2r7Nmzp1oe9pYvXz6L2N27dxO1RmRkpPz9/Q0xNzc35ciRI1m5xScsLExBQUEW8aTumStXLt26dcsQ27dvn6pVq5aodapWraqcOXOauw9GR0dryZIlGjlyZJLyAv4fe/cdHUX9vn382hRCKEno0kPvvYiACChFBURFkK+FIgqiiDRpFiyIiqAICopSrARFwEJHUKmC9I6E0DsEkkDq7vMHD/tjmEmym2yyCXm/zuEc596Zz9yb7EwSz157I3kE+AAAAAAAAAAAAAAAAACkyGoC3x3ZLMCXz9+uPH5JuppofNPvsWPHCPABALKE9u3bq379+oYJPQ6HQ++8844pCOQKu92ud999V5IUGBioQYMGeaxXK/PmzdPUqVP1119/KSHB+vcEm82munXr6sknn1T//v2VO3fuNJ/P4XDoiy++0KeffqqdO3da7uPr66sHHnhAr7/+uho2bJim84wZM0ZvvvlmivusWrXKMggWGRmpAgUKpHjsG2+8oTFjxiT7eJcuXTRv3rxkH7/nnnu0evXqZB93t/9169Zp6NChWr9+veW+zZs31/vvv6+mTZuaHnM4HJo1a5beeustRUREmB738fFRhw4dNH78eFWuXDnFnjLC0qVLDdtVq1ZVUFBQhpxr1KhRmjt3rmGi1+bNm7V48WJTUNcV69ev1x9//CFJeuSRR9I0tctVly9f1oQJEzR37lzt378/2f3y5cunVq1aafDgwekOQp49e1ZvvPGG5s6dq4sXL1ruU6hQIT377LMaOXJkmr9voaGhOnLkSLKPly1b1vK1m5z//vtPc+fO1ZIlS7R+/XolJiYmu6+fn5+aN2+ul156SQ899JBpSmNyVq9erVatWqW4z833kaNHj+rVV19VWFiY4uPjTfv6+vqqc+fOevfdd71yHaZXs2bNTLXNmze7tcaOHTtMP6caN26coQHR5F7X+fLlS9N6+fPnN9WS+1mYEh8fHzVs2NBwf1y6dCkBPiADuHbXBwAAAAAAAAAAAAAAAJAjXblyxTSdQJKK5cleAT6bzXoK39GjR73QDQAA1kaNGmWq/fTTTymGaJLz008/ad++fZKkPn36qGjRounuz8qePXvUrFkzdenSRStXrjSEInx9fQ0hFYfDoa1bt2rIkCGqUKGC5s+fn6ZzRkREqFmzZurXr59lYOHGVLCkpCT9+uuvatKkid577700nSsnmThxolq0aJFseE+S1qxZo+bNm2vy5MmGelxcnLp166bevXsnG4Cy2+365Zdf1LBhQ61Zs8aTrafKbrdr5cqVhlr16tUz7Hy1a9fWgw8+aKqPHTs2Teu9/fbbzv+2uk94ypdffqmKFSvq7bffNt13bp22Fx0drV9//VWtWrVSmzZtTNPAXDVnzhxVrVpV06ZNM4WcbDab/Pyuzyy6cOGC3nvvPdWoUcMQdPaGw4cP65577lGlSpU0evRo/f3334bwns1mU0BAgOGYxMRErV69Wo888oiaN2+eIX+HrFixQnXq1NE333xjGd6Trt8X582bpwYNGjhDodlJixYtVLZsWUNtxYoVOn/+vMtrfP/996baE088ke7eUpIrVy7LenLfp9TYbDZTbdeuXWlaq0aNGobtf/75R5cvX07TWgCSxwQ+AAAAAAAAAAAAAAAAAMlK7o2lxbNZgE+SSuRN0OEo46SflCZwAACQ2W5M1tq7d6+zdmOS3uzZs11ex+FwOINC/v7+GjZsmMd7la5PhurcubPhjf6hoaEaPny4HnzwQZUsWVKSdOrUKa1YsUITJ07Ujh07JEknT57Uo48+qvHjx2vIkCEunzMiIkItW7Y0/Qzv0qWL+vbtq4YNGyokJERRUVHaunWrZs+erVmzZmnkyJFpeo5t27Y1TEg6dOiQpk2b5tKxgYGBGj9+vKHm7veiR48eatKkiXN76tSpCg8Pd/n4WyejRUREWL6Wpk2b5vw+1KpVS02bNlXBggV1/vx5/fnnnzpw4IBzX4fDoZdeekmlS5dW586dJUk9e/bUjz/+KF9fX91zzz2qUaOG8uTJo6NHj2r58uWGcE1UVJQ6deqkffv2ZViw9Fbbt2/XhQsXDLWMDPBJ0ujRo/Xbb78ZamvXrtWqVatSnah2sy1btmjx4sWS/m9Sp6c5HA4NHjxYH3/8saH+0EMPqW/fvmrWrJmCgoIUGxurffv26eeff9bHH3+sqKgoSdcDVHfeead+//131a5d2+XzzpgxQ3369DFMKgwODtagQYPUtWtXVahQQf7+/jpz5oyWLVumSZMmacuWLbr33ntTDJomZ/To0Yb7VVhYmNvT26Trf0P89ddfhlqNGjX08ssv695771VoaKhsNptiY2O1Z88eLVmyRJ999plOnDgh6fpExQYNGmj9+vWpTgMPDQ01TUOzmqq5adMmderUSdeuXVNwcLDatm2rsmXLyuFwKDw8XCtWrHB+v6TrAcyHH35Ye/bscd6rswM/Pz+999576t69u7N27do1vf766/rss89SPf7QoUP6/PPPDbUqVaqoV69eHu/1ZgUKFJDNZjO81qXr98PAwEC317MK2N18n3bHrQG+pKQkrVq1ynl/B+AZBPgAAAAAAAAAAAAAAAAAJMtqgkrBgEQF+jnMO2dxJSxChwT4AABZic1m08iRI/X0008b6t9//73GjBmjcuXKubTOL7/84gzKPf300ypdurTHe12/fr3atWtnmB7UqVMnzZkzxxRGKFmypHr06KEnn3xSw4YN00cffSTpemho6NChuuOOO1yafhQTE6M2bdoYfn77+vpq9uzZpuPz58+vFi1aqEWLFnrqqafUoUMHjR49Wm3atHHreTZt2lRNmzZ1bq9evdrlAF9AQICGDh1qqLkb4OvYsaM6duzo3P7tt9/cDvDdHOJbvXq1KcC3e/duDR48WCVLltTs2bN17733mtaZPn26+vXrJ7vd7qy99NJLuv/++/Xdd99pzpw5atasmWbPnq0KFSoYjo2JidGAAQM0c+ZMZ+3SpUt69dVX9cUXX7j8XNLjxvVwM1evp7Rq0qSJWrdubZpy9vbbb7sV4Lt5+t7o0aM91t/NBg4caJiq6OvrqxkzZpjuRblz51bdunVVt25dPffcc2rXrp327NkjSTp+/Ljat2+vHTt2qHDhwqmec8mSJabwXtWqVbV48WKFhoYa9r3jjjv09NNP63//+5+GDh2qSZMm6fHHHzdM/HTFs88+a9jetWtXmgJ8t+rdu7c+//xz57TAG3Lnzq369eurfv36evHFF9WjRw8tWLBAknT+/Hl17NhR//77r/LkyZPs2qGhoRozZoyhdmuALzY2Vo8//rji4uL02muvafTo0aYJgJcuXVKfPn30888/O2tXrlzRqFGj3AqIZwWPP/64tm7dqg8++MBZmzp1qkJDQ/XKK68ke9zRo0fVsWNHRUdHO2uFCxfWTz/9pNy5cyd7nCf4+PioWLFiOn36tKmntASZz5w5Y6pduXIlTb2VL1/eVNu5cycBPsDDfFLfBQAAAAAAAAAAAAAAAEBOZRVwK5En3mLPrK9kXnPfx44dU1JSkhe6AQDAWvfu3U3BosTERI0bN87lNW5M3/P19dWIESM82p90PQjy+OOPG8J79evX108//ZTiJCFfX19NnDhRXbp0MdT79+9v+aEBtxo5cqT+++8/Q23s2LGphv9atmyp77//Xna7XUuXLk31PDnNmDFjlCdPHq1YscIyvCddDz7d+lo6duyYvv32Ww0fPlz169fX0qVLTeE9ScqbN6++/PJL3XnnnYb6Dz/8oKtXr3ruiaTAajJVZkz/swrcrVq1yuXpcbt27dLChQslSS1atFDz5s092p8kzZs3zxDek6QPPvjAFN67ValSpbRs2TIFBwc7a6dOnVLv3r1TPeeVK1f07LPPGsJ7+fPn1y+//GIK793Mz89PH330kR555BFt375dJ0+eTPVcGa1+/fqW4b1bBQUFKSwszDBBcd++fS4HglPy1VdfKTw8XB9//LHeeustU3hPuj4Bbs6cOabJkz/++KNhMp8rtm7dqmbNmikwMFC1atXS/Pnz09V/Wrz//vuaOnWqgoKCnLXhw4fr7rvvVlhYmI4fP674+HhdvnxZmzdv1ujRo1WzZk3DhNv69etrzZo1qlmzZqb0fHMY/IadO3e6vc7Zs2ctA3wJCQmKi4tze70iRYqYammd5gcgeQT4AAAAAAAAAAAAAAAAACTLMsCX171JF1mF1QS+xMREnThxwgvdAABgzc/Pz3KC0OzZs3X8+PFUj1+6dKk2bdokSXrsscdUsWJFj/c4YsQIHT161FD7/PPP5e/v79LxkyZNMoRdrly5onfeeSfFY/bs2aNPP/3UUCtfvryGDBni0jk7deqkBx54wKV9c5rz58/rtddeU9WqVVPcb9CgQfLxMb79fODAgbpw4YK++OIL5c2bN9ljfXx8NHjwYEMtOjraNJ0uo3grwNe6dWtTcFEyTtVLydixY50ht1GjRnm0N+n69+C5554z1GrXrq2XX37ZpeNLlixp6uvXX3/VmjVrUjzu3XffNd3PXn75ZVWqVCnVc9psNn388ccZPjHNVUOGDEk1vHdDrly5TNP0PvzwQ0OQMS3Onz+vFi1aaMCAASnu5+/vr5deeslQu3btmlvX4cWLF9WuXTutW7dOsbGx2rVrlx555BGtXr06La2nS79+/XTw4EG99dZbqlKliiRpzZo1evzxx1W6dGkFBAQoJCREjRo10rvvvquoqCj5+PioWbNm+vrrr7Vp0ybncZnh5mmoNyxfvtztdVL6WrsbxpSs74UE+ADPI8AHAAAAAAAAAAAAAAAAIFm30wS+grkTlcvHbqpbPUcAALypV69eKl68uKEWHx+vDz74INVjbwThbDZbhgR+Tp06pdmzZxtqd999txo2bOjyGiVKlDCF6b7//ntduHAh2WOmTp0qu934c3zAgAEuB2ek65P+YJYnTx7169cv1f0KFy6sevXqGWoxMTFq0aKFGjRokOrxbdq0MdW2b9/ueqPpEB4ebqoVLlw4U85tNYVv8eLF2rJlS4rHHThwQHPnzpUkNWjQQO3atfN4b1988YUuXrxoqA0cONAU1ExJz549TdfhJ598kuz+cXFx+uqrrww1X19fDRw40OVzli5dWh06dHB5f08rVaqUBg4cqIEDB7r9fWnTpo18fX2d26dOnUrTFLZbDR8+3OXz38qd63DWrFk6d+6cqT5x4kSX1/CkokWLqkuXLurdu3eqEyrz5cunF154Qa+++qq6d+/u1uvcE7p3726aUvvrr7+6Hbr75ptvkn3s2rVrbvdVqFAh09fC6p4JIH0I8AEAAAAAAAAAAAAAAACwFBMTY/nmzOw6gc/HJhW3mMJHgA8AkNUEBARo6NChpvr06dN15syZZI9bvXq1c/JVx44dVatWLY/39vnnnysuLs5Qe+SRR9xe59ZJRNeuXdO8efMs901ISLAMLHTs2NGtc7Zt21b58uVz65ic4L777lOePHlc2tdqSt9DDz3k0rEFChRQsWLFDLXMmvJ0+fJlU83V55xeHTp0UO3atU311Kbwvfvuu87QqlUI0BNuDdr5+Pioc+fObq1RtGhRVa9e3VCbP3++YmJiLPdfuHChzp8/b6jdddddKlSokFvnTct9x1MqVqyojz/+WB9//LHbfefOndsUHk1tYmFq8ufPr/vuu8+lfcuVK2eaXnjo0CGXz5Xcvt4IfK1du1ZNmzZV9erVNXz4cK1Zs0a+vr5q2rSpBg4cqHfeeUevvfaaevXqpdDQUEVHR2vy5Mm6//77VbJkSb311ltpCrylVeHChdW7d29DLTo6WmPHjnV5jbVr1+q3335L9vFcuXK53ZePj48CAgIMNat7JoD0IcAHAAAAAAAAAAAAAAAAwNLRo0ct61YhuOyiRF7z9EACfACArKhv376mYEhsbKw+/PDDZI+5MX1PUoZM35OkZcuWmWqtWrVyex2rQNOGDRss9926daspTFCiRAlVqFDBrXP6+/urRo0abh2TE9w6VS8lRYsWTdfxJUqUMGxnVkjEKkx2a2Alo9hsNo0cOdJUX7hwoXbt2mV5TEREhL777jtJUvXq1d0O1bniwIEDpt+Da9eurYIFC7q91q3Xc2Jiov7991/LfVevXm2qtWjRwu1zuvO6y2puDdCdPHkyXevVqVPH5eCWzWZT6dKlDTV3rsPy5ctb1suVK+fyGp4watQo3X333Vq/fr2z1r17d4WHh2vt2rX6+OOPNXr0aL311luaMWOGDh8+rN9++00VK1aUJJ09e1ZvvPGGatasqb1792Za32+99ZbKli1rqE2YMEGLFi1K9dhTp07p6aefTnGftN7Xbj0uISFB8fHmv50BpB0BPgAAAAAAAAAAAAAAAACWIiIiTLXgXInK62/P/GY8pAQT+AAA2UTevHk1cOBAU33atGm6cOGCqb5hwwatXLlSknTvvffqzjvv9HhPV69e1ebNmw01Hx8fy6lsqbl1ApWUfIDPql6lShW3zylZT5DL6SpXruzyvnnz5k3X8bdOvYuKinL52PSwCvClZVJVWj322GOqVKmSoeZwOJKdvPXee+8pMTFRkjRy5EjZbDaP9/Tnn3+aardO0nOVN67nSpUqydfX1+3jMordbtf+/fu1YMECzZo1S5988ok+/PBDy39XrlwxHGt1T3eHu1+/oKAgw7Y712HPnj1VpEgRU33IkCFu9ZAegwYN0rhx4+RwOJy1MWPG6Pvvv1eZMmWSPe7BBx/Uhg0b1KBBA2ctPDxczZo10549ezK05xsKFiyoH3/80XAvTExM1KOPPqoPP/xQCQnWH5azYsUKNW/e3Dnp0Co47+vrq+Dg4DT1ZRX8S26KJoC08fN2AwAAAAAAAAAAAAAAAACyJqtgm1UALjspkdfc/9GjR5WUlJSl3gAMAIAkDRgwwBT2iI6O1kcffWSYtidJb7/9tvO/R48enSH97N+/3xQuyJMnjyZPnuz2WlaBFasPD5Ckffv2mWppnfYUEhKSpuNuZ7eGeVJi9fuSO8f7+Rnfvp6UlOTyselx9epVUy0zA3y+vr4aMWKEnnnmGUN97ty5evPNNw0hyBMnTmjmzJmSrk876969e4b0ZDX97+TJkylO+UzOzp07TbWMvp59fX2VL1++TJvimJzFixdr1qxZ+v3339MceLp27Vq6enD3vhYYGGjYduc6LFSokJYsWaIXX3xRW7duVcWKFfXWW2+pZcuWbvWQVgsWLNDHH39sqD344IN64403XDq+UKFCmjt3rurUqaPo6GhJ0qVLl9SlSxf9+++/pq9NRmjUqJH+/vtvdezY0Tl9MTY2VsOGDdO4ceP0wAMPKDQ0VAEBATp16pT++OMPw3XTuXNnTZ8+3RSkLFy4cJrDvlb3w5iYGBUoUCBN6wEwI8AHAAAAAAAAAAAAAAAAwJJlgC9vvBc68ZwSecz9x8fH6/Tp0ypZsqQXOgIAIHkhISHq37+/3nvvPUN9ypQpGjZsmHPSztatW7Vo0SJJ0l133WU5mccTrEJ30dHRGjZsmEfWv3btmuLi4kyTgC5dumTa153Q2M3y58+fpuNuZ1ZT9TLz+Mzg7+9vCiklJSWZAoUZ6amnntKYMWN07NgxZ81ut+vdd9/VrFmznLUPPvhA8fHXf2cdPnx4hn3IhNX1vHr1aq1evdoj61tdt3FxcZZhtfRcz94K8B04cEDPPfec5STDzObuNZje11T9+vW1bt26dK2RFna7XSNHjjTV3333XbfWKV++vPr06WMIAu7du1fTp0/XSy+9lN42XVK/fn1t3bpVb731lqZPn+685i9evKhvv/3W8pg77rhD48aNU48ePXT27FnT42XLlk1zP1YhzswMOQM5gY+3GwAAAAAAAAAAAAAAAACQNd2OE/iKBCbKz2Y31a2eKwAAWcGgQYNME4EuX75smHp38zS+UaNGZVgvVoEfT4uMjDTVrIJAaQ2NMXHXLK0Tmzx1fGawer3ExcVlag/+/v6WYdfvvvvOOa3u7Nmzmj59uiSpRIkS6tmzZ4b1k9HXs6vXspT9ructW7aoadOmpvBes2bNNGPGDO3du1dXrlyR3W6Xw+Ew/UtP0MpKdrgGPeGvv/4yTXCsW7euateu7fZaVtfWp59+mtbW0qRo0aKaMmWKDh8+rKlTp+qRRx5RlSpVVKhQIfn7+6to0aKqVauWnn76af3444/677//1LNnT9lsNstpj1WqVElzL1b3w+wQzgayEwJ8AAAAAAAAAAAAAAAAAEyuXbum06dPm+ol8mbvAJ+PTSpuEUIkwAcAyKqKFi2qPn36mOoff/yxoqOjtXv3bs2fP1+SVKdOHXXo0CHDerEKiZQqVcoyoJLWf8WKFXOpF4fD4emnh9tYvnz5TLUbE68yU58+fVS0aFFDLTEx0Tllc8KECc4JdUOHDs3QCVhW1/Orr77qsWt58eLFLveSna7nqKgoderUyRSAnDRpktasWaNevXqpatWqyp8/f44J1mWWP/74w1Rr1qxZmtaqVauW6b5w4MABw4TMzFKiRAn169dP8+bN0759+3T+/HnFx8frzJkz2rFjh2bPnq0uXboYAnXHjx83rVO3bt0093BrgM/Hx0d58uRJ83oAzAjwAQAAAAAAAAAAAAAAADBJ7o2LJfJk/hudPc0qhEiADwCQlQ0bNkz+/v6G2oULFzR16lSNHTvWGX7JyOl7klSoUCFTLTo6OkPPKUkFChQw1aymD7kiKSkpve14ld1uniSM1GWFCXySFBgYqMGDB5vqM2fO1I4dO/TZZ59JkgoXLqznnnsuQ3vxxvVsdS1L2et6fu+993TixAlDrV+/fnrppZcyvZec5sCBA6ZaaGhomtby8fFRmTJlTPVbJ/xlVQcPHjTV7rrrrjSvd2ugOU+ePARQAQ8jwAcAAAAAAAAAAAAAAADAJCIiwlTL75+k/Lmy/5vGSzCBDwCQzZQuXVpPPfWUqf7+++9r7ty5kqTKlSurS5cuGdqHVeAnKioqw6dnFSxY0FS7cuVKmtaKiopKbzse5W4gLzMCk7ejEiVKmGqXLl3yQidS//79FRISYqjFx8erTZs2zu/vwIEDLUOHnmR1Paf1unJVQECA5VSv7HQ9//DDD6baK6+8kul95EQXL1401W69ltxhdez58+fTvF5m+u+//wzbBQoUUKNGjdK0VkxMjCnAZ3XPBJA+BPgAAAAAAAAAAAAAAAAAmFgF2m6H6XuSVCKv+XkcOXKEiTYAgCxtxIgR8vExvvX3woULzglUVo97WpUqVZQrVy5DLSkpKcOD8NWqVTPVwsPD07RWZGRkOrtJn1u/R7GxsW4d7+3+s6vKlSubamfPnvVCJ1L+/Pk1YMAAU/1GP0FBQXrxxRczvI9atWqZaocOHcrw83rqek5KSsr0QOuJEyd0+PBhQ6106dIqV65cpvaRU1mFP929h6Z2bGBgYJrXy0x///23YbtDhw7y8/NL01pW90KreyaA9CHABwAAAAAAAAAAAAAAAMDEMsCX1zy5LjuymsAXGxvrtTdxAwDgikqVKqlr166Wj5UpU0ZPPvlkhvcQGBioxo0bm+q7du1K85rr1q3TihUrtGLFCm3dutVynyZNmphq+/fvT9P59u3bl6bjPCVfvnyGbXcCSHFxcTp69KinW8oRslKAT0p5wt4LL7yQrqlirmrZsqWptnv37jSvd/nyZee1vGLFCp05c8ZyP09dzwcPHnQGmDPLqVOnTLXixYu7vU5GTy29XRUpUsRUu3DhQprXs5q2V7Ro0TSvl1kiIyO1YcMGQ613795pXo8AH5A5CPABAAAAAAAAAAAAAAAAMLmdJ/AVCUyQr838ptmMnh4EAEB6jRo1SjabzVR/5ZVX5O/vnyk9tGvXzlRbuXJlmta6dOmS7rnnHrVp00Zt2rTRTz/9ZLlf3bp1VaBAAUPt9OnTOnDggFvnS0hISFdAyROCgoIM28ePH3f52G3btmV6YOl2UbVqVVPNKoyVWQoVKqR+/fqZ6nny5NGgQYMypYcKFSqoQoUKhtr58+e1ffv2NK33zTffOK/lNm3a6MqVK5b7tWrVylT7888/3T7ftm3b3D4mvTwVvLt06ZJH1slprK7jLVu2pGmtCxcumALRNptNFStWTNN6rkpISNDp06d1+vRpxcTEpGmNhQsXGn4W1KlTxzKQ66qTJ0+aalWqVEnzegCsEeADAAAAAAAAAAAAAAAAYBAXF2f5hubbZQKfn490R6D5uRDgAwBkdbVq1VKHDh0MtWLFiumZZ57JtB769u2rwMBAQ23evHmy2+1urxUWFqbExETn9qOPPmq5n5+fn3r06GGq//rrr26db/ny5W5NvMsIt4ZD3JkI+PPPP3u6nRyjSZMm8vPzM9T27t3rpW6uGzJkiAICAgy1Pn36WE4Zyygvv/yyqfbjjz+maa1vv/3W+d+1atVSpUqVLPfr2LGjacrZxo0bde7cObfO543rwWo6m7tTMY8ePaqoqChPteQ1K1as0Hvvvafvv/9e8fGZ80Ev7du3N9X++usvXbt2ze21li5daqrVq1fP5Ql8GzZs0Pvvv68ZM2a49XNl48aNKl68uIoXL56msK7dbtd7771nqL3zzjtur3OzPXv2mGp33313utYEYEaADwAAAAAAAAAAAAAAAIDB8ePHLd+EXyLP7RHgk6Tiec1vMiXABwDIDl5//XW1a9fO+W/cuHHKnTt3pp2/SJEipsDgsWPHNGvWLLfWiY2N1fjx453bLVq0UP369ZPdv1+/fvLxMb71ecqUKUpIcP33k6lTp7rVY0aoW7euYfvgwYM6ceJEqsddunRJ06dPz6Cubn/BwcFq3LixoWYVWslMxYsX1xtvvOG8ltu3b69hw4Zlag/PPPOMKbD02Wef6eLFi26ts2zZMm3cuNG5nVIwKVeuXHr22WcNNbvdro8//tjl8x0/fly//fabWz16QpkyZXTHHXcYaqdPn3ZrGmBaA5JZSd++fdWmTRuNHDlSTzzxhJo0aaKrV69m+Hlr1KihWrVqGWqRkZGaPXu2W+s4HA5NmjTJVH/88cddOv7tt9/WXXfdpREjRuiZZ55R3bp1debMGbd6kK6HCN0Nv3/11VeG4PdDDz1kCva769Z7YenSpVWtWrV0rQnAjAAfAAAAAAAAAAAAAAAAAIOIiAhTLa9fkoJyJWV+MxnEKoxIgA8AkB00bNhQS5Yscf7r1atXpvcwduxYVahQwVAbNWqUWz9Lhw4dqvDwcEmSzWbT22+/neL+VapU0cCBAw21iIgIffjhhy6d7/fff/dK4OdWDzzwgKk2efLkFI9xOBx68cUXdenSJRUoUCCjWrvttWnTxrC9a9cuORwOL3Vz3ciRI53X8uLFi1WqVKlMPX9gYKBmzJghm83mrF26dEkvvPCCy1+b8+fP67nnnnNuV6lSRU899VSKxwwfPlxlypQx1D755BMdOHDApXMOHjw4TVPX0stms+nhhx821d944w2Xjj99+rQ++OADT7eVqVauXKkvvvjCUNu6davGjRuXKed///33TbWRI0e69fNn0qRJ+ueffwy10qVL68UXX0z12L179+rNN9801A4dOqRXXnnF5fPfcPToUX399dcu779hwwYNGDDAuV26dGl9/vnnbp/3Vtu3bzdst23bNt1rAjAjwAcAAAAAAAAAAAAAAADAwOrNj8XzJOim9/VmeyXyWgf4vP0mbgAAsoOgoCD9+OOPCgwMdNbOnDmjNm3apDrVLD4+XoMGDdKnn37qrA0dOlQtWrRI9bxjx45V5cqVDbVXX31V3377bYrH/fXXX3r88cfl4+Ojdu3apXqejHTvvfeqbNmyhtqHH36oL7/80nL/S5cu6YknntD333+vrl27qnbt2pnR5m3pkUceMWxfvHjRrclpt6sHH3xQw4cPN9TmzJmjvn37phqSO3TokFq3bu38+yEgIEA//PCD/Pz8Ujwuf/78+vLLLw1TNaOjo9WpUycdPnw42eOSkpI0ZMgQ/fjjj6pTp45KlCiR2tPzuJEjR5qmnv7yyy8aPnx4in9LnDlzRh07dtTZs2czusUMtXTpUsv6smXLMuX8999/v/r06WOoRUZGqmXLltq9e3eqx0+ePFlDhgwx1HLlyqUZM2YYfqYlZ9WqVUpKMn+wTXJfl9QMGDBAf/31V6r7ffPNN2rXrp3i4uIkSQULFtSvv/6qYsWKpem8N5w+fdr0dbv1XgnAM1L+yQgAAAAAAAAAAAAAAAAgx7F606xV4C07K5En3lSLiYnR2bNn0/0mSAAAbnbs2DGFhYUZaje/WX7JkiU6f/684fGhQ4d67PxhYWE6duyYc/vSpUumfa5cuWKaZNe0aVM1bdo02XXr1aunVatWqVOnTs5AysGDB1WvXj316dNH3bp1U+3atRUSEqKkpCSFh4dr2bJlmjx5svbv3+9c58knn9S7777r0nMJDAzU8uXL1bJlS+fvK3a7XU899ZQWLFig559/Xo0aNVJQUJCio6O1bds2zZ49WzNmzJDdbte4ceMUGxtrClrc+tw7d+6sihUrSpLWrVundevWOR87dOiQqa+wsDBt3rzZpa+dj4+PPvnkEz300EPOWlJSkp599llNmDBB9913n4oXL66rV69q3759Wrx4sa5evaoKFSpo2rRppulfx44dM/SfO3duwxSpW19/rvTfrVs3lS5dWtL11+rixYudj938tbjh5vMHBwfr2WefNax98+vv5v+26r906dLq1q2b6RyeULt2bd199936+++/nbXly5erXr16Lq+xZMkS7dq1K9nHb30t1axZU+3bt3e/WQtXrlwxTT6z+n6sW7fO1Mdzzz2noKCgZNceN26ccuXKpbfeestZmz59ulauXKkXXnhBHTp0UNmyZRUQEKCrV69q69atmjt3rr766ivFxMRIuh7eCwsLc/nr2aZNG82YMUO9e/eW3W6XJO3fv19169bV4MGD1a1bN5UvX17+/v46e/asli9fro8//lj//vuvQkJC9MMPP+j+++83rLl79+4Ur4fp06fr8uXLhv1vZnUvvPVrV7p0aX311Vd68sknDYG9Dz74QH/99ZcGDx6sli1bqkiRIrLb7Tp06JDmz5+vDz/8UOfOnVOdOnV04sQJw33/1r5vfd2kNmn01u/5rfegW1+36bkOkwspZuYHoUybNk3R0dGaM2eOsxYREaF69eqpV69e6tq1qxo2bKjg4GAlJSXp5MmTWrVqlT777DNt3LjRsFZAQIC++eYb3XfffS6d29PPPzo6Wq1bt1bv3r319NNPq0GDBgoMDNTVq1d18uRJrVy5Ut98843Wrl3rPCY0NFS//vqratasmaZz3uzW4GWFChU8ds8CYGRz8JFRyOF2795t+OG1a9cu1ahRw4sdAQAAAAAAAAAAAAAAeNcTTzyhU6dOGWrdK15Qm1JXvNSR5yXapef/DlWSwzhWcOzYsbrrrru81BWQPWW192AlJibq4MGDhlqlSpVSnQbkCpvGpHsNeI4jm3w/Vq9erVatWrl1jCff3tuyZUv9+eefbh/3xhtvaMyYManud/jwYfXt21fLly+3fDxXrlxKSEgwPafAwEC99tprGjFihGxujvk9evSo/ve//xkCDTfz9/dXQsL/ffiAj4+P3n77bY0aNUpjxozRm2++meL68+fPV+fOnSXJpf1v5crX7v3339eIESNcWq9GjRpavHixSpcuner3Mzg4WJGRkc7ttLz+Vq1apZYtW0qSZs2apV69erl8bNmyZRUREeHcdvf1d88992j16tUu7++uH3/8UV27dnVuN2zYUJs2bXL5+J49e2r27Nku79+jRw/NmjXLnRaTFRERoXLlyqXp2MOHDys0NDTV/cLCwjRkyBCdOHHC8vFcuXIpPt78QRhVq1bVV199lWLoNzlz587V888/r4sXL5oes9ls8vX1VWJiorNWsmRJLVy4UA0aNFBoaKjl9PAbbr0eUtvfSnJfu++++079+vVTdHS05XF+fn6y2+3OcKJ0fXrcnDlzVLt27RT7uPV14+498tZ7kLuv25Suw8WLF+uBBx4w1UeMGKFx48a51Wd6ffXVVxoyZIghlHkzf39/JSYmJvsztUGDBpo9e7Zbv7fu2rVLderUMXxfpeth9G+++SbV49esWaO77747xX0CAgKck/Zu5uPjo549e2rixIkKDg52ueeUdOjQQb///rtz+6OPPtLLL7/skbWBrCQj/0Z0lU/quwAAAAAAAAAAAAAAAADIKWJiYkzhPUkqk8/8Rt3szM9HKm4xhS88PNwL3QAAkH2VK1dOy5Yt04oVK9SxY0flzZvX8Hh8fLwhPFGsWDENGTJEe/bs0ciRI90OpkhSmTJl9Pfff+uLL75QrVq1TI/fCO/5+vqqQ4cO2rhxo0aNGuX2eTLS8OHDtXz5cjVu3DjZfUJCQvTqq6/qn3/+cU7EQ/o8/PDDqlKlinN78+bN2rBhgxc7ylq6deumgwcPavz48apXr57p+rw1vNe4cWN9/vnn2r59e5rCe5LUtWtX7du3T/3791fBggUNjzkcDmd4r1ChQho+fLh2796tBg0apOlcnvTEE09ox44d6tevn+m+J10Pi9jtdvn4+Khp06b67bfftGjRohQnIWYH999/v2HKpiQ1atRIo0ePzvRennnmGR09elSffvqpGjVqZAriWIXHg4OD1aVLFy1btkybNm1y+0MnatasqTfffNNwbYSGhmr8+PEuHX/XXXdpzZo1GjlypJo0aaKAgADTPreG9+644w698MIL2rlzp7766iuPhfcOHTpkmLBatGhR9e7d2yNrAzBjAh9yvKz26U8AAAAAAAAAAAAAAADetGvXLr300kum+ifNjiifv93iiOxr+t4iWn8mn6HWqlUrvfbaa17qCMiestp7sLLCdAUgJ4uLi9PGjRt17NgxnT17VteuXVNQUJCKFi2qevXqqWLFimkK7aVk//792rZtm06ePKmrV68qKChIFStWVJMmTVSgQAGPnisjHD9+XGvXrtWZM2cUFRWloKAg1ahRQ82aNbMMdyB9Vq1apdatWzu3O3furPnz53uxo6zr9OnT2rRpk86ePatz587Jx8dHISEhCg0NVcOGDU2Bu/RKSEjQ2rVrdfjwYZ05c0Y2m01FihRRzZo11aBBA/n6+nr0fJ6SkJCgzZs3a8+ePbp48aKSkpJUqFAhFS9eXM2aNcsW9yF3/fnnn/r3339VtmxZderUSf7+/t5uSdeuXdOWLVt0+PBhRUZG6sqVK/Lz81NISIgKFiyomjVrqkqVKh75GbR582b9/fffCgoKUteuXZU/f/40rRMfH6/9+/fr0KFDOnHihKKiopSUlKR8+fKpVKlSql69uqpVq5bufq3069dPn3/+uXP722+/1RNPPJEh5wK8LSv8jUiADzleVvufRwAAAAAAAAAAAAAAAN60cOFCTZo0yVArEJCoCXcd81JHGWfx0WD9GG5803GZMmU0a9Ys7zQEZFNZ7T1YWeHNmQCArK1Hjx76+uuvnduLFi3S/fff78WOACDz/PPPP7rrrrtkt1//kJ42bdpo2bJlXu4KyDhZ4W9En0w7EwAAAAAAAAAAAAAAAIAsLzw83FQrnTfeC51kvNL5zM/r+PHjiouL80I3AAAAyCyTJk0yhM2ff/55nTt3zosdAUDmiIqK0jPPPOMM75UqVUozZ870clfA7Y8AHwAAAAAAAAAAAAAAAACnQ4cOmWpWQbfbgVUw0W6368iRI17oBgAAAJklJCREixcvVokSJSRJR44c0UMPPaTY2FgvdwYAGScxMVFdu3bVrl27JP3fvbBkyZJe7gy4/RHgAwAAAAAAAAAAAAAAACDpenjt8OHDpvrtGuALypWk/P5JprpViBEAAAC3l9KlS2vp0qUqVaqUJGn9+vVq166dLly44OXOAMDzrly5ooceekhLliyRJBUuXFi//fabatas6eXOgJyBAB8AAAAAAAAAAAAAAAAASdLp06d17do1U72UxaS624HNZh1OJMAHAACQM9SsWVP//vuvWrRoIUn666+/1KhRIy93BQCe17JlSy1atEiSVL9+fW3evFnNmjXzcldAzkGADwAAAAAAAAAAAAAAAIAk6+Can82uYoEJXugmc1iFE8PDw73QCQAAALyhaNGiWrlypd544w3lyZPHciI1AGR34eHhCggI0NChQ7VmzRqVLVvW2y0BOQoBPgAAAAAAAAAAAAAAAACSrINrJfMmyPc2fpeR1QS+8PBwORwOL3QDAAAAb/Dz89OYMWN08OBB9e7d29vtAIDHde/eXfv27dP48eMVGBjo7XaAHMfP2w0AAAAAAAAAAAAAAAAAyBqsAnxWAbfbidUEvitXruj8+fMqUqSIFzoCAACAt5QoUUJfffWVt9sAAI+bOnWqt1sAcrTb+LOxAAAAAAAAAAAAAAAAALjj0KFDpppVwO12UiJvvHxknrZnFWYEAAAAAAAA3EWADwAAAAAAAAAAAAAAAICuXbumkydPmuq3+wQ+fx+peJ4EU50AHwAAAAAAADyBAB8AAAAAAAAAAAAAAAAAHT582LJ+u0/gk6RSFiFFq2mEAAAAAAAAgLsI8AEAAAAAAAAAAAAAAACwDKyF5EpU/lx2L3STuaymDDKBDwAAAAAAAJ5AgA8AAAAAAAAAAAAAAACAZWDNKth2O7KaMnj06FHFx+eM5w8AAAAAAICMQ4APAAAAAAAAAAAAAAAAgGWAzyrYdjuyCira7XYdPXrUC90AAAAAAADgdkKADwAAAAAAAAAAAAAAAMjhHA5Hjp7AF5IrSXn9kkz1Q4cOeaEbAAAAAAAA3E4I8AEAAAAAAAAAAAAAAAA53JkzZxQTE2Oq55QAn81m/VytQo0AAAAAAACAOwjwAQAAAAAAAAAAAAAAADmc1aQ5P5tDxQITvNCNd5TKS4APAAAAAAAAnkeADwAAAAAAAAAAAAAAAMjhrIJqJfLGyy8HvbvIagLfoUOH5HA4vNANAAAAAAAAbhc56H+xAQAAAAAAAAAAAAAAALBiNYGvtMVEutuZVYAvMjJSFy5c8EI3AAAAAAAAuF0Q4AMAAAAAAAAAAAAAAAByuAMHDphqpSwCbbezEnkS5CPztL2DBw96oRsAAAAAAADcLgjwAQAAAAAAAAAAAAAAADnY5cuXdfr0aVM9NH/OCvDl8nWoRN4EU90q3AgAAAAAAAC4igAfAAAAAAAAAAAAAAAAkIP9999/lvUy+eIyuRPvK5vf/JyZwAcAAAAAAID0IMAHAAAAAAAAAAAAAAAA5GBWE+aKBcYr0M/hhW68K9QitMgEPgAAAAAAAKQHAT4AAAAAAAAAAAAAAAAgB7MKqIXmj/dCJ95X1uJ5nz9/XhcvXvRCNwAAAAAAALgdEOADAAAAAAAAAAAAAAAAcjCrAF9Zi0l0OUHpfPGyyTx5kCl8AAAAAAAASCsCfAAAAAAAAAAAAAAAAEAOFRUVpVOnTpnqVpPocoIAX4dK5Ekw1Q8ePOiFbgAAAAAAAHA7IMAHAAAAAAAAAAAAAAAA5FDJBdPK5s+ZE/gk6+fOBD4AAAAAAACkFQE+AAAAAAAAAAAAAAAAIIeyCqYVDUxQHj+HF7rJGqymDzKBDwAAAAAAAGlFgA8AAAAAAAAAAAAAAADIoayCaWXz5dzpe5L18z979qwiIyMzvxkAAAAAAABkewT4AAAAAAAAAAAAAAAAgBzKKsAXajGBLicpky9eNpknEDKFDwAAAAAAAGlBgA8AAAAAAAAAAAAAAADIgaKjo3X8+HFTvWz+nD2BL7efQ3fkSTDVDxw44IVuAAAAAAAAkN0R4AMAAAAAAAAAAAAAAAByoP/++8+yXjZfzp7AJ1lPISTABwAAAAAAgLQgwAcAAAAAAAAAAAAAAADkQFaBtMK5E5TX3+6FbrKWsvnMUwgJ8AEAAAAAACAt/LzdADzr4sWLGjBggL7//ntnbebMmerZs2eGnC8iIkLbt2/X2bNndfHiRdlsNoWEhKhQoUKqW7euKlSokCHnBQAAAAAAAAAAAAAAQPpYBdKsJs/lRGUtvg5nzpzR5cuXFRwc7IWOAAAAAAAAkF0R4LuNLFy4UP369dPp06cz7BzXrl3T77//rrCwMP355586d+5civsXLlxYnTp10gsvvKD69etnWF8AAAAAAAAAAAAAAABwz8GDB001q8lzOVGZfHGyySGHbIb6wYMH1bBhQy91BQAAAAAAgOyIAN9twGrqnqedOHFCEyZM0JdffqmoqCjLffz9/ZWUlCS73e6snT9/XjNmzNCMGTPUuXNnff755ypatGiG9QkAAAAAAAAAAAAAAIDUXb16VcePHzfVQ/MT4JOkQD+HigUm6PS1XIb6gQMHCPABAJDJrly5oi+++CLFfWrWrKn27dtnUkfZ06VLl3ThwgVVrFjR263gFmFhYTp27FiK+wwdOjSTugGyl3379qlkyZLKnz+/t1sBgBQR4MvmMmPq3g8//KCePXsqPj7eUC9QoICeffZZPfjgg6pbt66CgoKUlJSkU6dOadWqVZo8ebI2bdrk3H/BggVas2aNlixZogYNGmRYvwAAAAAAAAAAAAAAAEjZwYMH5XA4TPWy+eMt9s6ZyuaPtwzwAQBwOzh16pQWLFigfPnyqWvXrgoICPB2S8m6ePGihg0bluI+PXr0IMCXjPj4eH366ad6++23NXHiRAJ8WdDUqVP1559/priPuwG+pUuXas+ePWrdurXq1KmTnvaQBZw8eVL//vuvTp8+rcjISCUmJiokJESFChVSnTp1VLlyZdlsttQX8pLDhw9r69atOnfunCIjIyVJISEhKlKkiOrXr6/Q0NA0r71kyRKNGzdOY8aM0bPPPis/PyIyALIm7k7ZlNXUvaJFi6p69epavXq1R8916NAhU3jvvvvu03fffWeapufr66tSpUrpqaee0lNPPaUPP/xQr7zyivN/+J4/f17t2rXT33//rWrVqnm0TwAAAAAAAAAAAAAAALjGKohWKCBB+fztXugmayqbP04bz+Yz1A4ePOilbgAA2dnq1avVqlWrNB1rFbhPrwMHDqh58+Y6d+6cJGnKlCn6+++/lStXrlSORHYTHh6uhx9+WDt27JCkZAM+Y8aM0ZtvvunSmvPmzdMjjzzisR6tvP7663r77bdT3a9Hjx6aNWtWhvaSHb388suaNGmSJMnPz08//PCDunTp4uWu4K7jx49r+vTpmj17to4cOZLiviEhIXrsscfUv39/1a1bN3MaTMWBAwc0bdo0fffddzp79myK+xYrVkxPPvmk+vXr53bI2Gaz6ezZs+rfv79mzJihn3/+WaVLl05P6wCQIXy83QDct3DhQtWoUcMQ3uvWrZt2796te+65J8PP36BBA/3yyy+m8J6VoUOH6p133jHULly4oF69emXIH5UAAAAAAAAAAAAAAABInVUQLZTpewah+cxfj1OnTikqKsoL3QAA4DmvvfaaM7wnSf/8849mzJjhxY5SFhoaKofDYfhXtmxZb7eV5S1btkwNGzZ0hve6du2qrl27pnvdsWPHpnuNlFy5ckWTJ0/O0HNkNatXrza8vt944400r7V3715neE+SEhMTNWDAAE+0iUxit9s1YcIEVa5cWW+99ZYpvOfj42OaMhcZGanp06erXr166tu3r1f/ZomLi9OIESNUvXp1ffTRR6bwnq+vr3x9fQ21M2fOaMKECapWrZpeffVV0/ChlPTq1UsPPvigJGnz5s1q0KCBxwciAYAnMIEvGxo4cKBOnz4t6XrafOrUqXr44Ycz7fyfffaZAgMDXd5/xIgR+uGHH7Rr1y5nbePGjZozZ466d++eES0CAAAAAAAAAAAAAAAgBVYBvrL547zQSdZVJpmvx8GDB1W/fv1M7gZAVlF2Uur7IPMcGejtDlxToUIFjR8/3lALCwvT5s2bDbVu3bqpYcOGGd7P7t27TbWb3+OJlEVERJimvvXs2VOhoaFe6cfKokWL9NBDDykxMVHS9YlsEydOTHYCX9u2bZUvn3HysNVrVJK2bNmiRYsW6YEHHvB845ImT56syMhIU71AgQIaNWqUoVazZs0M6SE7s7q+T58+rfPnz6tw4cJe6AjuSEpK0hNPPKGwsDBDvWTJknrllVf04IMPKjQ0VD4+Pjp37pxWrVqliRMn6p9//nHu+8UXX2jdunVavXq1ChUqlKn9X716Vffff7/++usvQ71KlSp65ZVX1LZtW5UoUUKSdPLkSS1fvlwffPCB9u3bJ+l64HTs2LFav369fv/9d+XOnTvVcwYFBemXX35Rv379NH36dJ07d05t27bVokWLdN9993n+SQJAGhHgy8b+97//afLkySpYsGCmnbNRo0Zq3LixW8f4+PjoxRdfVL9+/Qz17777jgAfAAAAAAAAAAAAAABAJrt27ZqOHj1qqpe1mDiXk+Xxc6hoYILOXvM31Pfv30+ADwDgltKlS2vo0KGG2q5du0zhqPbt26tnz54Z3k+VKlVMIZ/KlStn+HlvFxEREXrzzTcNtZYtW2aZAN/mzZvVtWtXZ3ivS5cuKYb3JKlp06Zq2rSpoWb1Gr3hnXfeyZAAX0xMjD7++GPLx4KCgkzXEcysruWCBQtmepALaTNkyBBTeK9Vq1ZasGCBgoKCDPWiRYuqW7du6tq1q1555RV9+OGHzsd27dqlBx98UGvXrjVNu8tI//vf/0zhve7du2vWrFnKlSuXoV6qVCn16tVLTzzxhHr27KkffvjB+dgff/yhJ598Uj/99JNL5/Xx8dHUqVN14sQJLVq0SAkJCXr00Uf1119/qU6dOul/YgDgAT7ebgDuK1GihBYuXKjvvvsuU8N7kpzjZd117733mmorV650a7wtAAAAAAAAAAAAAAAA0m///v1yOBymOhP4zELzmb8mN6ZDAACQXb311lsqUKCAc7tmzZrq06ePFzuCp1y4cEEdOnRQTEyMJKls2bKaPXt2iuG9tFi/fr1Wrlzp0TUlaerUqTp//rzH181JateurWeffda57ePjowkTJnj8NQDP27p1qyZPnmyolSlTRvPnzzeF925ms9k0fvx4derUyVDfuHGjpk2bliG9Wlm4cKEWLlxoqDVs2FCzZ882hfdulitXLs2ePds0gXbevHn6/fffXT6/r6+vfvjhBxUvXlySdOXKFT344IOWEz0BwBsI8GVDK1euNP2AzUh+fn4KCAhQQECAateunaY1KlasqICAAEMtNjZWp06d8kSLAAAAAAAAAAAAAAAAcNHevXtNtcK5ExSUy+6FbrK28kHmAJ/V1w8AgOykRo0a2rlzp6ZMmaKZM2dq48aNypMnj7fbggcMHTpUZ86ccW5PnjzZI9/bwMBAU+2dd95J97o3i42N1YQJE5I9H1z3xRdf6Pfff9eECRP0zz//ZMpkT6TfxIkTZbcb/yYbPXq0goODXTr+/fffNwU1x48f77H+UnPzBMAbxo4dK39/f4u9jfz9/S3vKe72HxQUpIkTJzq3T5w4oeHDh7u1BgBkFAJ82VBm/1I6YsQIxcbGKjY2Vg8//HCa17n501puuPmPBAAAAAAAAAAAAAAAAGQ8qwCaVVAN1l+X8+fP69y5c17oBgAAzylZsqReeOEF9ezZk/DebeLPP//UrFmznNtNmzZVx44dPbJ27969TbXVq1dr7dq1Hllfkr788kudPn1akpgI6QEPPPCABg8erAYNGni7FbggKSlJixYtMtRsNpsee+wxl9eoWrWqaVjPkSNHtGPHDo/0mJLz589r3bp1hlqBAgXUpk0bl9do27atKW+wZs0aXbx40a1eHn/8cdWrV8+5PX36dFNvAOANBPiQaW79RADp+nQ/AAAAAAAAAAAAAAAAZA6Hw2Ed4MtPgM9KmXzx8rU5THWm8AEAgKzm1ilTL774osfWbtiwodq1a2eqv/322x5ZPz4+Xh988IEkqVChQurbt69H1gWyixMnTpiCauXLl7ccoJOShg0bmmqZEeDbs2ePKStQv35900TAlNhsNtWvX99QS0pK0p49e9zu5+b7n8PhYAofgCyBAB8yhcPhUGRkpKFms9kUGhrqlX4AAAAAAAAAAAAAAAByonPnzunChQumegUm8FnK5etQ6XzxpjoBPgAAkJVs2rRJGzdudG4HBwerS5cuHj3H6NGjTbWlS5dq8+bN6V579uzZOnbsmCTp5ZdfVt68edO9JpCdnDlzxlQrUqSI2+sULlzYVLsx2TIjZbX+u3fvbpguu2bNGm3dutXtdQDAkwjwIVMcOnRI8fHG/5lZo0YNFSxY0EsdAQAAAAAAAAAAAAAA5DxWwTNfm0NlLEJquM5qOiEBPgAAkJV88sknhu3WrVvL39/fo+e4++671bx5c1P9nXfeSde6SUlJeu+99yRJQUFBHp0cCGQXDod56rdVLbPW8dZ5PbVOYGCg7rnnHkPt1vskAGQ2P283gJzh5k/1uKF79+5e6AQAAAAAAAAAAAAAACDnsgqelckXL3/fjH9TZ3ZVPihOf5w01g4cOKCkpCT5+vp6pykAALKYy5cva+3atTp+/LjOnTunwMBAlSxZUvXq1VPlypW90lNMTIzWrFmj/fv3KyoqSsHBwSpRooTuvvvuNE2GyqquXr2qH3/80VBr06ZNhpxr9OjRuv/++w21X375RTt37lStWrXStOb333+v8PBwSVL//v0VEhKiyMjI9LaaoqioKG3YsEGnTp3SmTNnZLPZVLhwYRUtWlSNGze2nAKWXvv379eOHTt04sQJXb16VcHBwapQoYKaNGmikJAQj5/PUxwOhyIiIrRz506dPHlSkZGR8vHxUYECBVS0aFE1bNhQJUuWzLR+7Ha7/vnnH23fvl0XLlxQYGCg8/tWqVKlTOvD04oXL26qnT171u11zp07Z6rdcccdaerJHVmx/3bt2mnx4sXO7bCwME2dOlW5c+dO03oAkF4E+JApfvnlF8N2YGCgevfu7aVuAAAAAAAAAAAAAAAAciarAF/5oFgvdJJ9WH19YmNjdfjwYVWsWNELHQEA4D6bzZbi4/fcc49Wr17t9rpbt27VmDFjtGTJEsXHW0/0rVy5sgYPHqxnn31WPj4+ioiIULly5VJc96GHHtKCBQvc7keSLly4oDfffFMzZsxQTEyM6XGbzabWrVvrvffeU8OGDVNdb/Xq1WrVqlWK+6T2eI8ePTRr1qxUz5UWf/75p+LijBODGzdunCHnat++verXr68tW7Y4aw6HQ++8847CwsLcXs9ut+vdd9+VdP29xYMGDfJYr1bmzZunqVOn6q+//lJCQoLlPjabTXXr1tWTTz6p/v37pyvs43A49MUXX+jTTz/Vzp07Lffx9fXVAw88oNdff92l16OVMWPG6M0330xxn1WrVqlly5YurRcTE6Off/5ZixYt0vLly3XhwoUU9w8NDdUzzzyj559/XoUKFXK1bYWGhurIkSPJPl62bFlFRERIkhITEzVlyhSNHz9eJ0+etNy/SpUqevPNN9WtWzeXe8gqSpcurdKlS+vYsWPOWkREhC5cuODW13Tz5s2m2l133eWRHlPSsGFDBQQEGO5FW7Zskd1ul4+Pj0tr2O12w71FknLlyqUGDRqkqac777zTsH3t2jX99ddfatu2bZrWA4D0cu1uCKTDuXPntHDhQkPthRdeyJQ0PwAAAAAAAAAAAAAAAK5LTEzUgQMHTPXyQXEWe+OGYoGJyuuXZKpbhSEBAMgp7Ha7RowYoUaNGumXX34xhfd8fX2docEDBw6oX79+uueee3T+/PkM7Wv79u2qW7euJk+ebBnek66HqlauXKm77rpL3333XYb2kxmWL19u2LbZbKpWrVqGnW/UqFGm2k8//aT9+/e7vdZPP/2kffv2SZL69OmjokWLprs/K3v27FGzZs3UpUsXrVy50hDe8/X1NQSMHA6Htm7dqiFDhqhChQqaP39+ms4ZERGhZs2aqV+/fpbhPX9/f0lSUlKSfv31VzVp0kTvvfdems7lSYMHD9Ydd9yhp59+WnPmzDGF9wICAkyB4IiICL322muqUKGC5s2b5/GeIiMj1bp1aw0aNCjZ8J50fcrh448/rhdffFEOR/abMP70008bth0Oh+bMmePy8bt27TK91ho3bpwpHzoSGBioLl26GGqXL182TMBLzaJFi3T58mVDrXPnzsqTJ0+aeqpevbqptmzZsjStBQCewAQ+ZLhPPvnEkKYvUaKEXnvttQw519mzZy1H56bkv//+y5BeAAAAAAAAAAAAAAAAspLDhw+bprNIUvn8BPhSYrNJ5YLitOui8Y2je/fuVceOHb3UFQAA7hk/frxhe+rUqQoPD0/TWna7Xc8884xpolzlypU1aNAgdejQQSVKlFBSUpIiIiL0yy+/aPz48VqzZo3atm2rb775xrRmt27dDNPHKlWq5HZfERERuu+++3T+/HnlyZNHbdq0Ufny5eXv76+jR49q5cqVhveYJiYmqkePHqpevbrq1auX7LoVKlQwfP0OHTqkadOmGfbp16+fKlSokOwaNWvWdPv5uGrlypWG7bJly6Y58OKKRx55RNWqVTN8mMGNSXqzZ892eR2Hw6GxY8dKuh5mGzZsmMd7la5PUOzcubMhGBQaGqrhw4frwQcfVMmSJSVJp06d0ooVKzRx4kTt2LFDknTy5Ek9+uijGj9+vIYMGeLyOSMiItSyZUvTdLkuXbqob9++atiwoUJCQhQVFaWtW7dq9uzZmjVrlkaOHJmm59i2bVvly5fPuW31GnXVzz//rOjoaOd23rx59cILL6hLly6qVauWcufOLbvdruPHj2vt2rWaPn26Vq1aJel6YKtLly766KOP9PLLL6d6rpdfflmRkZHO7QULFmj79u2GfRISEvTAAw9o/fr18vHxUfPmzVWrVi0FBQXp7Nmz+vPPP03vBf/0009VpUoVDRgwIE1fA28ZPHiwZs6caQgpvvfee+revbsKFiyY6vHDhw83bPv4+GjcuHEe7zM5Y8aM0cKFCw2vn1dffVVt2rRRrly5Ujw2Pj7elC8IDAzUmDFj0txPUFCQaarhihUr0rweAKQXAT5kqGPHjmnChAmG2rRp0xQUFJQh5/vss89SHQENAAAAAAAAAAAAAACQE1lNjMvnl6SigYle6CZ7KZ/fOsAHAEB2MXToUMP2b7/9luYA36uvvmoK7z3yyCP6+uuvlTdvXmfNx8dHlSpV0pAhQ9SrVy917txZf//9t6kXSWrfvr169uyZpn6k62GwJ554QufPn1e/fv30/vvvm96rGhsbq9GjR2vixInOWlJSkl5++WX9+eefya5dunRpQ8+rV682haO6deumli1bprn/tEpMTDT9TlKuXLkMPafNZtPIkSNN08K+//57jRkzxuXz//LLL86g3NNPP63SpUt7vNf169erXbt2hgmRnTp10pw5cxQYGGjYt2TJkurRo4eefPJJDRs2TB999JGk66+toUOH6o477tATTzyR6jljYmLUpk0bQ3jP19dXs2fPNh2fP39+tWjRQi1atNBTTz2lDh06aPTo0WrTpo1bz7Np06Zq2rSpc9vqNZoW5cqV0/Lly03hVB8fH5UpU0ZlypRR9+7dNXPmTD377LNKSro+tXro0KGqWbOm7rvvvhTXvzXkFxERYQrwvfHGG1q/fr2aN2+umTNnWk6TmzFjhvr27avExP/7u2b06NF6+umnFRwc7M5T9qqCBQtq3rx5at++vTNwevz4cT300ENauHBhsiE+u92ul19+WYsWLTLUx44dq9atW2d43zdUrFhR33zzjbp16+a85rZt26bu3bvru+++U+7cuS2Pi42N1ZNPPqlt27Y5a76+vpo+fXq6p4mWL1/eEODbu3evkpKS5Ovrm651ASAtfFLfBUgbh8OhZ599VteuXXPWBg4cyCePAQAAAAAAAAAAAAAAeIFV4Kx8UJxsNi80k81UCDJPKTx69KhhugQAADnBpk2b9MEHHxhq9erV03fffWcI792qYMGC+vXXX1WuXDktWbLE430tWrRI69at07BhwzR16lTLQRO5c+fWhAkT1KFDB0P9r7/+Mk3wyi4OHz6shIQEQ61o0aIZft7u3bubgnqJiYluTfu6MX3P19dXI0aM8Gh/knTp0iU9/vjjhvBe/fr19dNPP5nCezfz9fXVxIkT1aVLF0O9f//+ioiISPW8I0eONL2exo4dm2r4r2XLlvr+++9lt9u1dOnSVM+T0Ww2m3788ccUJ0ve0KtXL73//vvO7aSkJA0ZMkQOhyNdPVy8eFETJ05U06ZNtXz5csvwniT17t3bNKktKipKP/74o1vnu3btmvr166eQkBCVKFFCL7/8smJjY9Pafpo0adJEa9asUf369Z21NWvWqGrVqho3bpx27typ6OhoxcXFKSIiQjNnzlTdunU1efJk5/5BQUH68ssvM+S6Sk3nzp1N36uff/5Z1apV0+TJk7V//35dvXpVV69e1YEDBzRlyhRVr15d8+bNc+5/xx13aMGCBS4FZlNTpEgRw3Z8fLxL1zEAZAQCfMgwkyZNMvwC2bx5c9MfbQAAAAAAAAAAAAAAAMgcyQX4kLpyFl8nh8Oh/fv3e6EbAAC8Z8CAAc4pWzd8+OGHyU5WullwcLAh5ONJ58+fV+XKlZ2hsJQMGjTIVPv9998zoq0Md+DAAVMtMwJ8fn5+euWVV0z12bNn6/jx46kev3TpUm3atEmS9NhjjyUbzEqPESNG6OjRo4ba559/Ln9/f5eOnzRpkvz8/JzbV65c0TvvvJPiMXv27NGnn35qqJUvX15Dhgxx6ZydOnXSAw884NK+Ge2+++5TgwYNXN7/pZdeUrFixZzbO3bsSHcQMSoqSna7XTNnzkz1HjNgwADlypXLUHP3un7xxRf1+eef6/Llyzp16pQmTZqk559/3u2+06tmzZratGmTwsLC1KZNGwUEBOjcuXMaNWqUateurfz58yt37twqV66cevfurZ07d0q6PkVy1KhR2r9/v5555plM7/uGFi1aaNeuXfryyy/VtGlT+fn5KSIiQi+99JKqVq2qvHnzKm/evKpSpYoGDBigw4cPS7o+we/dd9/Vvn37TEHrtLK6H1rdNwEgMxDgQ4ZYuXKlhg0b5tyuUKGCFixYYPrFyNP69++vXbt2ufVvwYIFGdoTAAAAAAAAAAAAAACAt0VHR5vewCwR4HNVPn+7igUmmOpWoUgAAG5X//77rzZu3Gio1alTR61bt3Z5jUcffdQQ8vGkQYMGuRTOatasmSkMtH379gzpKaOFh4ebaoULF86Uc/fq1UvFixc31OLj410a9nEjCGez2TRq1CiP93bq1CnNnj3bULv77rvVsGFDl9coUaKEKUz3/fff68KFC8keM3XqVNntdkNtwIABhiBgavr37+/yvhmhd+/eGjhwoGXQNSX+/v667777DLVly5alu5/OnTurcuXKqe4XFBSkO++801Bz57q+cOGCZs6caarPmjUrxe95RvHx8VH79u315JNPqnv37ilOjZSke++9V2+//bYGDhyoO+64I5O6TF5AQIA6duyop59+Wg8//HCK14CPj48eeeQRvfXWW+rfv7+Cg4M91odVgM/qvgkAmcH13wYAF+3Zs0ePPfaYEhMTJUnFixfX0qVLVahQoQw/d9GiRTPlk0MAAAAAAAAAAAAAAACyk+SCZuXyE+BzVfmgWJ25ZgwF7Nmzx0vdAACQ+b766itTrWPHjm6t4ePjo4ceekhffPGFp9pyeuSRR1zaLyAgQOXKlTP8fnTo0CGP95MZLl++bKrlyZMnU84dEBCgoUOHmqbLTZ8+XaNHj042qLl69WqtWbNG0vXXT61atTze2+eff664OOPvua6+Pm7WsmVL/fLLL87ta9euad68eXruuedM+yYkJOibb74x1d29Rtq2bat8+fIpOjra7X494fXXX0/zsaVKlTJs3/g+p4c737fq1avr77//dm5HREQoKSlJvr6+qR4bHh4uh8Nh+djhw4cz5X3wN1y4cEGvvvqqZs+erWvXrjnroaGhatWqlUqVKuWcyrdp0yZt3LhRK1eu1MqVK+Xn56eOHTtq3LhxqlKlSqb1fLOjR49q+PDh+umnn5x5AkmqVq2aWrRooTvuuEO+vr46c+aM1q1bp23btunnn3/Wzz//rMDAQHXr1k1jx45ViRIl0t2LVfDR6r4JAJmBCXzwqMOHD6tNmza6dOmSJKlQoUJavny5KlSo4OXOAAAAAAAAAAAAAAAAcq59+/aZancExiuvv91ib1ixmla4b9++ZN/oCwDA7Wb16tWmWosWLdxep169eh7oxqh06dJuDYAoU6aMYTu7BjpiYmJMtYCAgEw7f9++fU3BptjYWH344YfJHnNj+p6kDJm+J1lPfmvVqpXb69SuXdtU27Bhg+W+W7duNb2OSpQo4fZ7qP39/VWjRg23jskqbp1sefLkyXSv2ahRI5f3vfW6djgcioqKcunYcuXKyWazWT4WGhrqcg/ptW7dOlWtWlXTpk1zhvcqVaqk33//XYcPH9aMGTP01ltvafTo0fr444+1du1ahYeH6/HHH5ckJSYmav78+apVq5YmT56caX3fMH/+fFWrVk1z5sxxhvcaNmyodevWac+ePZo2bZrGjBmj1157TVOmTNGWLVu0c+dOtWnTRtL1kOysWbNUpUoVzZs3L939WN0PvRWOBQAm8MFjjh07pnvvvdf5y1ahQoW0cuXKbPtLJAAAAAAAAAAAAAAAwO3CagKfVSANyStvMa0wMjJSp0+fVvHixb3QEQAAmefy5cuWHwiQlglPVatW9URL6eojX758hm1XQz5ZjVWAL1euXJl2/rx582rgwIGmqW3Tpk3TiBEjTOG+DRs2aOXKlZKke++9V3feeafHe7p69ao2b95sqPn4+KTpdVe4cGFTLbkAn1U9rRPQqlatqo0bN6bp2Ixw7tw57dixQ6dPn9aVK1d09epVyw+xWLdunWH7woUL6Tqvv7+/ypUr5/L+QUFBplpUVJRCQkJSPbZw4cLq1auXZsyYYaj36NHD8nWQEdavX6/77rvPMHWvQYMGWrp0aYoTAMuUKaMffvhBVapU0Ztvvinp+kTIl156SdHR0Ro5cmSG9y5JP//8sx577DHZ7f/3ITH333+/5s2bZzkJ74YaNWpo8eLFeu6555xf/+joaHXt2lVff/21nnjiiTT3ZBXgs7pvAkBmIMAHjzh+/LhatWqlw4cPS5IKFiyoFStWqE6dOl7uDAAAAAAAAAAAAAAAIGdzOByWAb4KBPjcUjpfvPx97Eqw+xjqe/fuJcAHALjt7d+/3xTY8fPzU+nSpd1ey5UwjbuCg4Pd2v/WMElSUpIn28k0V69eNdUyM8AnSQMGDNCHH36oK1euOGvR0dH66KOPDNP2JOntt992/vfo0aMzpJ/9+/crISHBUMuTJ0+appFZBdAiIiIs97UKuLoTPrtZRlwj7jp06JC++uorzZkzx/n+cHfFxsamq4egoCD5+PikvuP/ZxUSc+fanjx5svz9/TVnzhwFBgaqa9eueu+991w+Pj2uXLmixx9/3BDey5cvn+bOnZtieO9mY8aM0aZNm7Ro0SJn7dVXX9Wdd96p1q1be7znmx05ckS9evUyhPdKliyp7777LsXw3g2+vr6aOnWqtmzZom3btkmS7Ha7nnvuOdWrV0/Vq1dPU19W90MCfAC8hQAf0u3EiRNq1aqVDh06JEkqUKCAVqxYobp163q3MQAAAAAAAAAAAAAAAOjkyZO6fPmyqc4EPvf4+Uhl88Xrvyu5DfU9e/Zk+BtiAQDwtkuXLplq+fLlk81mc3ut/Pnze6Ilg7x587q1v6+vr8d78AZ/f39TLbPDiCEhIerfv78p6DRlyhQNGzbMGa7cunWrM1h01113qVWrVhnSj1XoLjo6WsOGDfPI+teuXVNcXJxpspfVNWI1Ec4VGXGNuCo+Pl5jxozRhAkTFB8f77U+pMy/rvPkyaNp06Zp2rRp6VonLaZMmaKjR48aas8++6zKly/v1jrvvvuuIcBnt9s1bNgw/fvvvx7pMzljx441hHgl6ZVXXlGBAgVcXiNXrlwaM2aMOnfu7KxdvXpVr776qn7++ec09WV1P8zskDMA3OB6JB2wcOLECbVs2VL//fefpOu/hC9fvlz16tXzcmcAAAAAAAAAAAAAAACQrKeB+PvYVTKvd9+Qmx1ZhR6tvr4AANxurMJJ7oZrbsiI8FxagoS3A6vvQVxc5n9Iw6BBg0xTti5fvmyYenfzNL5Ro0ZlWC9WAT5Pi4yMNNWy+jXiitjYWHXu3Fnjxo0zhPeKFSum119/XWvWrNH58+eVkJAgh8Nh+vfGG294tJ+cdF1/8cUXplqPHj3cXqdOnTqmITxbtmzR+vXr09paqmJjY/XNN98YajabTU899ZTba3Xs2FEFCxY01BYsWKATJ06kqTer+2Far0sASC8CfEizkydPqlWrVs7wXnBwsJYtW6YGDRp4uTMAAAAAAAAAAAAAAADcsHfvXlMtNH+8/HjnkNusAnwHDx70+nQSAAC8weFweLuFHC9fvnymmjd+LylatKj69Oljqn/88ceKjo7W7t27NX/+fEnXA0YdOnTIsF6sQl+lSpWyDJyl9V+xYsVc6iW7XSOvvPKKFi9ebKjde++92rt3r9588001a9ZMhQoVkp+fn5c6vD2Fh4fryJEjhlr+/PlVq1atNK3XtGlTU23FihVpWssV69atU2xsrKFWvXp1t6bv3eDj46MmTZoYag6HQ3/88UeaerMK8FndNwEgM/DTE2ly6tQptWrVSgcPHpR0fcTz0qVL1ahRo1SPvXTpksaOHStJqlChgp5//vkM7RUAAAAAAAAAAAAAACAn27Nnj6lWPn/mT2a5HVgF+BISEnTo0CFVq1bNCx0BAJA5rIIYMTExaVorKSkpve3g/8sqE/gkadiwYZo2bZoSEhKctQsXLmjq1KnaunWrM8yWkdP3JKlQoUKmWnR0dIaeU8r+18j+/fv16aefGmrFihXTzz//rKCgoEzvJyc5cOCAqVamTBn5+KTtE1dCQ0NNtYycGm7Vv1UPrvJk/1aBZgJ8ALyFz9GC206fPq1WrVo5f9jmz59fS5cu1Z133unS8ZcvX9aECRM0YcIEhYWFZWSrAAAAAAAAAAAAAAAAOVpcXJz+++8/U718UKzF3khNoYBEBfknmupWIUkAAG4nBQsWNNViYmJkt9vdXisqKsoTLUFSiRIlTLVLly55oROpdOnSeuqpp0z1999/X3PnzpUkVa5cWV26dMnQPqwCfFFRURk+Dc/qGrly5Uqa1vLGNTJnzhzT9dy3b1/Ce5ng4sWLplpISEia17M69vz582leLzVZuX+r3qzumwCQGQjwwS1nzpxR69attX//fknXw3tLliwxjaoFAAAAAAAAAAAAAACA9+3bt0+JiebAWQWLSXJInc0mVQg2f+127tzphW4AAMg8VapUMU2DSkxM1NGjR91eKzIy0kNdoXLlyqba2bNnvdDJdSNGjDC9Ti5cuOCcKGf1uKdVqVJFuXLlMtSSkpJ05MiRDD2v1TTm8PDwNK3ljWtkzZo1pto999yT6X3kRHny5DHVYmPT/oErVscGBgameb3UZOX+re6HVvdNAMgMBPjgsjNnzqhVq1bau3evpOvjYxctWqSmTZt6uTMAAAAAAAAAAAAAAABY2bVrl6lWKCBBBXMneaGb20OlYPMbSnft2pXhU10AAHBFw4YNnf88KSgoyDKgdGMghDv27dvniZagrBfgq1Spkrp27Wr5WJkyZfTkk09meA+BgYFq3LixqW71e7Gr1q1bpxUrVmjFihXaunWr5T5Ww1DScn1I3rlGTp06ZaoVL17crTX4fThtihQpYqpduHAhzetZTasrWrRomtdLTVbunwAfgKyEAB9ccvbsWbVu3doZ3subN69+//13NW/e3MudAQAAAAAAAAAAAAAAIDlWk+EqWUyQg+usvn4XL17UyZMnvdANAABG//77r/Ofp7Vq1cpU+/PPP91eZ9u2bR7oxntsNpu3W3AKDg7WHXfcYahZBbEy06hRoyy/Rq+88or8/f0zpYd27dqZaitXrkzTWpcuXdI999yjNm3aqE2bNvrpp58s96tbt64KFChgqJ0+fVoHDhxw63wJCQnavXt3mnpND0+E7y5duuSBTnKeypUrm66ZI0eO6OLFi2lab8uWLaZapUqV0rSWK6pWrWqqbdu2Lc2vKU/2f+vfaMWLF1f+/PnTtBYApBcBPqTq3Llzat26tfbs2eOsxcTE6J577pHNZnP7X7ly5bz4bAAAAAAAAAAAAAAAAHIGu91u+eZfqwlycF3ZfHHK5WM31b3xRmsAADJTnz59TLXffvvNrTXsdrsWLlzoqZa8IiAgwFRLSrKebnz48GHNmTNHc+bM0dy5czOkn1uHcezfv9+rk9Bq1aqlDh06GGrFihXTM888k2k99O3bV4GBgYbavHnzZLebf4dLTVhYmBITE53bjz76qOV+fn5+6tGjh6n+66+/unW+5cuXKzo62r0mPcBqwtnRo0fdWiM9Uw6zioiICE2aNEmTJk3SkSNHMuWcRYoUUYMGDQw1h8OhpUuXur3W1atXtWbNGlO9ffv2Lh1/5swZffbZZ/rwww+dg39SU79+fdPrJzIyUhs2bHDp+JsdP37ckFmQJF9fX913331ur5WUlGQK0N59991urwMAnuLn7QaQNtOnT9fly5dN9XXr1plqS5YssRwlW7p0aXXr1i3Vc/Xp04f/wQgAAAAAAAAAAAAAAJDNREREKCYmxlQnwJc+fj5S+aA47Ys0vil8586datu2rZe6AgAg49WpU0fNmjXT2rVrnbWdO3dq+fLlatOmjUtrzJ8/X6dPn86oFjNFUFCQqXb16lXLfRctWqQXX3zReVzXrl093k/btm0NU+GuXr2qiIgIrw7ceP311xUfH+/c7tatm3Lnzp1p5y9SpIieeeYZTZkyxVk7duyYZs2apd69e7u8TmxsrMaPH+/cbtGiherXr5/s/v369dMnn3xiCApOmTJFL730ksvTB6dOnepyf57UuHFjrV692lBbvHix5TRDKydPnjTcG7KjP/74Qx06dNC1a9ckSSNHjtRvv/2m1q1bZ/i5u3fvrs2bNxtqn3zyibp37+7WOrNmzVJkZKShVr16ddWqVSvVY3fs2KGWLVs6JymOGDFC3377rR5//PEUj7PZbOrWrZsmT55sqE+aNEl33XWXW/3fev1I1ydq3jrd0hXh4eGKjTX+7cvfawC8iQBfNjV27FiXU/1hYWEKCwsz1e+55x6XAnxWQUEAAAAAAAAAAAAAAABkbTt37jTV8vglqUTeBC90c3upGBxrCvDdDhNHAABIzSeffKI777zTMJFs2LBhWr9+vWni2a2uXLmiV155JaNbzHChoaHy8fExhExOnDhhue9///3n/O+SJUtmSD9W4cmdO3d6NcDXsGFDLVmyxGvnl66/13rx4sU6dOiQszZq1Cjde++9Klu2rEtrDB06VOHh4ZKuh5TefvvtFPevUqWKBg4cqI8++shZi4iI0IcffqiRI0emer7ff//d7amWnvLII4/ogw8+MNS+/PJLDRkyRKVLl071+JEjRxpCm9lNYmKinnnmGWd4T5KuXbumZ555Rv/99598fX0z9Pz9+/fXpEmTDFMPN2zYoEmTJmngwIEurREREaFRo0aZ6u+//75Lxz///PPO8J50fYLd888/r7Zt26pgwYIpHvvqq69q1qxZioqKctbCwsL0+OOPq3Pnzi6df9OmTfr4448NNR8fH40bN86l42+1fft2U83VQCoAZAQfbzcAAAAAAAAAAAAAAAAAwPOsAmUVg+LkY/NCM7eZysFxptqRI0f4oGwAwG2vfv36piDS9u3b9cQTT1hO/r3h0qVL6tSpk8LDw/XAAw9kdJsZKk+ePKpTp46htm7dOtN+8fHxmj9/vnO7WbNmGdJPaGio6tWrZ6itXLkyQ86VnQQFBenHH380BEvPnDmjNm3aaM+ePSkeGx8fr0GDBunTTz911oYOHaoWLVqket6xY8eqcuXKhtqrr76qb7/9NsXj/vrrLz3++OPy8fHxSsjozjvvVIcOHQy1mJgYdezYUSdPnkzx2Ndff11ff/11RraX4Q4cOKCIiAhTPSIiQgcOHMjw8+fOnVszZ85Urly5DPXBgwcbJkkmZ/fu3WrZsqXp75FevXqZvq9WYmJitH79elM9MjJS//zzT6rHFy1aVJ999plsNuMfm927dzdMCE3OX3/9pfbt2yshwfhhM2+88YZq166d6vFWVqxYYdhu1KiRSpUqlaa1AMATmMCXTVn9gpBRbh2HDAAAAAAAAAAAAAAAgKzPagJfpeBYL3Ry+6kQFCubHHLI+AbVXbt2Zdib8wEA2ZfdbjdNpkpKSjLtt2TJEp0/fz5Devjwww8N28eOHTNt37rP0KFDLdd68803dfLkSX311VfO2vz581WvXj0NHTpUHTp00B133CG73a4jR45o4cKFGj9+vE6fPq369evrgw8+0KJFi9zqf/r06YZgypUrVwyP796929B/zZo11b59e+f2unXrDCG73bt3G46/cuWK4fjg4GA9++yzyfbTo0cPbd261bkdFhame++9V926dVPu3Ll18OBBDRs2TEeOHHHu89xzz7nyVNPkxRdf1DPPPOPcXr58uVvHHzt2TGFhYYbazV8jq9dmcq+PtAgLCzO8Jm+eAnbDrd8jSWratKmaNm2a7Lr16tXTqlWr1KlTJ509e1aSdPDgQdWrV099+vRRt27dVLt2bYWEhCgpKUnh4eFatmyZJk+erP379zvXefLJJ/Xuu++69FwCAwO1fPlytWzZUocPH5Z0/R7w1FNPacGCBXr++efVqFEjBQUFKTo6Wtu2bdPs2bM1Y8YM2e12jRs3TrGxsVq6dKlh3Vufe+fOnVWxYkVJ5tf3zVMHbwgLC9PmzZtT/Np98cUXuuuuuwyv2+3bt6tOnToaNGiQHn74YVWuXFm+vr66ePGiVq9erYkTJ2rt2rXKnTu3GjRooLVr16bY982vmyVLlhg+dMTd6/LW1+3Nz++G6dOnq0CBAs7t5557TkFBQab9HA6HqebKY57UunVr/fDDD/rf//6nuLjrHxhit9s1YMAAffvtt+rfv79atWqlEiVKyNfXV5cvX9bmzZsVFhammTNnGiajStJjjz2m6dOnu3RuTzz/J598UpcuXdLLL7/snFAaGxurxx57TO3atdMzzzyjFi1aqEiRIrLZbLp48aLWr1+vb775Rj/++KPpPIMHD9brr7/u0rmtLFu2zLD94osvpnktAPAEmyOzfqIAWdTu3btVs2ZN5/auXbtUo0YNL3YEAAAAAAAAAAAAAACQPmfOnFH37t1N9RF1T6pyiHl6HNw3ZnMJHY0OMNS6deumvn37eqkjwHuy2nuwEhMTdfDgQUOtUqVK8vNL/8yDspPSvQQ86MhAb3fgmtWrV6tVq1aZft6b3yJ861Qkd4+3emz06NEaP368KTQiSb6+vrLb7YY1mjdvrvnz5ys6OlrlypUz7D9z5kz17Nkz2fOFhoYaQkWp6dGjh2bNmuXcHjNmjN58802Xjy9btmyKwzYSEhLUrFkzbdq0yVC32Wzy9/c3BTZfeeUVvf/++y6f312xsbEqVaqULly44Kzt3LnTcG9OSVpeo558C3rLli31559/un3cG2+8oTFjxqS63+HDh9W3b99kg425cuVSQkKC6TkFBgbqtdde04gRI9y+ho4ePar//e9/pkDbDf7+/oZpYz4+Pnr77bc1atQol16v8+fPV+fOnSW5//qWkv/aHT58WI899pj+/fdfy+NsNpv8/PwMvd9xxx368ccftWLFilT7uPlr3LNnT82ePdvlnm+9LtPyuj18+LBCQ0NN9YSEBJUrV04nTpww1EuXLq3w8HCP/A7hqr1796pnz57JTr6z+h7cLH/+/JowYUKKIWQrd955p+mcwcHBCg8PV8GCBV1eZ926derVq1eykwt9fHzk4+Nj+bNDkooVK6bPP/9cDz30kOvN32Lz5s1q1KiRc7to0aI6duyYacIhgJwjI/9GdJVPpp0JAAAAAAAAAAAAAAAAQKa4eZLFDX42h8rlj7fYG2lhNc3QauohAAC3I5vNpnfffVebN2/WQw89pIAAY6g9KSnJGdSpXLmypk6dqj///FOFCxe2XM/HJ3u9pdnf319//PGH+vXrp8DAQGfd4XAYwnulS5fW9OnTMzS8J0m5c+fWyy+/bKhNmTIlQ8+ZnZQrV07Lli3TihUr1LFjR+XNm9fweHx8vCFYVqxYMQ0ZMkR79uzRyJEj0xSALVOmjP7++2998cUXqlWrlunxG+ErX19fdejQQRs3btSoUaPcPo+nlStXTuvWrdOUKVNUqVIl0+MOh8PZe6lSpTRmzBgdPHhQzZs3z+xWPcrf319fffWV8uXL56zlz59fM2bMyNRwhyRVq1ZNGzZs0IoVK9S1a1cFBwcbHr/5e3CDr6+vGjZsqMmTJ+vYsWNuh/ckadq0aSpatKhhzU8//dSt8J50fbrj7t27NX/+fD3wwAOm681ut5vCe7ly5VKLFi00a9YsHT58OF3hPUmaPHmyYXvw4MGE9wB4HRP4kONltU9/AgAAAAAAAAAAAAAASK9JkyZp4cKFhlrFoFiNqn/KSx3dfjaeyavP9xY11Pz8/PTrr7+aQgzA7S6rvQcrK0xXAHKay5cva82aNTp+/LjOnz+v3Llzq2TJkqpXr56qVKli2HfXrl2mQNOCBQvSHdjwlitXrmjjxo06cOCArly5Ih8fHxUqVEh16tRR/fr15evrmyl9xMXFqXbt2s6pV3nz5tWBAwdUokSJTDl/dhIXF6eNGzfq2LFjOnv2rK5du6agoCAVLVpU9erVU8WKFdMU2kvJ/v37tW3bNp08eVJXr15VUFCQKlasqCZNmqhAgQIePZcnhYeH659//tHZs2cVFRWloKAgFSlSRHXq1FG1atW83Z7HHT16VIsXL5Yk3X///SpTpoyXO7oe2Dtw4IB27typixcvKjIyUomJiQoKClJwcLDKly+vevXqKU+ePOk+17lz5/Tbb7/pwoULeuCBB1S9evV0r5mUlKTdu3dr7969unTpkiIjI+VwOBQcHKyQkBBVqlRJderU8VjALiIiQlWrVlVc3PXJ89WrV9e2bdvk7+/vkfUBZE9Z4W9E/hoFAAAAAAAAAAAAAAAAbjNWE/isJsYh7ay+nomJidq/f79q167thY4AAPCe4OBgPfjggy7tGxUVZaoVKlTI0y1lmqCgILVp00Zt2rTxah8BAQGaOnWq7r33XklSTEyMBg0apLCwMK/2lRUFBASoRYsWmXrOKlWqmMKs2UH58uVVvnx5b7eRacqUKaO+fft6uw0Dm82Waa+fIkWKqFevXh5d09fXV7Vr1860v5EGDBjgDO/ZbDZ9/vnnhPcAZAnZa940AAAAAAAAAAAAAAAAgBRFR0crPDzcVCfA51kFcyepUECCqW4VngQAAP8nIiLCVCtVqlTmN3Ibat26tUaPHu3cnjt3rubOnevFjgAg88yaNUu//fabc3vMmDFq3ry5FzsCgP9DgA8AAAAAAAAAAAAAAAC4jezZs0cOh8NUrxgc54Vubm+VLL6mO3fu9EInAABknoMHD2rXrl06e/Zsmo6/9WdlqVKlFBoa6oHOIEnvvPOOnnrqKed2z549tXHjRi92BAAZb9WqVXruueec23369NHrr7/uxY4AwIgAHwAAAAAAAAAAAAAAAHAbsQqQFc8Tr3z+di90c3uzmmq4a9cu2e18rQEAt6/7779ftWrV0pAhQ9J0/O+//27Ybt26tSfawk2++uorPfbYY5Kka9euqX379lq+fLmXuwKAjLFw4UJ16tRJCQnXJ6Q/+eSTmjZtmpe7AgAjAnwAAAAAAAAAAAAAAADAbWTXrl2mmlXQDOln9XWNiYlRRERE5jcDAEAmW7JkieLj4906ZtOmTdqxY4eh9uKLL3qyLUjy9/fX3LlzNXbsWPn4+CgyMlL333+/Vq1a5e3WAMCjFi5cqIcffljR0dHy8/PTxIkT9c0338jX19fbrQGAAQE+AAAAAAAAAAAAAAAA4DaRkJCgvXv3muqVguO80M3tr0TeBOXxSzLVraYgAgBwuzl//rymTp3q8v6JiYmmsF67du3UqFEjT7eG/2/UqFFatmyZqlWrpqSkJB05csTbLQGARx0+fFgOh0N16tTRqlWrNGjQIG+3BACWCPABAAAAAAAAAAAAAAAAt4n//vvPchIOE/gyho9NqhhkDkfu3r3bC90AAJD5RowYoUWLFqW6X1RUlB5++GH9888/ztodd9yhGTNmZGR7kHTvvfdq586dmjp1qooUKeLtdgDAo0qUKKGZM2dqy5Ytat68ubfbAYBk+Xm7AQAAAAAAAAAAAAAAAACeYTX5LThXoorkTvRCNzlDpeBY7biYx1BjAh8AIKeIjY1Vhw4d9Nhjj+mpp55S48aNVbRoUUlSdHS09u3bp8WLF2vy5Mk6d+6c87jChQtr/vz5KlGihLdaz1F8fX3Vr18/b7cBAB7XtWtXb7cAAC4hwAcAAAAAAAAAAAAAAADcJqyCY5WCY2WzeaGZHMJquuGZM2d09uxZZ4ABAIDbSf369RUeHi6HwyFJcjgcmjt3rubOnStJ8vHxkZ+fn+VUYElq0qSJ5syZo7Jly2ZazwAAAIA3+Xi7AQAAAAAAAAAAAAAAAADp53A4tGvXLlO9UnCcF7rJOcrlj5efzWGqW30vAAC4HcydO1eHDh3S2LFj1apVK+XOndvwuN1uN4X3AgMD1a5dOy1evFjr168nvAcAAIAchQl8AAAAAAAAAAAAAAAAwG3g2LFjunz5sqluNSEOnuPv61Bo/jj9d8UYXtixY4dat27tpa4AAMhY5cqV06hRozRq1CjFx8fr0KFDOnDggE6fPq2oqCjFxsYqf/78KlSokMqVK6dGjRopV65c3m4bAAAA8AoCfAAAAAAAAAAAAAAAAMBtYNu2baZagK9dpfPGm3eGR1UKjjUF+LZv3+6lbgAAyFy5cuVStWrVVK1aNW+3AgAAAGRJPt5uAAAAAAAAAAAAAAAAAED6WQX4KgXHypd3CGW4KiHmKYdHjhzRxYsXvdANAAAAAAAAshL+9xwAAAAAAAAAAAAAAACQzTkcDsuJb9UsgmXwvErBsfKRw1TfsWOHF7oBAAAAAABAVkKADwAAAAAAAAAAAAAAAMjmjh49qkuXLpnqVUKueaGbnCfQz6HQ/HGmutVURAAAAAAAAOQsBPgAAAAAAAAAAAAAAACAbM4qKJbb166y+eIzv5kcqorFtEMCfAAAAAAAACDABwAAAAAAAAAAAAAAAGRzVkGxysGx8uXdQZmmWgFzgO/o0aO6ePGiF7oBAAAAAABAVsH/ogMAAAAAAAAAAAAAAACyMYfDoe3bt5vqVhPhkHEqBsXKRw5T3ep7AwAAAAAAgJyDAB8AAAAAAAAAAAAAAACQjUVERCgyMtJUrxpyLfObycFy+zlULijOVLeajggAAAAAAICcgwAfAAAAAAAAAAAAAAAAkI1ZTXgL9LWrTL54L3STs1W1mHpIgA8AAAAAACBnI8AHAAAAAAAAAAAAAAAAZGNWAbFKwbHy5Z1Bma6KRYDv2LFjOn/+vBe6AQAAAAAAQFbA/6YDAAAAAAAAAAAAAAAAsim73W45ga9qyDUvdIOKQbHytTlMdavvEQAAAAAAAHIGAnwAAAAAAAAAAAAAAABANnXkyBFdvnzZVK9awDwJDhkvt59D5fLHmeoE+AAAAAAAAHIuAnwAAAAAAAAAAAAAAABANrV161ZTLdA3SWXyxXuhG0hSlRBzeHLbtm2Z3wgAAAAAAACyBAJ8AAAAAAAAAAAAAAAAQDZlNdmtSkisfGxeaAaSpKoh10y148eP69y5c17oBgAAAAAAAN5GgA8AAAAAAAAAAAAAAADIhux2e7IBPnhPxeA4+docpvqOHTu80A0AAAAAAAC8jQAfAAAAAAAAAAAAAAAAkA0dPnxYV65cMdWrEuDzqgBfh8rljzPVt27d6oVuAAAAAAAA4G0E+AAAAAAAAAAAAAAAAIBsyGr6Xh6/JJXOF++FbnCzqgWumWpW3y8AAAAAAADc/gjwAQAAAAAAAAAAAAAAANmQ1US3ysGx8rF5oRkYWE1BPHHihM6dO+eFbgAAAAAAAOBNBPgAAAAAAAAAAAAAAACAbMZut2vHjh2mulVwDJmvQlCcfG0OU33btm2Z3wwAAAAAAAC8igAfAAAAAAAAAAAAAAAAkM0cPnxYUVFRpjoBvqwhwNehCkFxpvr27du90A0AAAAAAAC8iQAfAAAAAAAAAAAAAAAAkM1s3brVVMvrl6RS+eK90A2sVAm5ZqpZfd8AAAAAAABweyPABwAAAAAAAAAAAAAAAGQz27ZtM9Uqh8TKx5b5vcCa1TTEU6dO6cyZM17oBgAAAAAAAN5CgA8AAAAAAAAAAAAAAADIRpKSkrR9+3ZTvUqwOTAG76kQFCc/m8NU37Jlixe6AQAAAAAAgLcQ4AMAAAAAAAAAAAAAAACykX379ikmJsZUr17gmhe6QXJy+TpU0SJU+e+//3qhGwAAAAAAAHiLn7cbAAAAAAAAAAAAAAAAAOA6qwBYcK5Elcyb4IVukJLqBa5pX2SgobZlyxbZ7Xb5+PDZ6wAAZIawsDAdO3YsxX2GDh2aSd0AkHLedfnPP/+ocePG3m4Dtzh27JjCwsJS3Kdp06Zq2rRpJnUEZB9xcXHav3+/ateu7e1Wsg0CfAAAAAAAAAAAAAAAAEA2YhXgq14gVjabF5pBimoUuKafDxtrkZGRCg8PV8WKFb3TFAAAOczUqVP1559/priPu0GhpUuXas+ePWrdurXq1KmTnvaAHCkjrsusaOfOnRo2bJj27duniIgIb7eDWxw6dEjDhg1LcZ833njDrQDfqVOntGDBAuXLl09du3ZVQEBAetuEF8XHx2v79u3av3+/Ll26pCtXrihPnjwKCQlR2bJl1bBhQwUFBXm7TbesWLFCbdq0MdTKli3r9j3q2rVrqlevnnr06KG3335bJUuW9GCXtyc+xgkAAAAAAAAAAAAAAADIJq5evao9e/aY6tULXPNCN0hN2fzxyuuXZKpbhTABALevMWPGyGazufTv559/zvB+Xn/9dZd66dmzZ4b3kh29/PLLat++vQYPHqyGDRvqp59+8nZLSKeIiAiXr9Fb//n4+Chv3rwqUqSIatWq5XxtfPPNN6lOmMPt7YMPPlC9evW0dOlS2VL4tBVXX2t169aVw+HI0J4jIyMVHBzsUj8EEs0OHDigOnXqqH///nr66afVokULxcfHe7stuMlut+vXX3/Vgw8+qKCgIDVu3FhPPfWUXnrpJb366qsaPHiwevfurXvvvVcFChRQo0aNNH36dMXExHi79VTFxsbq+eef98haNptNdrtdM2fOVNWqVfXjjz96ZN3bGQE+AAAAAAAAAAAAAAAAIJvYvn27kpLMgTACfFmTj02qGhJrqhPgAwAkZ+zYsRm6/pUrVzR58uQMPUdWs3r1ajkcDue/N954I81r7d27V5MmTXJuJyYmasCAAZ5oE9mUw+HQ1atXdf78ee3atUtLly7VRx99pKefflplypRRzZo19f777+vMmTPebjVL8eR1mdXExMSoW7duGj58uJKSklSgQAFNnz493etu375dv/76qwc6TN6kSZN05cqVDD1HVtKyZUvD6zC9AcnXXntN586dc27/888/mjFjRnrbRCY6cOCA7r77bnXq1EmLFi1SXFyc4fFcuXIZtu12uzZv3qznnntO1atX1/LlyzOzXbe98847+u+//zyyVnBwsKZNmyZ/f39FR0era9euzvserPl5uwEAAAAAAAAAAAAAAAAArrEKfpXIE68CAbxBKquqUfCa/j2f11DbsWOH4uPjTW/+A5ANJD9AB96QsYOIPKZt27bKly+foRYWFqbNmzeb9t2yZYsWLVqkBx54IEN6mTx5siIjI031AgUKaNSoUYZazZo1M6SH7Gz37t2m2unTp3X+/HkVLlzYCx3BEwoWLKjx48cbasuWLTMFMdq0aaO2bdsaaomJiYqJidHJkycVHh6uf//9V1FRUc7Hd+/erREjRmjMmDF6/vnnNXr0aBUqVCjjngy8Kj4+Xh06dNDq1aslSUWLFtVff/2lKlWqJHvMra+9S5cu6d1337Xcd+zYserUqZPH+r1ZVFSUPvnkE8vHunXrpoYNGxpqBQsWzJA+sjOrnxG7du3yQidIiw0bNqhNmzaKjo521mw2mx577DE9++yzuvPOO5U/f37FxcVp9+7dCgsL05QpU3T16lVJ0tGjR9W2bVtNmzZNffv29dbTSNbevXtN95v06tu3rypUqKAHH3xQ8fHx+uCDD3Tu3DmCq8kgwAcAAAAAAAAAAAAAAABkE1YBPqbvZW1W35/4+Hjt2rVL9evX90JHAIDM1rRpUzVt2tRQ27Vrl2WAT7o+HSUjAnwxMTH6+OOPLR8LCgrS0KFDPX7O203lypVNtYIFCxLIyuasXv/R0dGmAF/Tpk1TvU7sdrvWrl2r77//Xl9//bUz2BEbG6uPPvpI3333naZOnapHHnnEs08CXudwONSjRw9neC8wMFC//vpriuE9SabXVERERLIBvn/++UfLli0zBUk94bPPPtPFixctH2vfvr169uzp8XPebqpUqWIK8Vn93EDWc/jwYd1///2G8F6uXLn0/fff69FHHzXsGxAQoPr166t+/frq0aOH2rdvr2PHjjkff/7551WiRAl17Ngx0/pPjcPhUN++fRUfH+/xte+77z7NnDlTTz75pBwOh2bOnKnSpUvrzTff9Pi5sjsfbzcAAAAAAAAAAAAAAAAAIHXnzp3TkSNHTPUaBQnwZWVFAxNVJHeCqW4VxgQAQJLWr1+vlStXenzdqVOn6vz58x5fNyepXbu2nn32Wee2j4+PJkyYIJuN8Zy4zsfHR3fffbemTp2qw4cPq1evXobHz549q0cffVSjRo2Sw5FNxojCJWPHjtWcOXOc2x9++KEaN27s8fO88847Hl/z6tWrmjhxosfXzWneeustFShQwLlds2ZN9enTx4sdwVWDBw82TSh+7733TOG9W1WvXl0//fST/Pz+b7aaw+HQiy++qGvXss7/q/nqq6/0999/S5JCQkI8vv7//vc/Pf/8887tt956Sz/++KPHz5PdEeADAAAAAAAAAAAAAAAAsoEtW7aYar42h6oEx3qhG7jDagofAT4AwA2BgYGmmqcDGrGxsZowYUKy54PrvvjiC/3++++aMGGC/vnnH6ZSIVlFixbVjBkzNHfuXOXOndvw2Lhx4zRgwAAvdQZPO3DggOG+3bBhQ/Xr1y/d6976upGkv//+W3/++We6177ZF198obNnz0riZ0R61KhRQzt37tSUKVM0c+ZMbdy4UXny5PF2W0jFoUOHtGDBAkOtdOnSLt+jGzdurC5duhhqR48eVVhYmKdaTJdz585p+PDhzu333nsvQ84zduxYFStWzLk9YMAAUygypyPABwAAAAAAAAAAAAAAAGQDVoGvCkFxyu3H5I6sroZFgO/gwYO6fPmyF7oBAGQ1vXv3NtVWr16ttWvXeuwcX375pU6fPi1JTAPygAceeECDBw9WgwYNvN0KsoHHHntMv/76q2FCkyR9+umnevfdd73UFTypX79+iouLc26/++678vFJf1SjWLFi6tChg6nuyZB3XFycxo8fL+l66LRjx44eWzsnKlmypF544QX17NmT8F428csvv5hqjz76qOmenZJu3bq5tK43DB48WBcvXpQk3XXXXXruuecy5DwhISEaOXKkc/vMmTOG4CAI8AEAAAAAAAAAAAAAAABZnsPhsAzwWU12Q9ZTtUCsbDIGLR0Oh7Zu3eqljgAAWUnDhg3Vrl07U/3tt9/2yPrx8fH64IMPJEmFChVS3759PbIuANfdd999GjNmjKn++uuv6++//878huAxS5Ys0apVq5zbVapU0X333eex9UePHm2qrVixQhs2bPDI+jNmzNDJkyclXQ/6MIEPOc3OnTtNNXcD+g0bNjTVduzYkeaePGXlypX69ttvJUl+fn6aNm2abDZbhp2vV69eypcvn3N7+vTpOnjwYIadL7shwAcAAAAAAAAAAAAAAABkcYcPH9alS5dMdavJbsh68vnbFZo/3lS3CmUCAHImq4DG0qVLtXnz5nSvPXv2bB07dkyS9PLLLytv3rzpXhOA+0aOHKl77rnHUEtKStLzzz+vxMREL3WF9Jo8ebJh+5lnnvFoQKZJkyZq3bq1qe6JKXyJiYl6//33JUkFChRQ//79070mkN2cOXPGVCtSpIhbaxQuXNhUuzH52FtiY2P1/PPPO7cHDRqk2rVrZ+g5g4KC9Nhjjzm3HQ6HpkyZkqHnzE4I8AEAAAAAAAAAAAAAAABZnFXQK9A3SaH547zQDdLCalriv//+K4fDYbE3ACCnufvuu9W8eXNTPb0BjaSkJL333nuSrr+p+sUXX0zXegDSzsfHR+PGjTPVd+/era+//toLHSG9/vvvPy1evNhQs5qoml6jRo0y1X7//Xdt27YtXet+8803OnLkiCTpxRdfVP78+dO1HpAdWf1N7u7f6Z5Yw9PGjh3rnH5XtmxZyymwGaF9+/aG7VmzZikqKipTzp3V+Xm7AQAAAAAAAAAAAAAAAAApswrwVSsQK18+vjvbqF7gmn4/GmKonT59WidPnlTJkiW90xQAIEsZPXq07r//fkPtl19+0c6dO1WrVq00rfn9998rPDxcktS/f3+FhIQoMjIyva2mKCoqShs2bNCpU6d05swZ2Ww2FS5cWEWLFlXjxo0tp9Sk1/79+7Vjxw6dOHFCV69eVXBwsCpUqKAmTZooJCTE4+fLCfbv369169bp9OnT8vf3V8mSJdWkSROVK1cu1WPtdrs2bdqkrVu36uLFi8qfP79KliypFi1aZMj3Pzu566671LBhQ9N0zYkTJ6p3795urxcdHa1du3Zp//79unTpkmJiYpQ/f34VKFBAlSpVUv369ZUrVy5PtZ+qq1evasOGDdq3b58iIyPl6+uroKAgFSlSROXLl1eFChUUHBycaf1ktK+//toQ0ilWrFia79cpuffee3XnnXdq48aNhvo777yjn376KU1rJiUlOQOlefPm1cCBA9Pdpyt2796tffv26cyZM4qMjFRISIgKFy6sChUqqF69evLx8ewfudeuXdOaNWt07NgxnT79/9i77+ioyvXt49ekkVACCaH33pEOAiIISBFQimJFUBAOikhvHoGjIgoWFI4cERAQ7KKACtJ776EXQ2+hpreZ9w9e8mOyd0ImmWQmyfezlmudubP389xJZu9JOHPlviwfHx8VLVpUtWvXVq1atZw6LdHZ3O36vnz5sjZv3qyQkBDFxsYqMDBQ5cuXV7NmzZQ7d+5M68PZihUrZqhdvXrVoTWuXbtmqBUtWjTNPaXXkSNH9NFHHyU+nj59eqZ9j9q0aSMPDw9ZrVZJ0p07d/Trr7/q5ZdfzpT93RkBPgAAAAAAAAAAAAAAAMCNxcbGav/+/Ya62UQ3uK+K+aPl42FVrNX+Dam7du0iwAcAkHR3Ykm9evW0Z8+exJrNZtN7772nH374weH1rFarJk2aJEny8/PTkCFDnNarmV9++UVffvmlNmzYoLi4ONNjLBaL6tSpoxdffFEDBw6Ur69vmvez2Wz66quvNGPGDB08eND0GE9PT3Xs2FHvvPOOGjRokKZ9JkyYoIkTJ6Z4zNq1a9WyZUtD/datWwoICEjx3PHjx6c4FadHjx765Zdfkv34o48+qnXr1iX7cUf737Jli4YPH66tW7eaHtu8eXN9+OGHatq0qeFjNptN33zzjf7zn/8oJCTE8HEPDw916tRJU6ZMUeXKlVPsKTt7/fXX1adPH7vaoUOHtHfvXtWtW/eB5+/bt0+//PKLli9f/sCJzr6+vmrTpo3eeusttW7dOtU9fvPNN4Yek5o7d6569+4tSTp79qwmTpyo77//XpGRkcme86Dna2q1bNlS69evT/XxGTUJa8WKFXaPGzZsmGGBsHHjxqlLly52tV9//VWHDx9W9erVHV7vhx9+SJzONWDAABUsWNApfZq5fPmyPvzwQ/366686e/ZssscFBgaqbdu2GjVqVKquhZScPn1a77zzjn7//XeFh4ebHlOyZEm9/vrrGjJkiHLlypWmfR70/Xb0Oe+O1/ehQ4c0ZswY/fHHH4mhrPv5+PioV69emjhxoooXL57qPtxFs2bNNGfOHLvarl271KtXr1SvkTSULd0NbLvKgAEDFBsbK0nq1q2bOnXqlGl7BwYGqlKlSjp27FhibcWKFQT4JPE3uAAAAAAAAAAAAAAAAAA3dvjwYcXExBjqNQjwZSneHlLl/NGG+v0hDQAAxo4da6j9/PPPdm+CTq2ff/5ZR48elST17dtXhQsXTnd/Zg4fPqxmzZqpR48eWr16tV14z9PT026aks1m0969ezVs2DBVqFBBixcvTtOeISEhatasmQYMGGAa3vP29pZ0d8LU0qVL1aRJE02ePDlNe+Ukn3zyiVq0aJFseE+SNm3apObNm+uLL76wq8fExKhnz5565ZVXTMN70t1Q6ZIlS9SgQQNt2rTJma1nKa1atTKt//bbbymet3v3btWvX19169bVe++9p127dtmFezw8PAzTuKKjo7Vs2TK1adNGXbp00Y0bN9Ldf1LLli1T7dq1NWfOnBTDe9nNzZs3DaGdtATpUqtTp06G6X42m03vv/++w2vZbLbEgHeuXLk0bNgwp/SY3D4VK1bUZ599Zgjv3btX33Pjxg398MMPql+/vp599lnduXMnTft+9tlnqlmzphYuXGgI73l4eCS+Lp0/f15jxoxR/fr19c8//6RpL2dx1+t74cKFatCggZYuXWoa3pPu/tGhr7/+WvXr19eBAwec3kNG69q1q/LmzWtX++WXX5L9YwRmFi1aZKi98MIL6e4tLebMmaMNGzZIkvLly6fPP/8803uoUaOG3eNVq1ZlWJA6K2ECHwAAAAAAAAAAAAAAAODGdu/ebagVzBWnwn7xLugG6VE9MErBN3Pb1fbu3auEhAR5enq6qCsAgDvp1q2bqlWrpiNHjiTW7k3SmzdvXqrXuT/U4e3trREjRji9V0lat26dnnrqKd2+fTuxVrZsWY0aNUpPPPFE4pTZS5cuadWqVfrkk08S39x/8eJFde/eXVOmTHEoPBISEqKWLVvqzJkzdvUePXqof//+atCggQoUKKCwsDDt3btX8+bN0zfffKMxY8ak6XN8/PHH7d7Yf+rUKc2cOTNV5/r5+WnKlCl2NUe/Fy+//LKaNGmS+PjLL7/U6dOnU31+0smAISEhps+lmTNnJn4fatWqpaZNmyowMFChoaFav369jh8/nniszWbTm2++qVKlSumpp56SJPXu3Vs//fSTPD099eijj6pGjRrKnTu3zp49q5UrVyo0NDTx/LCwMHXp0kVHjx7NsGCpOytTpoyKFSumS5cu2dU3b96c4nkHDx40/PGHhx9+WIMGDVKLFi1UvHhxWSwWRURE6MCBA1q6dKn+97//JYZ6li5dqsaNG2vbtm0PnLZWp04djR8/PvHxrVu3NG3aNMNxK1euVLdu3RQXFydvb2+1aNFCVapUUZ48eXT69GktX75cERERKe6VFv/6178SJ0odOnRI33zzTeLH+vfvr4oVKzp9z6TWrVtnCDRlZIDPYrFo7Nixeu655+zqP/zwgyZOnOjQ57x48WIdOnRIktSnTx8VK1bMqb1Kd0O9vXr10o8//phYs1gs6tWrl1555RXVr19fefLkSXy+fv/995o5c6ZiY2Nls9n0ww8/6NChQ/rzzz9VqlSpVO87fvx4/ec//7GrFStWTMOGDVPXrl1VunRpWSwWXbhwQX/++ac+/vhjHTp0SK1atdL27dsd/jyT3uMdvUff447X9++//65evXrJarWqSJEiatu2rUqUKKGYmBgdO3ZMa9euVXT0//2RmsuXL6tz5846fPiw8uTJ4/DXwFUCAgL09ttva/To0Ym1ixcv6tNPP9XIkSMfeP7WrVsNAeyWLVuqQ4cOzm71gUJDQ+16fvfddxN/FstMNWrU0K+//pr4+Nq1a9q/f7/q1KmT6b24EwJ8AAAAAAAAAAAAAAAAgBtLOtVBkmoERsticUEzSBezqYnh4eE6fvy4qlWr5oKOAADuxmKxaMyYMerVq5ddfdGiRZowYYLKlSuXqnWWLFmSGJTr1auXQ+GH1Nq6davatWun2NjYxFqXLl30/fffy8/Pz+7YEiVK6OWXX9aLL76oESNG6NNPP5V0Nwg2fPhwFS1aNFWTaiIiItS2bVu78J6np6fmzZtnOD9fvnxq0aKFWrRooZdeekmdOnXSuHHj1LZtW4c+z6ZNm6pp06aJj9etW5fqAF+uXLk0fPhwu5qjAb7OnTurc+fOiY+XLVvmcIDv/hDfunXrDAG+Q4cOaejQoSpRooTmzZun1q1bG9aZNWuWBgwYYBdYevPNN9WhQwctXLhQ33//vZo1a6Z58+apQoUKdudGRERo0KBBmjt3bmLt5s2bevvtt/XVV1+l+nPJTho3bmwIfJj94Y6UjB8/XuPHj5clyS8GefLk0cMPP6yHH35Yb775pnr06JEYDjx58qR69OihNWvWGM67X506deyCFiEhIYaAT2hoqEaMGKG4uDi98sor+vDDDxUUFGR3zLlz59SxY0cFBwc79Lk9SM+ePSVJO3bs0AcffCDp7v3zk08+0VtvveXUvZJjNmkstffotHr66af1zjvv6MSJE4m1hIQETZo0SXPmzEn1Ou+9954kycvLK1UBJUfZbDY988wzWrJkSWItd+7c+u233wz34Pufr/369VO7du108eJFSVJwcLA6duyonTt3ytfX94H7fvXVV4bwXvPmzbV48WLDc7N06dIaMGCAXn75Zb388sv66aef9Morrzj8uSa9xzt6j06Oq6/vK1euaMiQIfLx8dGHH36o119/3fBHZ86fP6/nn39eGzduTKydPXtWH330kSZOnJjWT90lRo4cqX379un7779PrL399tsqUaJEij+f7N+/X927d1dCQkJirVy5clq4cGGG9pucoUOH6vr165KkevXq6Y033nBJH+XLlzfUDh48mOMDfB4PPgQAAAAAAAAAAAAAAACAK9y5c8du2sk91U2CYHB/JfPEyd87wVA3C2kCAHKu5557zhACiY+PTwyppMa96Xuenp52E2Wc5ebNm3r22Wftwnv16tXTzz//bAjv3c/T01OffPKJevToYVcfOHCgQkJCHrjvmDFjdPLkSbva+++//8DwX8uWLbVo0SJZrVatWLHigfvkNBMmTFDu3Lm1atUq0/CeJPXr18/wXDp37py+/fZbjRo1SvXq1dOKFSsM4T3pbuDk66+/VuPGje3q3333nSIjI533iWQhpUuXNtRu3bqlW7duper8Ll26aMKECSmGdCSpaNGi+uOPP+wmMK1bt06LFy92qF8zH330kUJDQzVhwgTNnj3bEJCSpFKlSmn69Onp3svMmjVr1Lp1a924cUOenp76+uuvMy28J8n097SMniiZ3D3922+/NUwlTc4ff/yhvXv3SpKef/75DAkdfvLJJ3bhPUmaP3/+AwPUNWvW1B9//CEvr/+bUxUcHJyqkOHZs2cNYbpSpUqZhvfu5+fnp2+//VaNGzfWn3/++cB9MoM7XN9Tp07V7du39f333+vNN980nRhfsmRJLV261DDx75tvvpHNZnNov1WrVumhhx5S7ty51bhxY23atCld/TvKYrFo4cKFmjBhgnLlyiVJiouL04svvqguXbpoyZIlunLliuLi4nTz5k1t2rRJgwYNUuPGje2mqbZp00ZbtmxR8eLFM7V/6e49ccGCBZIkDw8P/e9//zP9vmWGQoUKGWpm98ychgAfAAAAAAAAAAAAAAAA4Kb27dtneOObRTZVK0CALyuyWMzDl3v27HFBNwAAd5XcRKR58+bp/PnzDzx/xYoV2rlzp6S705oqVqzo9B5Hjx6ts2fP2tX+97//ydvbO1XnT5s2zS6gcefOncSJUMk5fPiwZsyYYVcrX768hg0blqo9u3Tpoo4dO6bq2JwmNDRU//73v1W1atUUjxsyZIg8POzffj548GBdv35dX331lfLkyZPsuR4eHho6dKhdLTw8XGvWrEl741lYgQIFTOsXLlxI1fmjRo1K9V758+c3HP/RRx+l+vzkXLt2TS1atND48eNTPK5Zs2Z217sz/P777+rYsaPCw8Pl7e2t7777Lk3T09LDFQE+SXrppZcMU1Xj4uL04Ycfpur8ewFvi8WSIQHvM2fOaMyYMXa1Tp06qXv37qk6v06dOurXr59d7b///e8DA4ojR45UWFiYXW3ChAkphvfu8fHx0eeff56q/jKDO1zfoaGheumll/Tkk08+cP+k36+zZ8+aTqhMzokTJ9S5c2cdOHBAUVFR2rFjh9q0aZPpgS8PDw+NHz9eR48e1YgRIxKD1kuXLtWTTz6pokWLysfHR4GBgXrkkUc0ffp0xcTEyMvLS48//rh+//13rVy5UkWLFs3UviUpJiZGAwYMSHz8+uuvq0GDBpnexz1m90ICfAT4AAAAAAAAAAAAAAAAALe1e/duQ6103ljl87G6oBs4g1mA79ChQ4qKIpQJAPg/ffr0UbFixexqsbGxqXpT/r0gnMVi0dixY53e26VLlzRv3jy72iOPPOLQG8WLFy9uCNMtWrRI169fT/acL7/8Ular/c9AgwYNcigYNHDgwFQfm5Pkzp3b7o3/yQkKClLdunXtahEREWrRooXq16//wPPNpm/t378/9Y1mIwEBAab1iIiIZM+pXr26Bg8erCFDhhimGT5Ihw4d7B7v3Lkz1dP+UvKf//zngcd4eXlp4cKFmjt3rlMCY/Pnz1f37t0VExMjPz8//f7773r66afTva6jTp8+bffY09Mz2e+rM3l7e2vEiBGG+pw5c3Tx4sUUz129erW2bt0qSerWrZuqVavm9P4+/vhjxcXF2dWGDBni0BpJA2EJCQmGAPf9Ll++rF9//dWuFhQUpF69eqV6z0aNGrk08OSO13dqg4Tpvbd/8cUXio6OtqvFxMRk2PTOBylbtqyefvpp9e3bV7Vr107x2KCgII0YMULjxo1T586dM6lDo/fff18nTpyQdPdnrAf9UYSMZhbgS3rPzIkI8AEAAAAAAAAAAAAAAABuyGazJU7PuZ9ZAAxZR41A4/cvPj5e+/bty/xmAABuK1euXBo+fLihPmvWLF25ciXZ89atW6dNmzZJkjp37qxatWo5vbf//e9/iomJsat169bN4XVatmxp9zgqKkq//PKL6bFxcXFasGCBoe7om+Uff/xx5c2b16FzcoI2bdood+7cqTrWbErfgyY03RMQEKAiRYrY1XLqRJ7knodJr637NWrUSJ999pk++eQTeXp6OrRfyZIl7R5brVZt2bLFoTXM1mzRokWqjn3mmWfUu3dvtW/fPl17fv755+rdu7cSEhLk7++vFStWGMJLmeXOnTt2j319fWWxWDJl7759+xoCMjExMZoyZUqK57377ruJ/zsjAt4RERGaM2eOXS0wMNBwv3+QOnXqKH/+/Ha1b7/9Ntnj58+fbwgNtm/f3uHJj2l5LXMWd7u+q1SpourVq6fqWLPjTp06leq9kjvWFYGvpUuXqmbNmmrUqJHeeecdHThwQLly5VLr1q01dOhQvf/++xo7dqxeeOEFFS1aVKGhofrggw/06KOPqly5cpo+fboSEhIytedjx47ZTeCcNm2a/P39M7WHpPz8/Ay127dvu6AT90KADwAAAAAAAAAAAAAAAHBD586d0+XLlw11swAYso6AXAkqnjvWUN+xY4cLugEAuLP+/furYMGCdrXo6GhNnTo12XPun7iSEeEMSfr7778NtVatWjm8jtlUm23btpkeu3fvXsMbv4sXL64KFSo4tKe3t7dq1Kjh0Dk5QdKpeikxm6rjyPnFixe3e5xT39CfNPx1j1nowRl8fX0NtQdNa3uQhx9+ONMCa5I0ceJEDR48WDabTUFBQVqzZo0eeeSRTNv/fjExMYqPj7er5cqVK9P29/PzM51q99VXX+natWum52zevFnr16+XdDfcVq9ePaf3tXnzZsMUyRYtWsjDw7HYisViMQTQL126pLNnz5oev27dOkMtteHS+zlyL3MnGXF9N2zYMNXHFilSxPD8d+TeXr58edN6uXLlUr1GesXFxal3797q0qWLDh06lFgfNGiQzp8/r1WrVunjjz/W2LFj9f777+vbb7/VhQsXtGDBgsRg+pkzZzRo0CA1btw43V9/R/Tv31+xsXf/jaFjx47q0aNHpu2dHLP7YXh4uAs6cS+ORYoBAAAAAAAAAAAAAAAAZIrt27cbark8rKqUP9oF3cCZagZG6WKkj11tx44dstlsmfomaACAe8uTJ48GDx6sd955x64+c+ZMjR492hDu27Ztm1avXi1Jat26tRo3buz0niIjI7Vr1y67moeHh+lUtgcJCgoy1JIL8JnVq1Sp4vCe0t0JcmY/Z+VklStXTvWxefLkSdf5SSf9hYWFpfrc7OTWrVumdUcnRMbHx+vIkSM6fvy4bt++rTt37hiCZcm5fv26Q3slVbNmzXSdn1o2m01DhgzRtGnTJN0Nhqxfvz7V08EyQtKQmiT5+PiYHJlxBg4cqA8//NDuuRQZGalPPvlEH3zwgeH4+6fvjRs3LkN6uhcQvF9av0/JvUaULl3aUDe7p6flNSItr2UZyZXXtyNfP4vForx589pNEHXk3v7mm29q1qxZdufnypVLb7zxRqrXSA+bzaaePXtq8eLFdvW5c+eqd+/eyZ7n4eGhF198Uc2bN1erVq0UEhIiSdq9e7cefvhhbd++XUWLFs3Azu/2eO+6y507t2bMmJGh+6WWWYDP7L6Z0xDgAwAAAAAAAAAAAAAAANyQ2US2agFR8nZseAHcUK3ASP19Pr9d7dKlSzp37pzpG1IBADnXoEGDNHXqVLtpXeHh4fr000/tpu1JmRPOOHbsmOLi4uxquXPn1hdffOHwWmbhgntvfk/q6NGjhlpaJ/MUKFAgTedlZ/7+/qk+1tPTM13ne3nZv309ISEh1edmJzdv3jStlyxZ8oHnJiQk6Oeff9b8+fO1evVqu9CLI6Ki0jfZOyAgIF3np0ZCQoJeffVVzZs3L7EWExPj8gBfZGSkoZbZAT5/f38NGjTI7t4vSTNmzNDIkSPtvj87d+7UihUrJN2dTNe8efMM6Sk4ONhQO3r0aIqTY5NjNm3P7DXi6tWrunHjhqGeltcId3h9cJfr29GvRdLpoY7c2ytVqqRly5Zp6NChOnnypGrWrKmPP/44zUF9R02bNs0Q3hs4cGCK4b37lS1bVosWLVLz5s1ltVol3X3+Pvfcc1qzZk2G/ZGe0NBQjRgxIvHxO++8o7Jly2bIXo4yux8S4CPABwAAAAAAAAAAAAAAALidqKgoHThwwFCvFZi+N+HBPVQuEK1cHlbFWO3TmDt27CDABwCwU6BAAQ0cOFCTJ0+2q0+fPl0jRoxQ/vx3A+F79+7Vn3/+KUl6+OGH1apVqwzpxyx0Fx4ebvcG8vSIiopSTEyMYXKLWdjJkdDY/fLly5em87Izs6l6mXl+TmQWRAoKCnrgBL4dO3botdde0/79+zOos9RzdFqgo2JiYvTcc88ZgjWSNGzYMLVq1cplE9O8vb0NNVeEUQcPHqxPPvnELhgTFhamadOmacKECYm1+wPfGRXwlsxfI3799Vf9+uuvTlnf7LUguTBsWl4jXP364E7Xt6P3dbNwtyPatGlj+m8gGS08PNwQgs2VK5fd9ZMaDz/8sLp06aLffvstsbZu3TotXbpUXbp0cUKnRsOGDUu85mrWrKmhQ4dmyD5pYXY/zOyQszvi73EBAAAAAAAAAAAAAAAAbmbfvn2G6TaSVKsgAb7swNvj7jTFpMymLgIAMGTIEMNkm9u3b9tNvbs/nDF27NgM68UsnOFst27dMtTMAhppDY2lN2SQHaV3OlBGTRfKzrZv326oNWjQIMVzli9frpYtWxrCPR07dtR3332nkydPKjw8XDabzfQ/Z8vo7/sTTzyRGN4LCgqy+1hUVJSef/55xcbGZmgPyTG7/6R1Ulp6FCxYUP379zfUP//8c4WFhUmSDh48qKVLl0q6+xx7/PHHM6yfjH6NSO3rg5S21whXvj7ktOvbXfz888+GCY4dOnRQoUKFHF7LbGLfjBkz0tpaitauXav58+dLuvu9mjlzpmmw2FXM7oeE/ZnABwAAAAAAAAAAAAAAALgdsyBXsdyxCvKNd0E3yAi1AqO077r9G9j279+v6Oho+fr6uqgrAIA7Kly4sPr27WsX2JOkzz77TG+99ZbOnDmTGHJ56KGH1KlTpwzrxewN/SVLltS5c+cybM/kZERgAcgMJ0+e1LVr1wz1Zs2aJXvOuXPn9PTTTysq6v/+CIS3t7e+++47de/ePUP6dLXVq1dLuhtgWrRokR577DHt2bMn8eN79+7V2LFjNXXq1EzvLU+ePLJYLHb3IVeFCYcNG6YZM2bYBWZu3rypGTNmaPTo0XrvvfcS+8zIgLdk/hrx9ddf69VXX83Qfc1kpdeInHh9u4s1a9YYaindi1PStGlTQ23jxo2mk4XT6/7Jx+XLl9fWrVu1devWNK93586dZO+l+fPnV79+/RxazyzAl9FTW7MCAnwAAAAAAAAAAAAAAACAG7HZbKYBvlqBTN/LTsy+n3Fxcdq3b5+aNGnigo4AAO5sxIgRmjlzpt2E3uvXr+vLL7/U3r17My2cUbBgQUMtPDw8Q/eUpICAAEMtIiIiTWslJCSktx2Xslqtrm4B6XQvmJZU165dkz1n9OjRhmvt3Xffzfbhnueee07z5s2Tt7e3Fi1apHr16ikyMjLx45988ok6dOig1q1bZ2pfFotFfn5+dr24YgKfJBUvXlx9+vTRzJkz7eqffPKJHn/8cf3888+SpBo1auipp57K0F5c8Rph9vog3X2NKFCggENruer1Iade3+7g+PHjhlrZsmXTtFahQoWUO3duu/tCVFSUzp49q0qVKqW1RVOhoaGJ//vUqVN2gb60uHnzZrJrlClTxuEAn1mgmQCf5OHqBgAAAAAAAAAAAAAAAAD8n3PnzunSpUuGeq3ASJOjkVUF+cWrWG7jm9q2b9/ugm4AAO6uVKlSeumllwz1Dz/8UD/++KMkqXLlyurRo0eG9mEWzggLC8vwSUeBgYGG2p07d9K0VlhYWHrbcSpHA3mZEZhExpoxY4ahVrduXdWoUcP0+MjISP322292NV9fXw0aNCgj2nMbr7/+uhYuXChvb29JUpUqVfTpp5/aHWOz2dSrVy9dv3490/srXry43eOYmBi7CWqZaeTIkfLysp/tdO3aNXXo0CHxHjN69GjTCXnOZPYakdZ7dWqZvT6kdV9XvD7k1OvbXdy4ccNQczT4+aBz7w/b5RRmX9ek98yciAAfAAAAAAAAAAAAAAAA4EbMpu/5eFhVuUC0C7pBRjKbwrdjx44MD0EAALKm0aNHy8PD/q2/169fT5wYZPZxZ6tSpYp8fHzsagkJCTpz5kyG7lutWjVD7fTp02la69atW+nsJn2Sfo+iox37Gc/V/SN91q5dq4MHDxrqw4YNS/acvXv32k10kqSGDRsqd+7cTu/PnUyfPt0QOHvttdcMU+QuXrzo8HQoZ6hcubKhdvXq1UzvQ5LKlSun5557zlC/10/58uVNP+5stWrVMtROnTqVoXsWKlRIQUFBhnpaXiNccX/Nqde3uzD7Ojv6uvygc/38/NK8XnJCQkJks9nS/F9SZcqUSfbYkJAQh/szuxea3TNzGgJ8AAAAAAAAAAAAAAAAgBsxC/BVC4iWN+/0yXbMpipeunRJ58+fd0E3AAB3V6lSJT3zzDOmHytdurRefPHFDO/Bz89PjRo1MtSDg4PTvOaWLVu0atUqrVq1Snv37jU9pkmTJobasWPH0rTf0aNH03Ses+TNm9fusSMT9WJiYnT27Flnt4RMEh8frzFjxhjqdevWTTFcZTadu1ixYg7tnZ3+QMTXX39tmOS0ePFizZo1K1P7cKcAnySNGTMm2Ql7o0aNkqenZ4b30LJlS0MtPa8Ply9fTnx9WLVqlW7fvm16XOPGjQ21tLxGuOL1gevbtQoVKmSopXWiZ3x8vOlztHDhwmlaLysjwGeOf9YDAAAAAAAAAAAAAAAA3ER0dLT2799vqJsFvZD1VS4QLR8Pq6FuFuIEAECSxo4daxrQGDlypLy9vTOlh3bt2hlqq1evTtNaN2/e1KOPPqq2bduqbdu2+vnnn02Pq1OnjgICAuxqly9f1vHjxx3aLy4uTocOHUpTr87i7+9v99iR4P6+ffsSJy4i6xk/fry2b99uV/Py8tKXX36Z4vRMZ4Rzbt68me413EXBggU1f/58w71wyJAhDt8T0qNq1aqGmlkYK7NUq1ZN3bp1M9RLlCih3r17Z0oPTZs2Vb58+exq+/fvT3MgaurUqYmvD506dUo2hNiqVStDbf369Q7vt2/fPofPSS+ub9cyu4737NmTprX2799veI329/dXkSJF0rReVnbx4kVDrUqVKi7oxL0Q4AMAAAAAAAAAAAAAAADcxL59+xQXF2eo1wqMckE3yGjeHnenKyZFgA8AkJxatWqpU6dOdrUiRYro1VdfzbQe+vfvLz8/P7vaL7/8IqvVGEp/kB9++EHx8fGJj7t37256nJeXl15++WVDfenSpQ7tt3LlSocm3mWEihUr2j12ZOLTr7/+6ux2kEmWLl2qyZMnG+offfSR6fSw+5lNb3J0EmN6pqC5o9atW2vYsGF2tYiICD3//POmv09lhObNmxtqR44cyZS9kzN27FhDbdiwYfLx8cmU/f38/PTaa6/Z1eLj47V48WKH14qLi9MPP/yQ+Pjxxx83TDC956WXXjJ8jitWrHD4ueCKeyzX911Wq1W//fabPvjgA/32229p+pkiLdq3b2+orVixIk1rmZ3Xpk2bVE+//Pvvv/XBBx/ou+++y7T7WEY5fPiw3WMvLy89/PDDLurGfRDgAwAAAAAAAAAAAAAAANxE0okcklTUL1aF/OJNjkZ2YDZdcd++fYqONgb7AACQpHfeeUft2rVL/O+DDz6Qr69vpu1fqFAhQ2Dw3Llz+uabbxxaJzo6WlOmTEl83KJFC9WrVy/Z4wcMGGCYUjZ9+nSH3uT+5ZdfOtRjRqhTp47d4xMnTujChQsPPO/mzZuaNWtWBnWFjDR//nz16NHDEEgZOnSohgwZ8sDz69ata5iwuWvXLl27di3VPfz000+pPjareP/991W3bl272u7du/Xvf/87U/avUaOGihcvbldLGlrJbPXq1dPgwYMTXx86d+5sCNRltCFDhihXrlx2tQ8//FCxsbEOrTN37ly7CaUpXSuFCxfW008/bVe7ceOGQ69Lu3bt0s6dOx3q0Rm4vu+G9zp16qSuXbtq7Nix6tq1qzp16pQpIb7HHnvMEKI8duyYli9f7tA6MTExmjlzpqH+7LPPpur8vn37ql27dho7dqyef/55NW3aVFFRWfcPOSW9FzZp0sQwnTMnIsAHAAAAAAAAAAAAAAAAuAGbzWY6ea1Wwaz7pi08mNl0xbi4OO3bty/zmwEAZAkNGjTQ8uXLE//r06dPpvfw/vvvq0KFCna1sWPH6syZM6leY/jw4Tp9+rQkyWKx6N13303x+CpVqmjw4MF2tZCQEE2dOjVV+/3xxx9atmxZqvvLKB07djTUvvjiixTPsdlseuONN3Tz5k0FBARkVGtwssuXL+vFF1/Uyy+/bBdeslgsmjBhgj7++ONUrePv7682bdrY1eLj4/Xee++l6vzDhw/r66+/Tn3jWYSPj48WLVqk3Llz29WnTJmidevWZUoPbdu2tXt88ODBTNk3JZ999lni68OSJUuUJ0+eTN2/RIkS+uSTT+xqJ0+e1DvvvJPqNU6ePKmRI0cmPm7durVatWqV4jmTJ0+Wv7+/XW3ixImpCsLFxcXpzTffTHV/zsT1Lc2ZM0d//fWXXe2vv/7S3LlzM3xvPz8/TZgwwVD/17/+pVu3bqV6nVGjRuncuXN2tYYNG6pHjx4PPHflypWaPXu2XW3Xrl2mU1uzgoSEBMNUyHbt2rmoG/dCgA8AAAAAAAAAAAAAAABwA+fPn9elS5cMdbOAF7KPQn7xKupnnEZhFuYEAMBd+Pv766effpKfn19i7cqVK2rbtu0DJ1DFxsZqyJAhmjFjRmJt+PDhatGixQP3ff/991W5cmW72ttvv61vv/02xfM2bNigZ599Vh4eHi5/E3nr1q1VpkwZu9rUqVOTDWDcvHlTL7zwghYtWqRnnnlGtWvXzow2kUYJCQnasGGDXnvtNZUrV04LFy60+3jRokX1+++/a/z48Q6tO3HiRFksFrva559/bncdmTlx4oQ6d+6cbac7V61a1RAWs1qt6tWrl27evJnh+3fr1s3u8f79+3X9+vUM39fdDRw40DB57MMPP9SECRMUH5/ydPndu3frscce0+3btyVJgYGBqZqkV7JkSX366ad2tQsXLqhr164KDQ1N9rzo6Gi99NJL2rp1q2nAOjPk9Ov777//dqjubP369VP79u3taiEhIXrsscceOCE3ISFBo0eP1rRp0+zq+fPn19dff234vppZuXKlaX3FihUPPNcd7dy5U3fu3LGrde3a1UXduBcvVzcAAAAAAAAAAAAAAAAAwDyw5eNhVZX8WfvNeHiwWgWjdPm8j12NAB8AZB/nzp3TDz/8YFc7dOhQ4v9evny5IVwwfPhwp+3/ww8/2E2FMQu13LlzxzDJrmnTpmratGmy69atW1dr165Vly5ddPXqVUl3wwR169ZV37591bNnT9WuXVsFChRQQkKCTp8+rb///ltffPGFjh07lrjOiy++qEmTJqXqc/Hz89PKlSvVsmVL/fPPP5LuhnVeeukl/fbbb/rXv/6lhg0byt/fX+Hh4dq3b5/mzZunOXPmyGq16oMPPlB0dLThTfFJP/ennnpKFStWlCRt2bJFW7ZsSfzYqVOnDH398MMP2rVrV6q+dh4eHvr888/15JNPJtYSEhLUr18/ffzxx2rTpo2KFSumyMhIHT16VH/99ZciIyNVoUIFzZw50/Am+HPnztn17+vrqzfeeMPu4/c//1LTf8+ePVWqVClJd5+r909Guv9rcc/9++fPn1/9+vWzW/v+51/SCUVJ+y9VqpR69uxp2CMj3blzR1999ZVdzezz3LJli+G5Eh8fr8jISF26dEknTpzQ7t27FR4ebjjXz89PAwcO1Lhx49I0RbFhw4Z6//33NXbsWLv6G2+8oWXLlumNN95Qs2bNVKBAAcXHx+vo0aP6/vvvNW3aNIWHh6tNmzZatWpVip/P/c/bpF8Ts/uG2b2rZs2ahiCMmaTX1YOeV5L02muvJU5YS/q8LFSokN2ktXPnzumZZ56xC+x26NBBNWrUeGBvjujUqZPKli2rkJAQSXfvR6tXr9YzzzyT6jVSuken5d7siAe9Pt2TltepBQsWKE+ePHaTxSZOnKjffvtNAwYMUPv27VWiRAl5e3vrzp072rlzpxYuXKhvv/1WcXFxkqSAgAAtW7ZMJUuWTNXn88orr+jChQt20/42b96s2rVra/jw4erWrVvive3SpUv6448/9PHHH+vEiRMqU6aMZs+erWLFitmtmfQ6KVy4sHr16pX4OOn350H3OMn4tcsK13fS6yfp8zZpYOvQoUN2+6d0b7DZbA7Vnc3Ly0u//PKLOnbsqPXr1yfW9+7dqypVquhf//qXunbtqoceekh58uRRXFyczp49q5UrV2ratGk6evSo3Xr58+fXsmXLUh24z8jPf9asWYlh2JSY3WuktL0mJw1etmrVyun33qzKYsusZzXgpg4dOqSaNWsmPg4ODuYGAQAAAAAAAAAAAAAAMt2oUaO0c+dOu1rtwEi9VfuKizpCZgm+4adPDhQ11OfPn5/qN6sCruRu78GKj4/XiRMn7GqVKlWSl5cTZh48eIgGMlMWeQfsunXr1KpVK4fOcebbe1u2bGn3hvTUGj9+vCZMmPDA4/755x/1798/2QkyPj4+iouLM3xOfn5++ve//63Ro0enakLN/c6ePavnn39emzdvNv24t7d3YgBEuhuae/fddzV27FhNmDBBEydOTHH9xYsX66mnnpKkVB2fVGq+dh9++KFGjx6dqvVq1Kihv/76S6VKlXrg9zN//vy6detW4uO0PP/Wrl2rli1bSpK++eYb9enTJ9XnlilTJjHMJDn+/Hv00Ue1bt26VB/vDCEhISpXrlyGrF2zZk299NJL6t27twoXLpzu9T7++GONGTPG7vl9P7PrrU+fPvrf//4nHx8f03Puuf95m9avycsvv5yqaWlpua7++ecflS1bVpLjz0tJmjt3rnr37u3QOakxZcoUjRw5MvFx9+7d9fPPP6f6fEevkdTem1MjLfeHe1L7OvXFF19o/PjxpiExi8UiLy8v0+dz48aNNXfuXFWrVs3h3r744guNHj1akZGRho95eHhIuhu2vKd69epatmyZypUr98DXo4ceekj79u2z+xwcldzXzp2v76TXj6PP25TuDV9++aUGDhxoqM+cOVP9+/d3qM/0SEhI0JQpUzRhwgTFxMSYHuPj46PY2Nhk12jbtq1mz56dGBRNjb/++st0+uPbb7+td999N9XrmClbtqzOnDmT5vPT8ppcq1YtBQcHJz6+/2cqV8rQ3xFTySPTdgIAAAAAAAAAAAAAAABgKjo62u5NgPfUKmh8wyGynyr5o+XjYTXUmcIHAMgKypUrp7///lurVq1S586dlSdPHruPx8bG2oUNihQpomHDhunw4cMaM2ZMmsIPpUuX1saNG/XVV1+pVq1aho/fCz94enqqU6dO2r59u2GykauNGjVKK1euVKNGjZI9pkCBAnr77be1Y8cOh8IAyDwWi0W+vr4qWLCgqlevrscff1xvvfWW5s+fr3PnzungwYMaOXKkU8J7kjRs2DDt3r1bzz//vGlg59715u3trbZt22rz5s2aM2eOvL29nbI/jPr166egoKDEx7///rvOnz/vwo7cy6BBg3T69Gn9+9//VtWqVe0+ZrPZDGHrxx57TN999522bNmSpvDevT0PHTqkF198UXnz5rX7mNVqTQzvlShRQh988IH27NmTYSFeR+TU6/u1114zTOd74okn1Ldv30ztw9PTU6NHj9bZs2c1efJk1axZ0/Azill4LygoSL1799bWrVv1999/O/x63aFDB7vJtZJUr149jRkzxvFPwsXWrl1rF96rXr26unTp4sKO3AsT+JDjudtffwIAAAAAAAAAAAAAADnP9u3bTd+cNbnxORX2i3dBR8hsnx0oogM3ctvVGjVqpMmTJ7uoIyD13O09WO4wXQHIyWJiYrR9+3adO3dOV69eVVRUlPz9/VW4cGHVrVtXFStWTFNoLyXHjh3Tvn37dPHiRUVGRsrf318VK1ZUkyZNFBAQ4NS9MsL58+e1efNmXblyRWFhYfL391eNGjXUrFkz5cqVy9XtwU1FRUVp+/btOn78uG7evCmLxaKCBQuqVKlSatasmSFMi4yTdCLgW2+9pU8//dSFHbmvkJAQ7d+/X1euXFFoaKh8fHwUEBCgChUqqH79+sqXL59T94uKitLGjRt19uxZXb16VV5eXipWrJhq166t2rVrO/31yFly2vVts9n0119/6ciRI6pWrZo6dOjgFt+bO3fuaPfu3Tp37pxu3bqlsLAw5cqVSwUKFFBQUJAeeughp4U/169fr507d6p48eLq0aPHA6cquqP27dtrxYoVku4G3Dds2KDmzZu7uKu73OF3RAJ8yPHc7R+PAAAAAAAAAAAAAABAzvPFF19o8eLFdrUifrH6oPEFF3WEzLb6Qj4tPBFkV/Px8dHvv//OG/fh9tztPVju8OZMAACQs7Rs2VLr16+XJHl5eWnPnj2mE0IBIDv6+eef9fTTTyc+7tu3r2bNmuXCjuy5w++IHpm2EwAAAAAAAAAAAAAAAABTO3bsMNRqBUa5oBO4itn3OzY2Vvv27cv8ZgAAAAA4ZP78+SpWrJiku0GRPn36KCqK3+kAZH8XL17Um2++mfj4oYce0scff+zCjtwTAT4AAAAAAAAAAAAAAADAhc6fP68LF4yT9moX5M2eOUlhv3gV8Ys11Ldv3+6CbgAAAAA4onTp0vrzzz+VL18+SdLu3bv10ksvyWazubgzAMg44eHheuKJJ3Tp0iVJ/3cv9Pf3d3Fn7ocAHwAAAAAAAAAAAAAAAOBCW7duNdR8PKyqnD/aBd3Alcym8G3dupU3/QIAAABZQJ06dbRkyRIVKFBAkvTLL7+oZ8+eioyMdG1jAJABLl26pNatW2vfvn2SpLJly2rFihUqXry4axtzUwT4AAAAAAAAAAAAAAAAABcyC/BVC4iWjyehrZzmoYLGN/ZeuXJF//zzjwu6AQAAAOColi1baufOnapRo4Yk6aefflKnTp1c3BUAOFd0dLQaNGigHTt2SJLatm2r3bt3q2rVqi7uzH0R4AMAAAAAAAAAAAAAAABcJCwsTAcOHDDUzYJcyP6qFIiWr6fVUDcLeQIAAABwTxUrVtS2bdv0xhtvyMvLS6dPn3Z1SwDgVNHR0bp48aL8/f31wQcf6K+//lJgYKCr23JrBPgAAAAAAAAAAAAAAAAAF9mxY4esVmNgiwBfzuTlIdUMjDLUCfABAAAAWUvevHn1xRdf6NChQ3ryySdd3Q4AOJWHh4cGDhyokydPavTo0fL09HR1S26PAB8AAAAAAAAAAAAAAADgItu2bTPUyuSNUUCuBBd0A3dgFt48cuSIbt686YJuAAAAAKRH5cqVNW3aNFe3AQBO5e/vrxkzZqhQoUKubiXL8HJ1AwAAAAAAAAAAAAAAAEBOlJCQoB07dhjqdYKYvpeT1Q6MlEU22WRJrNlsNm3fvl3t27d3YWcAAACZZ9asWbp9+3aG7vHaa6/J398/Q/cAAACQCPABAAAAAAAAAAAAAAAALhEcHKywsDBDvY7JBDbkHPl8rKrgH6OTd3zt6lu3biXABwAAcoz3339fZ86cydA9evToQYAPAABkCg9XNwAAAAAAAAAAAAAAAADkRFu2bDHUAnziVTpvrAu6gTsxm8K4a9cuxcby3AAAAAAAAMhqCPABAAAAAAAAAAAAAAAALrB161ZD7aGCkbJYXNAM3MpDJlMYo6KitH//fhd0AwAAkPlCQkJks9ky9L+yZcu6+tMEAAA5BAE+AAAAAAAAAAAAAAAAIJOdO3dO58+fN9QfMpm8hpyneO44BfnGGepmUxsBAAAAAADg3gjwAQAAAAAAAAAAAAAAAJnMbPqej4dV1QpEu6AbuBuLRapjMoVv69atstlsLugIAAAAAAAAaUWADwAAAAAAAAAAAAAAAMhkZgG+6gFR8vEknIW7HjIJ8F29elWnT592QTcAAAAAAABIKwJ8AAAAAAAAAAAAAAAAQCYKCwvTwYMHDfWHCka5oBu4qyoFouXnaTXUzcKfAAAAAAAAcF8E+AAAAAAAAAAAAAAAAIBMtGPHDlmtxmCW2cQ15FxeHlKNQONzYtu2bS7oBgAAAAAAAGlFgA8AAAAAAAAAAAAAAADIRGYT1Mrmi1GBXAku6AburI7JVMYjR47o5s2bLugGAAAAAAAAaUGADwAAAAAAAAAAAAAAAMgk8fHx2rFjh6Feh+l7MFErMFIW2exqNpuNKXwAAAAAAABZCAE+AAAAAAAAAAAAAAAAIJMEBwcrPDzcUH+IAB9M5POxqoJ/jKFuNsURAAAAAAAA7okAHwAAAAAAAAAAAAAAAJBJzIJXAbniVTpvrAu6QVZQJ8gY7ty1a5diY3nOAAAAAAAAZAUE+AAAAAAAAAAAAAAAAIBMYhbge6hgpCwWFzSDLMFsOmN0dLT27duX+c0AAAAAAADAYQT4AAAAAAAAAAAAAAAAgExw9uxZnT9/3lCvYxLQAu4pnjtOhXzjDHWzMCgAAAAAAADcDwE+AAAAAAAAAAAAAAAAIBOYBa58PKyqViDaBd0gq7BYzKfwbd26VTabzQUdAQAAAAAAwBEE+AAAAAAAAAAAAAAAAIBMYBbgqxEQJW9PQlhIWZ0gY4Dv6tWrOn36tAu6AQAAAAAAgCMI8AEAAAAAAAAAAAAAAAAZ7Pbt2woODjbUHzIJZgFJVc4fLT9Pq6G+efNmF3QDAAAAAAAARxDgAwAAAAAAAAAAAAAAADLYli1bZLXaB7AssumhwCgXdYSsxMtDqhVoDHtu2rTJBd0AAAAAAADAEQT4AAAAAAAAAAAAAAAAgAxmNimtgn+M8udKcEE3yIrqmkxrPHnypC5fvuyCbgAAAAAAAJBaBPgAAAAAAAAAAAAAAACADBQVFaVdu3YZ6vWCIlzQDbKq2gUj5WmxGepm4VAAAAAAAAC4DwJ8AAAAAAAAAAAAAAAAQAbauXOnYmNjDXWziWpAcvy8bKoWEGWob9q0yQXdAAAAAAAAILUI8AEAAAAAAAAAAAAAAAAZyGxCWok8sSqSO94F3SArq2cS+jx48KBu377tgm4AAAAAAACQGgT4AAAAAAAAAAAAAAAAgAwSHx+vrVu3Gup1gyJc0A2yuroFI2WRza5mtVpNn2MAAAAAAABwDwT4AAAAAAAAAAAAAAAAgAxy4MABhYeHG+pmk9SAB8mfK0EV/GMM9U2bNrmgGwAAAAAAAKQGAT4AAAAAAAAAAAAAAAAgg2zcuNFQC8wVrzJ5Y13QDbKDuibhz127dikqKsoF3QAAAAAAAOBBCPABAAAAAAAAAAAAAAAAGcBms2nz5s2Get2gCFksLmgI2UK9oAhDLTY2Vjt37nRBNwAAAAAAAHgQL1c3AAAAAAAAAAAAAAAAAGRHx48fV2hoqKFez2SCGpBaRXLHq0TuWF2I9LGrb968WS1atHBRVwAAuJdZs2bp9u3byX48f/786tevXyZ2lHFsNpt2796tBg0auLoVJHHo0CH99ddfKR7ToUMH1ahRI5M6ArKO0NBQhYWFqVy5cq5uBQCcggAfAAAAAAAAAAAAAAAAkAE2bdpkqOXxSlDl/NEu6AbZSd1CEbpwxj7At23bNsXHx8vLi7eEAQDw/vvv68yZM8l+vEyZMtkiwLdp0yYNGzZMfn5+WrdunavbQRI7d+7UiBEjUjwmKCjIoQDfqVOn9Mcff6hEiRLq2rWrPDw80tsmXCgyMlJ79uzRqVOndOvWLYWHhytv3rwqUKCAKlasqHr16snPz8/VbSbr1q1b2r59uy5fvqzQ0FDFxMQof/78Kl++vBo2bKigoKA0r33+/Hk1adJEb7zxhsaNG6eAgAAndg4AmY9/rQEAAAAAAAAAAAAAAAAygFmAr07BSHnyHlukU72gSC07Y/8G1rCwMB04cED16tVzUVcAgOSsW7dOrVq1StO5Hh4e8vPzU548eVSsWDGVLFlSNWvWVL169dSyZUsVLlzYyd0iK4iPj9fw4cM1bdo0SVLLli1NjwsJCUn19KrOnTtryZIlzmrR1IkTJ1StWjUlJCQ88FibzZahvWRFmzZtUvv27RURESFJeuqpp7R48WIXdwVHxcbG6ueff9b//vc/bdmyRfHx8cke6+XlpWbNmmnAgAHq3r27vL29M7FTc9HR0Zo9e7a++eYb7dmzR1ar1fQ4i8Wipk2b6o033lDPnj1lsVgc2sdisSgmJkYff/yxFixYoB9//FGPPvqoMz4FAHAJ/jkQAAAAAAAAAAAAAAAAcLJz586ZTn2pGxTpgm6Q3ZTJG6vAXMY3+pqFRgEAWZvValVERISuXr2q/fv3648//tCHH36onj17qmjRomrUqJFmzJih27dvu7pVtxISEiKbzZb438svv+zqlpzm2rVratu2bWJ4r1SpUvr000/Tve6yZct04MCBdK+TkkmTJqUqvJdd9O7d2+55+M8//6RrvWHDhiWG9yTpt99+0/Lly9PbJjLRjh07VKdOHb3wwgvasGGDIbzn42M/ZTs+Pl7r16/Xc889p3r16mn37t2Z2a7BTz/9pPLly+uNN97Qrl277MJ7Xl5ediE9m82mzZs367nnnlPTpk11+vRph/aqXbu23n77bUnS1atX1aZNm8T7HgBkRUzgAwAAAAAAAAAAAAAAAJxs8+bNhpqPh1U1AqNc0A2yG4tFqhsUodUX8tvVN2/erEGDBjk83QKAA97l+nIr/84aE7oqVKigKVOm2NV++OEH7dq1y67Ws2dPNWjQwK4WGxuriIgIXbhwQSdOnNCePXsUHR0t6W44YufOndq5c6fGjRunoUOHavjw4cqdO3fGfkJwmZs3b6ply5Y6fPiwJKlKlSpat26dihYtanp8YGCg4bl36tQpzZw503CszWbTe++9px9//NH5jUs6c+aMvv32W9OPDRgwQBUqVMiQfbOTQ4cOGWrBwcFq3769C7qBo3777Tc9/fTTdqE9Ly8vvfLKK+rVq5fq1asnPz8/RUVFac+ePVqwYIFmz56deHxwcLAefvhh/frrr+rUqVOm9m6z2TRq1CjD/aRhw4YaNGiQ2rRpoyJFiighIUH//POPfvvtN02dOlXXrl2TJG3btk0NGjTQ33//bXidS47FYtG7776rSpUqqXfv3oqPj9dbb72lW7duafz48U7/HAEgoxHgAwAAAAAAAAAAAAAAAJzMbBJajcAo5fLMGkEDuL96QZGGAN+1a9d0/PhxValSxUVdAQDMlCpVSsOHD7erBQcHGwJ87du3V+/evVNcKy4uTmvWrNGCBQv0448/Ki4uTpJ0+/ZtjR8/XvPmzdPcuXPVokULp34OcL2YmBg99dRTieG9QoUK6c8//0w2vCdJ/v7+hufeunXrTAN8kvTLL7/o6NGjqlq1qvMa//8mT55smDZ2T8+ePdWyZUun75ndVKlSRXv27LGrVa5c2UXdwBHbt29Xz5497a6BAgUKaMmSJXrkkUfsjvXz81OzZs3UrFkzvfjii+rcubNu3bol6e5rwNNPP62NGzemOgjnDOPGjTOE98aOHav//Oc/8vT0TKx5eHiocuXKGjlypPr06aOuXbsm/nGbmzdvql27dtq1a5fKlSuX6r179eqlCxcuaOzYsZKkCRMmqHTp0urTp48TPjMAyDwerm4AAAAAAAAAAAAAAAAAyE6uX7+e+Mbq+9ULinRBN8iuKuePVh6vBEPdLDwKAMg+vL291a5dO3377bc6duyYOnfubPfx06dPq3Xr1vrvf//rog6RUV5//XVt2LAh8fHcuXNVvnx5p+5htVr1/vvvO3VNSbpw4YLmzp3r9HVzmo8++ki+vr6Jj9u0aZPpk9jgOKvVqtdff12xsbF29Tlz5hjCe0k1b95cc+bMsatFR0fr9ddfl82WOX8c5pdfftEHH3xgV3v11Vf1/vvv24X3kipUqJCWLl1qd5+6ceOGXnrpJYd7GDNmjDp27Jj4+LXXXtOWLVscXgcAXIkAHwAAAAAAAAAAAAAAAOBE9yYM3M9DNj1UkAAfnMfTQ6bPKQJ8AJBzlCtXTkuWLNFnn30mD4//e0twfHy8Xn/9dU2dOtWF3cGZ1q1bp9mzZyc+7tatm5544ol0r+vn52eofffddzp9+nS6177flClTFBMTk+yeSJ3WrVtr//79+uyzz/T999/rr7/+srv24Z7Wrl2r3bt329Uefvhhde3aNVXnd+3aVU2aNLGr7dixQ+vXr3daj8mJi4vTsGHD7GoBAQH66KOPUnV+QECAYXLf5s2b9eOPPzrcy/Tp0xPvH/Hx8erfv3/iFFoAyAp4xQYAAAAAAAAAAAAAAACcyCzAV7lAtPJ6W13QDbIzs6mOZ86c0blz51zQDQDAVQYPHmwX7rpnxIgRWrRokQs6gjPFxsZqwIABiY8tFosmTZrklLUbNmyoWrVq2dUSEhIM07bS4+rVq5o1a5YkqXbt2mrYsKHT1s6JKleurMGDB6tnz57y8vJydTtIhSVLlhhqPXv2dGgNs+PN1nW2b775RmfOnLGrvfTSSwoMDEz1Gt26dTNMCx01apTD4bty5cqpf//+iY+Dg4MJqgPIUgjwAQAAAAAAAAAAAAAAAE4SHh6uvXv3GupmQSsgvWoERsnHwxgMNQuRAgCyt969e6tv376G+muvvabjx4+7oCM4y5w5c3Ts2LHEx23btlWVKlWcsrbFYtHYsWMN9Xnz5jntDwJ8/PHHioy8+7Pw2LFjZbFYnLIukFUcPHjQUKtfv75DazRo0MBQO3DgQJp7Si2zSXndu3d3eJ0ePXrYPQ4JCdGqVascXuf111+3u4dMmjRJt2/fdngdAHAFAnwAAAAAAAAAAAAAAACAk2zfvl3x8fGGet2gCBd0g+wul6dNNQKjDPVNmza5oBsAgKtNmzbNEOyKiIjQm2++6aKO4AzTp0+3e2wW1EyPp59+WpUqVbKrxcXF6cMPP0z32jdu3NCXX34p6e7kuKeffjrdawJZzZUrVwy1QoUKObRGUFCQoXb58uU095Qa0dHRht8rLBaL6tWr5/BaTZo0MdTMwoEPUrFiRbVs2TLxcXh4uObMmePwOgDgCgT4AAAAAAAAAAAAAAAAACcxm3xWJm+MCvomuKAb5ARm0x2PHDmi69evu6AbAIAr5c6dW+PHjzfUV6xYoTVr1rigI6TX6tWrdejQocTHHh4eatOmjVP38PT01KhRowz12bNnpzsgNG3aNIWFhUmSRo0aJQ8P3rqOnMdms6WqltFrOOrw4cOKjo62q5UqVUp58+Z1eK2aNWsaar/99pvi4uIcXqt9+/Z2j2fMmCGr1TiVHADcjZerGwAAAAAAAAAAAAAAAACyg5iYGG3fvt1QNwtYAc7yUMFIecgmqyyJNZvNpk2bNunJJ590YWcAAFfo0aOHhg8frosXL9rVP/74Yz322GMOr3fr1i0dPHhQJ06c0K1btxQVFaX8+fMrICBA1atXV+3ateXp6ems9lPVz7Zt23TixAnduXNHPj4+8vf3V5EiRVS+fHlVqFBBefLkybR+Mtq8efPsHjdo0EABAQFO36dXr16aOHGizp07l1iLjo7W1KlTNXXq1DSteefOHX3xxReS7oZ+XnrpJaf0mhKbzaY9e/bo1KlTunLlisLDwxUYGKigoCBVrVpVNWrUcPqet2/f1ubNm3X+/Hldu3ZNfn5+KlGihOrWravKlSs7fT9ncrfr+8yZM9qyZYvOnz8vq9WqggULqnLlymrSpIl8fHwyrQ9nK1asmI4cOWJXu3r1qqpWrZrqNa5du2aoFS1aNN29ObpnYGBgmtYymzh469YtHT16VLVq1XJorXbt2tmFjk+dOqWNGzfq0UcfTVNvAJBZCPABAAAAAAAAAAAAAAAATrBr1y5FRUUZ6nWDIlzQDXKKvN5WVS4QraO3/OzqGzduJMAHADmQt7e3+vXrp4kTJ9rVV6xYodDQUAUFBT1wjc2bN2vx4sVavny53fQ3M3nz5lXnzp01ZMgQNWzYMNV9TpgwwdBjUmvXrlXLli0lSYcOHdL48eO1ZMmSFCc2vfzyy/rmm29S3UdyypYtqzNnzqTq2DJlyigkJCTdeyZls9m0cuVKu1qjRo2cvo9093kzYsQIvfnmm3b1mTNnavTo0al63iQ1ffp03bx5U5I0cuRIeXt7O6VXMydPntTkyZO1dOlSXb16NdnjihUrpo4dO2r06NGqWLFiuvbcu3evJkyYoOXLlys2Ntb0mMqVK2vo0KHq169fmqYPhoSEqFy5cike4+hz3h2v7y1btmjs2LFav3696bF58uTRwIEDNXbsWBUoUCDVfbiLZs2aGaag7tq1Sy1atEj1Grt27TLUHn744XT3lpIbN24YammZvidJ+fLlM60fPHjQ4QBfrVq15OfnZ/e794oVKwjwAXB7zCEGAAAAAAAAAAAAAAAAnGDDhg2GWhG/WJXIk/ybzAFnqF/IGBLdt2+fbt++7YJuAACu1qpVK0MtISFBS5cuTfG85cuXq0qVKmrevLk+/vhjQ7jHy8tLXl72s0PCw8P13XffqVGjRurXr5/pHzNIr6+//lr169fXL7/8kmJ4L7s5ePCgLl++bFerXr16hu3Xt29fFS5c2K4WERGhTz/91OG1IiMjE88rXLiwXn31Vaf0mFRMTIyGDBmi6tWra/bs2YbwXtLQ4KVLlzR79mxVq1ZNb7zxRrLBu5RYrVaNHj1aDRs21JIlSwxreHp6ymK5Oxn5+PHjGjBggFq2bKnQ0FCH93Imd72+p0yZokceeSTZ8J5093k4ZcoUNWnSxG5KZFbxwgsvGAKc33//vUNrfPfdd3aPLRaLnn/++XT3lhKzqYdpuWZSEhwc7PA5Hh4eqlatml3t77//dlZLAJBhmMAHAAAAAAAAAAAAAAAApFNcXJy2bNliqDcoFKn///5dIMPUC4rUohM22fR/Tzar1arNmzerY8eOLuwMAOAKDRs2lKenpxISEuzqmzdvVp8+fZI9b9u2bTp+/LhdrUOHDurfv7+aNm2qQoUKSZJu376tvXv36ueff9bcuXMVGRkp6W7QLjg4WGvXrpWvr2+KPd6bvHVPSEiI5s2bZzhu7ty56tevnyTJz89Pjz32mMqXLy8fHx8dP35cy5cvz5BQ37hx4xKD8Js2bdLvv/8u6W44a9iwYYlfC0nKnz+/0/eXpNWrVxtqGRng8/Pz05AhQzRmzBi7+vTp0zVixAiHJp/NnDkzMbA2dOhQ+fn5PeAMx926dUtPPfWUXfDL29tbAwcO1AsvvKBatWrJ19dXd+7c0c6dO7VgwQItWLBAVqtV8fHxmjFjhoKDg7V48WIFBASkak+r1apXX33VMPGucuXKGjJkiDp16qTixYsrISFBISEhWrJkiaZMmaKNGzeqXbt2mj9/vkOfY2BgoKZMmWJXmzRpUuJkQ0e44/U9ffp0jRw5UtLdSZaPPfaYihYtqvDwcB08eFCbNm1SfHx84vHHjh1T9+7dtW3btjRNNHSVKlWq6LXXXtPMmTMTazt37tSPP/6oZ5555oHn//jjj4YJfL169crQ+4F09/mXVFhYWJrWunPnjmk96XMytWrUqKE9e/YkPt67d69u3Lhh2jMAuAsCfAAAAAAAAAAAAAAAAEA67dmzRxERxiloDUwmowHOFpArQRX8Y3Tyjv2bqTds2ECADwByoNy5c6tWrVrat2+fXX337t2pXsNisWjWrFmmk9Py58+vli1bqmXLlho8eLC6dOmio0ePSrobEurfv79pWOd+986/Z926dYZzjh49qrfeekseHh4aMWKE3n77beXNm9fumMOHD6tt27a6ePFiqj+31LgXGly2bJn+/e9/S7obDlu4cKGefvppp+6VnAMHDhhq5cqVy9A9Bw4cqA8//FC3bt1KrN25c0eff/653nnnnVStER0dralTp0qSAgICNHDgQKf3GRMTo7Zt29qFmgoVKqS///5bderUsTvW399frVu3VuvWrdWnTx917tw5MYS0fv169ezZUytWrEicmpeSt99+2xDe69atm+bPn688efIk1jw8PFSpUiUNGzZMffr00VNPPaWNGzcmhtVSy9/fX8OHD7erTZ8+PU0Bvvu5w/UdHBysoUOHKiAgQP/973/17LPPGtY5cuSIevToocOHDyfWdu7cqXnz5qUYRnZHn376qY4cOWIXOO3bt68KFiyo1q1bJ3ve6tWr1bdvX7ta/fr1NX369Azr9Z7ixYsbaufOnZPNZkvV9XK/K1eumNaTC/Y9SPny5e0eW61WHTp0SI888kia1gOAzJB1oucAAAAAAAAAAAAAAACAm9qwYYOhFuQbp9J5Y13QDXIis7Donj170jwlAwCQtZUuXdpQ++eff1J9/qBBg0zDPUlVqlRJy5cvtwsvzZ8/324yUlq98847iomJ0ezZszV58mRDeE+6O5Fu0qRJ6d7LzKJFi9S1a1dFR0fLz89Pv//+e6aF9yTzyVSFCxfO0D39/f01aNAgQ33atGkKDw9P1RqzZ8/WpUuXJN19HuXLl8+pPUrS8OHD7cJ7np6eWrZsmSG8l9Sjjz6qRYsW2dVWrlypTz/99IF77ty5Ux999JFdrW7dulq4cKHd8z+pwMBALV26VOXKldOff/75wH0ygztc3xMnTpSXl5eWL19uGt6TpGrVqmnZsmXy9va2q8+ePdvh/b7//ntVqlRJefPm1WOPPaZDhw6lqe+08vX11YoVKzRw4MDE6YFhYWF6/PHH1atXL61cuVKhoaGKi4tTaGioVq5cqV69eunxxx+3+3n+2Wef1bp160zvh85WuXJlFSxY0K4WHh6ukJAQh9cyCyRLaZ/od/8U1HvSOs0PADILAT4AAAAAAAAAAAAAAAAgHeLj47V582ZDvUGhCDk4mABIs/omAb74+Hht3brVBd0AAFytQIEChtrt27dNJwYnZbFYHJoUVqZMGfXv39+uljTolBbXrl3TSy+9pN69e6d43KOPPpruvZL673//qxdffFHx8fHy9/fXihUr1KFDB6fvk5KkYZR8+fLJ19c3maOdZ/DgwYZA2o0bN/Tf//73gefGxcUlfu/z5MmjwYMHO72/LVu2GKaP/etf/1KjRo1SdX6nTp0M38v//Oc/D7w2Bg0apISEBLva1KlTU/U9yZ8/vz788MNU9ZfR3OX6Dg0N1YgRIx74fStXrpy6d+9uV9u8ebPdlMgH2bBhg55//nmdPHlSERERWrt2rVq2bKnr16+npfU0y5Url2bMmKH9+/drwIABKlKkiKxWqxYsWKDHH39chQoVko+PjwoVKqTHH39cCxYskNVqla+vr7p3767169fru+++y5TwnnT3uWJ2f125cqXDa61bt860ntYAn1mYmQAfAHdHgA8AAAAAAAAAAAAAAABIh/379+vOnTuGev1CkS7oBjlVQd8ElcsXbaibTYcEAGR/AQEBpvWUQkpNmjTR4MGDNX78eJUoUcKh/ZIGolatWiWbzebQGklZLBb95z//eeBxpUuX1ty5czV37lz17ds3XXtK0qRJk/T666/LZrMpKChIa9as0SOPPJLudR0RFham0NBQu1pQUFCm7F2wYEFDYEuSPvnkE0VFRaV47vz583X27FlJ0oABAxQYGOj0/iZPnmz32GKxOBwU7Nevn93j27dva968eckev3v3bm3fvt2u9tBDD+mxxx5L9Z7du3dXkSJFHOrTmdzt+vb29taQIUNSdWzbtm0NteQmupmZOnWqod/Q0NAUv+cZqUaNGurZs6f69u2r8uXLp3hsqVKl9Pbbb2v06NFq0aJFJnX4f1555RVDbeHChQ6tERMTo59++sn0Yw+6pyTHLMB3+vTpNK0FAJmFAB8AAAAAAAAAAAAAAACQDmYBqcBc8SqfL8YF3SAna2ASGt25c6ciIwmTAkBOk9yEppiY5H8+ad++vT777DONHz/e4f1Klixp9/j69es6cuSIw+vcr2nTpipbtuwDj/Pw8FDv3r3Vu3dvNW/ePF17jhgxQuPGjZMkFS9eXOvXr1f9+vXTtWZa3L5921DLnTt3pu0/bNgw5cqVy6525coVffXVV8mek5CQoA8++EDS3Uljw4YNc3pfp0+f1rJly+xqtWvXVsWKFR1ax2yq2Lfffpvs8bNnzzbUOnfu7NCeHh4eevLJJx06x5nc7fp+7LHHTCeFmqlevbqhdurUqVTvldyxmR34stls+uabb1S+fHm1atVK77//vk6fPq28efOqU6dOGjFihCZNmqRRo0apR48eCggI0Llz5/T222+rYcOGql69uhYtWpSpPXfs2FE1a9a0q23YsEErVqxI9Roff/yxIZB8j4+PT5r68vPzM9TM7psA4E4I8AEAAAAAAAAAAAAAAABplJCQoE2bNhnq9YIiZLG4oCHkaPULGacqxcXFadu2bS7oBgDgSmbTgSXz0IMz+Pr6GmoXL15M15pNmzZN1/mOSEhIUN++fTV16lRJUvny5bVp0ybT4FBmMJuUmDRQl5GKFy+u3r17G+pTpkxRbGys6TnfffddYlCqT58+KlasmNP7Mpv81qpVK4fXCQwMNITS9uzZk+zntm7dOkMtLdPQ6tat6/A57iAjru+GDRum+tjSpUsbao6EtZKbcleuXLlUr5FeYWFhat++vfr06aOQkBBJd6cQTpw4UZcuXdLSpUv10UcfacyYMZo8ebJ++uknXb58WZ9//nliIPvIkSN64YUX1L59+2Tv8c5msVg0a9YseXt729VfeeWVxM8jJevXr9e7776b7MfTel8zOy88PDxNawFAZvFydQMAAAAAAAAAAAAAAABAVhUcHKybN28a6g1MglRARivsF6/SeWN0Ntz+Da0bNmzQY4895qKuAACucOvWLdN6cpP5khMTE6Pg4GCdPn1at2/fVlhYmBISEgzHmf08dP36dYf2Sirp1KeMEhsbqxdeeEE///yzJKlw4cLauHGjihcvnin7mzEL8KV1UlVajRo1SrNnz1Z8fHxi7cKFC5o7d6769+9vd6zVatWkSZMkSV5eXho5cmSG9LR+/XpDLa0hy6CgIJ0/fz7xcUxMjPbt26dGjRrZHXf79m0dPXrUcH6VKlUc3rNq1aqON5qBXHl9O/L18/f3N9TCwsJSff6IESP0xx9/2IU/CxYsqJdffjnVa6RHTEyM2rZtq+3btyfWfHx8tHTpUj3++OPJnufj46NBgwapefPmat26deL3YcWKFWrZsqU2bdqUKZM5mzRpok8//VRvvPFGYu3ixYtq3ry5vvzyS9NplAkJCZo5c6ZGjx6t6OhoSVLLli0NYdjAwMA09WQW4DO7bwKAOyHABwAAAAAAAAAAAAAAAKTRhg0bDLX8PvGqmD/GBd0Ad6fwJQ3wbd++XVFRURk2dQkA4H7MAjcFCxY0naSVVFRUlBYtWqQFCxZo8+bNdgEuR0RFRaXpvHsCAgLSdX5qREZGqlu3blqxYkVi7erVq9q/f79LA3yRkZGGWmYH+MqVK6fnnntOCxYssKtPnjxZr776qry8/u9t6L/88ouOHDkiSXr++eczbLJZcHCwobZ9+3aHprHdYxZyDQkJMQT4jh07Zpj65+XlpVKlSjm8Z4ECBRw+x9nc5fp25Gth9jOsWdAwOS1atNDChQv1zjvv6NKlS2rYsKG++OILBQUFpXqN9Bg1apRdeE+S3nvvvRTDe/erW7euZs6cqZ49eybW9u7dq4EDB+qbb75xZqvJev3115UvXz7169cvcVLlhQsX1KVLF1WoUEFt27ZV8eLFFRcXpzNnzmj58uW6evVq4vmTJ09W9erVDQG+woULp6kfs/shAT4A7o4AHwAAAAAAAAAAAAAAAJAGVqvVNMBXLyhSHhYXNARIalAoUov/sZ9kERMTo507d6pFixYu6goAkNlCQkIMtdSEqpYvX66BAwfqn3/+yYCuHOPotEBH3bp1S0888YS2bNli+FifPn104MCBNIdL0svb29tQcySw5CxjxozRt99+axdgCwkJ0bfffqvevXsn1u5N3/Pw8NCYMWMyrB+zqW+zZ8922vpmwVezWt68eWWxOP4Df758+dLUl7O40/WdJ0+eVB/r6emZ7v2ee+45Pffcc+lex1Fnz57Vf//7X7ta0aJFNXjwYIfWeeaZZ/TBBx9o3759ibX58+dr6NChql27tjNafaBevXrpoYce0tixY/Xnn38m1k+dOqVTp06ZnlOvXj198cUXatq0qX744QfDx8uUKZOmXszuh5kdcgYAR3m4ugEAAAAAAAAAAAAAAAAgKzpy5Ijpm4gbFOIv/8N1iuWOU4ncsYb6+vXrXdANAMAVwsLCdPjwYUO9QYMGKZ43d+5cPfHEE3bhHg8PDz377LP67bffdObMGUVGRspmsxn+y4hAUFoCUqkVERGhRx99NDG8l3QS15UrV/TKK69k2P4PYhZuionJ/AnP1apVU9euXQ31Dz74QFarVZK0dOnSxFBR165dVbVq1Qzrx+xnb2cym8pnFuBzJHx2P2cE0dIqJ13f7mTOnDmKi4uzqz377LNpCpvdH5qVJJvNphkzZqSnPYc99NBD+uOPP3TgwAFNmjRJrVu3Vvny5eXv7y8fHx+VLFlSDRs21JAhQ7R27Vrt3LlTTZs2lWQ+Ia9KlSpp6sPsfpjW6xIAMgsT+AAAAAAAAAAAAAAAAIA0MJu+l9c7QZXzR7ugG+D/1C8UoQtn7N8UvG3bNsXGxjKZAgBygO3btyeGq+7XrFmzZM/ZtWuX+vbta3eev7+//vjjDzVv3jxD+nSl0NBQhYaGSpJeffVVffjhh6pbt67OnTuXeMwff/yh6dOn64033sj0/symD8bGGgP6mWHs2LH69ddf7WrHjx/Xjz/+qGeffVbvvfee3bEZySz0tWrVKrVu3TpD903q/omEWUFOu77dyZo1awy1lO7FKbkXhLvfqlWr0rRWetWqVUu1atVyaOLm+fPnDbU6deqkaX+zAF9GT20FgPRiAh8AAAAAAAAAAAAAAADgIJvNZhrgqxcUIU/ekQMXM5sCGRUVpZ07d7qgGwBAZlu9erWh5u3trU6dOiV7zuDBgw2hv6+++irbh3tGjBihr7/+WgULFtSCBQvk4WH/g9zIkSNNpxlmNHeZwCdJ9evXV/v27Q31999/XytWrNCOHTskSR06dFC9evUytJeCBQsaauHh4Rm6Z0BAgKFmNkksNRISEtLbTprk1OvbHRw/ftxQK1u2bJrWMjvv9OnTLgv3OurEiRN2j3Pnzq3atWunaS2zz5kAHwB3xz8XAgAAAAAAAAAAAAAAAA46fvy4rly5Yqg3KBTpgm4AeyXyxKmIn/FNrRs3bnRBNwCAzBQTE6PZs2cb6p06dVKBAgVMzwkJCdGWLVvsamXKlNEzzzyTES26jcmTJ+ujjz5KfPzoo49q1KhRdsdERUXp+eefz/TwXMGCBZUrVy672s2bNzO1h/uZTdYLDg5Wr169UjzG2cwCfHfu3MnQPQMDAw21iIgI0ymXDxIWFuaMlhySU69vd3Hjxg1DLbl78YMkd97169fTtF5mO3nypN3j1q1by8vLK01rmX1dixcvnqa1ACCzEOADAAAAAAAAAAAAAAAAHGQ2fS+PV4KqFohyQTeAPYvFPEy6efNmxcXFuaAjAEBmWbRoka5du2aoDxs2LNlzNm/ebKi1aNFCFovFqb25kzJlyhjCepI0ceJENWzY0K62f/9+jR49OrNakyR5eHioQoUKdrXr16+nKTTmDI888ogeeeQRQ/3q1auS7j5fMmOaW61atQy1U6dOZeieVapUMUxmjI+P19mzZx1e69atW07qKvVy4vXtTnLnzm2oRUdHp2mt5M7z8/NL03qZKSIiQnv37rWrPfXUU2le7969536VK1dO83oAkBkI8AEAAAAAAAAAAAAAAAAOsNlspgG+OgUj5cW7ceAmGhSKMNQiIiK0Z88eF3QDAMgMd+7c0bvvvmuod+nSRc2aNUv2vEuXLhlqxYoVc2hvm83m0PHuytvbW4sWLVLevHnt6tOmTdPff/+dqb0kDaMkJCS4dNLWuHHj0vQxZ2rZsqWhFhwcnOb1QkJCtGrVqsT/YmONE4z9/f1VrVo1Q/3YsWMO73f06NE09ZkeXN+uVahQIUMtrddxaGiooebj45PmiX6Zae3atXaTTPPmzaunn346zesR4AOQFfFPhgAAAAAAAAAAAAAAAIADTp8+rQsXLhjq9U0CU4CrlM4bqyBf47S9jRs3uqAbAEBmGDhwoP755x+7mr+/vz777LMUz3NGOOfmzZvpXsNdVKxYUdOmTbOr2Ww29e7d2zRAk1GqVq1qqJmFsTJLu3btVL9+fUO9QYMGevzxxzOlhzZt2him4a1fv14JCQlpWm/48OFq27at2rZtqz59+sjb29v0uFatWhlq69evd3i/ffv2OXxOenF9u5bZdZzWP6hhdl7FihXTtJYjIiIidPnyZV2+fDnN07x/+eUXu8evvPKK8uXLl+aeLl68aKhVqVIlzesBQGYgwAcAAAAAAAAAAAAAAAA4wGz6nq+nVTUCo1zQDWDOYjGfwrdp06Y0v8kdAOC+/vvf/2rhwoV2NYvFojlz5qhcuXIpnlu4cGFD7ezZsw7tn54paO7olVdeUY8ePexqly5d0quvvpppPTRv3txQO3LkSKbtb2bs2LGpqmWUMmXKqGvXrna10NBQrV271uG1rl+/rr/++ivxcdeuXWWxWEyP7du3r6G2bNkyh/azWq36/fffHWvSCbi+74qNjdWiRYs0efJkrVq1KtP2bd++vaG2fPnyNK21YsWKVK1vxmq1avHixfrggw/0+++/OxTs/PTTT1WsWDEVK1ZMP/30U6rPu+fMmTN2r0958uTRmDFjHF7nfocPH7Z7XLRoUVWqVCldawJARiPABwAAAAAAAAAAAAAAADjALMBXp2CkvHknDtxM/aBIQ+3OnTvav3+/C7oBAGSUyZMn64033jDUp02bpu7duz/w/EaNGhlqq1evVmxsbKp7SEuow9199dVXKlmypF1tyZIlmjlzZqbs37JlS/n4+NjVkoZWMlvXrl31/PPPq127dmrXrp2ef/55PfXUU5naw+jRow1Bu3fffdfhdT7++GNFRt79WcnT01ODBg1K9tiHHnpIzZo1s6sdPHhQK1euTPV+ixcv1uXLlx3uM724vqXIyEg1adJEL7zwgsaMGaO2bdtqwIABmbL3U089JV9fX7vaypUrHb6WQ0NDDSFtSerZs+cDz7VarWrfvr26deumsWPH6qmnntKTTz6ZpumM94deU2vs2LF2k/vee+89FS1a1OF17pf069emTZtkA7gA4C74Z0MAAAAAAAAAAAAAAAAglc6cOaMzZ84Y6vVNJp0BrlbOP0YBueIN9fXr17ugGwCAs504cULt27fXmDFj7IIY3t7emjVrVoqBpPtVq1ZN1apVs6tdu3ZNM2bMSNX5a9ascXgaWVYQEBCgBQsWyMPD/u3Ww4YN09GjRzN8/zx58ujhhx+2qx08eDDD902JxWLRwoULtXz5ci1fvlwLFy7M9NBMgwYNNHz4cLvahg0bHApWbt26VVOmTEl83Lt37wdO7/r888/l5eVlVxsxYoSioh48hfvOnTsaOXJkqvtzJq5vadKkSdq7d69d7X//+59Wr16d4XuXKFFCb775pl3NZrOpT58+dqG2lNhsNvXr1y8xcHpP9+7dTQOaSc2ePdsQNl26dKm++eabVO1/vx9//FHHjh1L9fGffvqpFi1alPi4ffv2hq+Ho0JDQ3Xx4kW7Wrt27dK1JgBkBgJ8AAAAAAAAAAAAAAAAQCqtW7fOUPPxsKpm4IPfuAtkNg+LVD/IGC7duHGjEhISXNARACC9YmNj9ddff+nZZ59V9erVtWLFCruPV6pUSevWrVPfvn0dWtdsgtmoUaP022+/pXje9u3bUzUBKqtq2bKlIXgVGRmp559/3qEJZmnVrVs3u8fr1q2T1WrN8H3d3aRJk/TII4/Y1d544w199dVXDzx35cqV6tChg+Lj7/6RgwoVKujTTz994Hn16tXTmDFj7Gr79+/XCy+8oIiI5P+Yx82bN9WlSxedPn1aHTt2fOA+GSGnX99///23Q3Vne/vtt1W3bl272o4dO/TEE0/o1q1bKZ4bHR2tXr16Gb5XpUqV0meffZaq/ZObFJn09SM1YmNj1bVrV124cOGBx40cOdIubFu3bl19//33hlC0o1atWmX32NfXVx06dEjXmgCQGbwefAgAAAAAAAAAAAAAAAAAyTzAV7tgpHJ52owHA26gQaEIrbqQ365269Yt7d+/X/Xq1XNRVwCQs5w7d04//PCDXe3QoUOG45YvX67Q0FC7WlxcnCIiInThwgUdO3ZMe/fuVXR0tOHcAgUKaPjw4Ro6dKj8/Pwc7rF79+567bXX7AJQcXFx6tatm3r27Kl+/fqpcePGypMnj2JjY7V//37Nnz9fX331lWJjY9WmTRtDqCLp59OhQwfVqFHD9Gty6tQpQ08//PCDdu3aZVdr2rSpmjZt+sDPZ/ny5QoODk58nPTrfefOHU2dOtWudn/QZMuWLdqyZYskyd/fX76+vnZf97179+qll15Sw4YNE2s9e/ZUqVKlHtibI3r37q1x48YpPDxc0t0w2K5du1I1deueWbNm6fbt24mP7/9anzt3zvB1uP/7lF6HDh3SX3/9ZVc7d+6c4bik3+v8+fOrX79+ya7r5eWlP//8U88++6z++OMPSVJCQoL69++vb7/9Vv369VPr1q1VpEgReXp66vr169q6davmzp2rxYsXJ06sLF26tP7880/ly5cvVZ/PxIkTdfHiRc2ePTuxtnjxYtWtW1fDhw9Xp06dVLRoUVmtVp05c0a///67pkyZosuXL6tevXr66KOP9Oeff9qtmfQ6qVSpkp588klJd5+nSUOJd+7csXt86NAhu++h2dcuK1zfSa+fpM/bpLZs2WL3ead0b7h/Qmlq6s6WL18+LV++XI899pjdvWjlypWqUKGC3nzzTXXu3FnVqlWTn5+fYmJidOrUKf3111/67LPPdP78ebv1ihcvrr///lslS5ZM1f7O/vyPHDmiWrVq6a233lK3bt1UtWpVeXl56datWzpz5oyWLFmiefPm2X3fW7durV9++UX58+dPYeXUSRq8fO6551SwYMF0rwsAGc1iy6xXHsBNHTp0SDVr1kx8HBwc7LRfPAAAAAAAAAAAAAAAQPbxzz//6NVXXzXUB9a4ogaFIl3QEfBgVps0fGsp3Yq1/1vvnTp10tChQ13UFbIbd3sPVnx8vE6cOGFXq1Spkry8nDDz4F1L+teA8/w7a7wFdt26dWrVqpXT17VYLGrUqJFefvllvfDCC/L390/XegkJCRo1apQ++eSTZIMdPj4+dpPnPD09NXLkSPXr10/ly5dPcf25c+eqd+/ektL+NRk/frwmTJjwwON69+6tefPmObT2/Z/zhAkTNHHiRIfOX7t2rVq2bOnQOanx+uuv67///W/i42HDhhlCdykpW7aszpw5k+rj7/8+pdc333yjPn36OHxemTJlFBIS8sDjEhISNHHiRE2dOlVRUcaJ2B4eHvLw8Eictne/Dh06aNasWSpRooRDvdlsNo0bN05TpkwxXdfT01NWq9Xu+dS8eXMtXrxY4eHhKleuXIrrP/nkk4nT1kJCQh54fFLJfe3c/fpOev04+rxN6d4watQoffTRR4b68uXL1a5dO4f6TI/o6GiNHTtW06ZNS3aSZq5cuRQTE5PsGs8995ymT5+uwMDAVO/75ZdfauDAgYb6119/bfr7bVLvvfee/v3vf6d4TNLnzj358uXT22+/reHDh6d78p5092tYsmRJXb9+PbG2d+9e1alTJ91rA8jeMvR3xFRK/10QAAAAAAAAAAAAAAAAyAHWr19vqOXysKpWoPHNwoC78LDcncKX1IYNG5SQkOCCjgAAjvDw8JCfn58KFSqkWrVq6YknntDIkSP1/fff68qVK9q2bZv+9a9/pTu8J90N60ydOlUbNmxQp06d5OnpaTjmXkAjd+7c6t69u/bv369JkybJYiHcmlGGDh2qXLlyJT6eM2eOaVgtJ/L09NR//vMfnTx5UoMHD1aZMmXsPm61Wu1Cdt7e3urSpYv+/PNP/fnnnw6H96S7wdlJkyZp165devLJJ+2+N9LdoNy9gFzlypX15Zdfav369QoKCkrDZ+g8Ofn6HjdunOrXr29XGzBgQKaG9yTJ19dXn3zyiU6fPq1x48apYsWKhmPMwnslSpTQoEGDFBwcrEWLFjkU3pOk1157Te3bt7erdezYMdXh2qFDh+r3339X//79Vb16ddMgXtLwXrVq1fTee+/p1KlTGjlypFPCe5L03Xff2YX32rdvT3gPQJbBBD7keO72158AAAAAAAAAAAAAAID7sdls6tOnj86ePWtXb1Q4XAOqX3NRV0DqnLydS5P2FjfUP/roIzVo0MAFHSG7cbf3YLnDdAUgO7hz5462bt2qf/75Rzdv3pS3t7eCgoJUtmxZPfzww4bgEjJO0omAn332mQYPHuzCjtzXkSNHdPjwYV29elU3btyQn5+fAgICVLVqVdWtW1e+vr5O3e/27dvatGmTzp8/r9DQUPn6+qpEiRKqW7euqlSp4tS9nCmnXd9xcXFasmSJzpw5o/r16+vRRx91dUuSpOvXr2vXrl26dOmSbt26pfDwcOXOnVsFChRQ4cKFVa9ePRUvbvw53lE2m01//fWXgoODVblyZXXp0iXNobo7d+7o6NGjOnXqlK5evaqIiAhZLBb5+/urXLlyeuihh9IUjn2Q+Ph41alTR4cOHZJ0NxAZHBysChUqOH0vANmPO/yOSIAPOZ67/eMRAAAAAAAAAAAAAABwP6dOnVK/fv0M9ddrXFH9QpEu6AhIPatNGrmtlG7E2L8xrWPHjho+fLiLukJ24m7vwXKHN2cCgDPFxMSodu3aOn78uCQpf/78Onr0qIoWLerizgAgc0ydOlUjRoxIfPzee+9p3LhxLuwIQFbiDr8jOmcWKQAAAAAAAAAAAAAAAJCNrVu3zlDL5WlV7cCozG8GcJCHRWpQKMJQ37hxo+Lj413QEQAAcESuXLn0/fffK2/evJLuTn3r16+frFarizsDgIwXHBysCRMmJD5+/PHHNWrUKNc1BABpQIAPAAAAAAAAAAAAAAAASIHNZtP69esN9boFI+XtaXNBR4DjGhY2BvjCwsK0Z88eF3QDAAAcVbduXf3888+Jk2KWLVumYcOGubgrAMhYly5dUseOHRURcff3maT3QgDIKgjwAQAAAAAAAAAAAAAAACk4deqUzuuI03UAAQAASURBVJ8/b6ibBaIAd1U+X4wK5jJO2zObLgkAANxTu3bttGDBAvn6+kqSPvvsMw0ePFgJCQku7gwAnO/o0aNq0aKFzp07J+lueO/PP/9Uvnz5XNwZADiOAB8AAAAAAAAAAAAAAACQArOAk5+nVTUDojK/GSCNLBapYeFwQ33Tpk2Ki4tzQUcAACAtnn32WW3YsEElS5aUJH3++efq16+fi7sCAOc6d+6cmjRpopMnT0qSXnjhBW3evFlFixZ1cWcAkDYE+AAAAAAAAAAAAAAAAIBk2Gw20wBfnaAIeXvaMr8hIB0aFjJOjQwPD9fu3btd0A0AAEirhg0bavfu3Xr++edlsVh0+vRpV7cEAE51/fp13b59W4ULF9asWbP07bffys/Pz9VtAUCaEeADAAAAAAAAAAAAAAAAknHixAldvHjRUDcLQgHurmy+WAX5GqftrV+/3gXdAACA9ChcuLAWLlyoHTt26JFHHnF1OwDgVL6+vnr77bd16tQp9e3b19XtAEC6EeADAAAAAAAAAAAAAAAAkmE2fc/PM0E1AqMyvxkgnSwW8/Dppk2bFBsb64KOAABAejVo0EDvvvuuq9sAAKeqWrWq3n33XeXNm9fVrQCAUxDgAwAAAAAAAAAAAAAAAEzYbDbTyWT1giLlzbtukEU1KmwM8EVERGj37t0u6AYAAAAAACD7458SAQAAAAAAAAAAAAAAABPHjx/XpUuXDPWGJgEoIKsonTdWhX3jDHWzaZMAAAAAAABIPwJ8AAAAAAAAAAAAAAAAgAmzQFNurwRVD4jK/GYAJ7FYzEOoW7ZsUWxsrAs6AgAAAAAAyN4I8AEAAAAAAAAAAAAAAABJ2Gw20wBfvaBIefGOG2RxDQsZA3wRERHauXOnC7oBAAAAAADI3rxc3QAAAAAAAAAAAAAAuEp4eLhmzpypffv2OTRxxsvLS9WrV9fAgQMVGBiYgR0CAFzl6NGjunLliqFuFnwCsppSeWNVxC9OV6K87err1q1Ts2bNXNQVAAAAAABA9kSADwAAAAAAAAAAAECO9cEHH2jr1q1pOvfy5cu6cOGCvvzySyd3BQBwB2bT9/J4JahaQFTmNwM4mcVyN4y67GwBu/qWLVsUExOjXLlyuaYxAAAAAACAbMjD1Q0AAAAAAAAAAAAAgCuEhYVp27Zt6Vrj2LFjOnfunJM6AgC4C6vVqvXr1xvq9QtFyot32yCbaFg43FCLiorSjh07XNANAAAAAABA9sU/KQIAAAAAAAAAAADIkc6fPy+bzZbudc6ePeuEbgAA7uTIkSO6evWqod6wkDHwBGRVJfPEqahfrKFuNn0SAAAAAAAAaUeADwAAAAAAAAAAAECOdP78eaesc+HCBaesAwBwH2YBprxeCapaIDrzmwEyiMUiNSocYahv3bpV0dE81wEAAAAAAJzFy9UNAAAAAAAAAAAAAIArmAXvSsSW0FM3n0r2nL/z/60TviceuA4AIOtKSEgwDfDVLxQhT/5UNrKZhoUjtORMgF0tOjpa27ZtU8uWLV3TFAAAAAAAQDZDgA8AAAAAAAAAAABAjmQWvCsbU1b1I+sne87pXKcJ8AFANhccHKzr168b6g0KGSeVAVldiTxxKp47Vhcjfezqa9euJcAHAAAAAADgJPxdMAAAAAAAAAAAAAA5klnwrkhckRTPMfs4AT4AyF7WrFljqPl7x6taQLQLugEyXqPCxnDqtm3bFBFBaBUAAAAAAMAZCPABAAAAAAAAAAAAyJHMgneF4wuneE6ReGOA7+rVq4qNjXVaXwAA14mPj9eGDRsM9YaFI+RhcUFDQCZoVDjcUIuLi9PmzZtd0A3gHBaL8aZts9lc0AkAAAAAwNWsVquhZvZ7Y0YiwAcAAAAAAAAAAAAgx7l9+7bCwsIM9QdN4CscZwz42Ww2Xbx40Wm9AQBcZ+/evbp9+7ahbjahDMguiuaOV5m8MYb62rVrXdAN4BweHsa3RiYkJLigEwAAAACAq5kF+Mx+b8xIBPgAAAAAAAAAAAAA5DjJBe7MAnr3K5BQQLmsuQx1s2l+AICsZ82aNYZaYK54VfA3hpuA7MQspLpr1y7TQCuQFVgsFnl6etrVoqKiXNQNAAAAAMCVkv4+6OnpyQQ+AAAAAAAAAAAAAMho58+fN9T84/3lZ/NL8TyLLKYhPwJ8AJD1xcbGatOmTYZ6o8Lh8sjc9/MAma6hSYAvISFBGzdudEE3gHPkyZPH7vGdO3dc1AkAAAAAwJWS/j6Y9PfFzECADwAAAAAAAAAAAECOYxa4KxJfJFXnFo4nwAcA2dHOnTsVEWEMMZlNJgOymyDfeFX0jzbU165d64JuAOfIly+f3ePIyEjFx8e7qBsAAAAAgCvEx8crMjLSrpb098XMQIAPAAAAAAAAAAAAQI5jFrgzm6xnpkicMehHgA8Asr41a9YYaoX94lQmb6wLugEyn1lYdd++fbp+/boLugHSL2/evLJY7EeoXrx4UVar1UUdAQAAAAAyk9Vq1cWLF+1qHh4eyps3b6b3QoAPAAAAAAAAAAAAQI5z/vx5Q80smGfG7Diz9QAAWUdUVJS2bt1qqDcqHK4k2Q8g22pYKEIW2exqNptN69evd1FHQPp4eHgYpipERETo/PnzTOIDAAAAgGwuPj5e58+fV0SE/R8syps3rzw8Mj9O55XpOwIAAAAAAAAAAACAiyX9i6uSVDg+dRP4zI67du2aYmNj5ePjk+7eAACZb9u2bYqOjjbUG5tMJAOyq/y5ElS1QLSO3PKzq69du1bdunVzUVdA+hQsWFDh4eF2U/ciIiJ04sQJ5c6dW/7+/vLz85OHh4dL3sAJAAAAAHAOq9Uqq9WqqKgo3blzR5GRkYZjPDw8VLBgQRd0R4APAAAAAAAAAAAAQA5z+/ZthYWFGerpmcBns9l04cIFlStXLt39AQAy35o1awy1EnliVSJPnAu6AVynUeEIQ4Dv0KFDunz5sooWLeqiroC08/X1VenSpXX27Fm7EJ8kRUZGmr6hEwAAAACQ/Xh4eKh06dLy9fV1zf4u2RUAAAAAAAAAAAAAXCQkJMS0XjgudRP48ifkVy5rLkP9zJkz6WkLAOAi4eHh2rFjh6HeqHC4C7oBXKt+oQh5WmyG+rp16zK/GcBJ/Pz8VLp0aSbsAQAAAEAOdS+85+fn9+CDM6oHl+0MAAAAAAAAAAAAAC5w6tQpQy0oLkh+ttT9H7cWWVQytmSq1gUAuL/NmzcrLs44aa9RoQgXdAO4Vl5vq2oERBnqa9eudUE3gPP4+fmpTJky8vf3J8gHAAAAADmEh4eH/P39VaZMGZeG9yTJy6W7AwAAAAAAAAAAAEAmO336tKFWKraUQ2uUii2lU772gT0CfACQNZkFk8rmi1GR3PEu6AZwvUaFI3TgRm672okTJ3Tu3DmVKuXYz0yAO/H19VWJEiVktVoVHh6usLAwRUREKCEhwdWtAQAAAACcxNPTU3ny5FG+fPmUN29et/kjLgT4AAAAAAAAAAAAAOQoZkE7s4l6KTE73iwYCABwb7dv39auXbsM9UaFw13QDeAe6gZFyMtSUPE2+ze4rVu3Ti+99JKLugKc594EBn9/f0mSzWaT1WqVzWZzcWcAAAAAgLSyWCzy8PCQxWJxdSumCPABAAAAAAAAAAAAyDESEhIUEhJiqKdlAl9SV69eVVhYmPLly5fW9gAAmWzDhg2yWq2GeqNCES7oBnAPfl42PVQwSrtD89jV16xZoxdffNFt3wgHpJXFYpGnp6er2wAAAAAAZGPuMQcQAAAAAAAAAAAAADLBhQsXFBMTY6g7GuBLbmIfU/gAIGtZu3atoVYpf7QCfRNc0A3gPsymUJ45c0b//POPC7oBAAAAAADI2gjwAQAAAAAAAAAAAMgxzAJ2PlYfFYov5NA6fjY/BcUFGeqnTp1Kc28AgMwVGhqq/fv3G+pmwSUgp6ldMEq5PIzTKc1CrwAAAAAAAEgZAT4AAAAAAAAAAAAAOYZZwK5kbEl5pOH/OjWb2scEPgDIOtavXy+bzWZXs8imBoUiXNQR4D5yedpUNyjSUF+zZo3hugEAAAAAAEDKCPABAAAAAAAAAAAAyDHMAnZmQbzUKBlb0lBjAh8AZB1mk8SqBUQrv49x6hiQE5lNo7x06ZKOHTvmgm4AAAAAAACyLgJ8AAAAAAAAAAAAAHIMs4BdWgN8ZueFhIQoISEhTesBADLPpUuXdPjwYUPdLLAE5FQ1AqOU28v4c82aNWtc0A0AAAAAAEDWRYAPAAAAAAAAAAAAQI4QHh6uq1evGupmk/RSwyzAFxMTowsXLqRpPQBA5jGbvudpsaleUKQLugHck7eHTK+JtWvX8gcLAAAAAAAAHECADwAAAAAAAAAAAECOYDZ9T0p7gK9QfCH5WH0M9dOnT6dpPQBA5jGbIFYjIEp5va0u6AZwX41NplJev35dBw8edEE3AAAAAAAAWRMBPgAAAAAAAAAAAAA5glmwLiguSLltudO0noc8TMN/yQUFAQDu4Z9//jF9TWhSxBhUAnK6qgWi5e9tnLZnFoIFAAAAAACAOQJ8AAAAAAAAAAAAAHIEs2BdqdhS6VrT7HwCfADg3syCRz4eVtUpGOmCbgD35ukhNTSZwrdhwwbFxcW5oCMAAAAAAICshwAfAAAAAAAAAAAAgBzh+PHjhprZBD1HmJ1//Phx2Wy2dK0LAMgYNpvNNMBXp2CkfL24dwNmGheOMNTu3Lmj3bt3u6AbAAAAAACArIcAHwAAAAAAAAAAAIBsLyoqSqdPnzbUy8aWTde6ZuffuHFDV65cSde6AICMcfToUV26dMlQb1zEGFACcFcF/xgF+Rqn7a1evdoF3QAAAAAAAGQ9BPgAAAAAAAAAAAAAZHtHjhyR1Wo11CtEV0jXuqVjSsvL6mWoHzp0KF3rAgAyhlngKLdXgmoGRrqgGyBrsFikRiZT+DZv3qzo6GgXdAQAAAAAAJC1EOADAAAAAAAAAAAAkO2ZBeoKxxWWv9U/Xet6y9t0Cl9wcHC61gUAOF9CQoLWrVtnqNcPipQ376ABUtS4cLihFh0dra1bt7qgGwAAAAAAgKyFf34EAAAAAAAAAAAAkO2ZBfgqRVdyytpm6zCBDwDcz/79+3Xjxg1DvUkRYzAJgL2SeeJUInesoW421RIAAAAAAAD2CPABAAAAAAAAAAAAyNasVqsOHz5sqFeIqeCU9SvGVDTUTp8+raioKKesDwBwjjVr1hhq+X3iVaVAtAu6AbIWi0VqZBJ23bFjh8LCwlzQEQAAAAAAQNZBgA8AAAAAAAAAAABAtnbmzBmFhxvfcF4x2hi8S4sK0cYgoNVq1ZEjR5yyPgAg/WJjY7VhwwZDvWGhCHlYXNAQkAU1LhxhqMXHx2vjxo0u6AYAAAAAACDrIMAHAAAAAAAAAAAAIFs7dOiQoeZn9VPxuOJOWd/f6q/CcYVTtS8AwDV27txpGuZuYjJRDIC5wn7xKp/POLHSbLolAAAAAAAA/g8BPgAAAAAAAAAAAADZmlmQrkJ0BXk48f8uNZvmR4APANyHWcCosG+cyuWLdUE3QNbVuIhxCt/evXt1/fp1F3QDAAAAAACQNRDgAwAAAAAAAAAAAJCtmQXpKsYYA3fpYbbe4cOHZbVanboPAMBxUVFR2rJli6HeqHCELBYXNARkYQ0LRcgim13NZrNp3bp1rmkIAAAAAAAgCyDABwAAAAAAAAAAACDbun37ts6fP2+oV4iu4NR9zCbwhYeH68yZM07dBwDguM2bNysmJsZQb1wk3AXdAFlbgVwJqlog2lA3m3IJAAAAAACAuwjwAQAAAAAAAAAAAMi2goODDTWLzaLyMeWduk/xuOLys/oZ6mbT/wAAmcssWFQyT4xK5IlzQTdA1mcWfj1y5IguXrzogm4AAAAAAADcHwE+AAAAAAAAAAAAANmWWYCuZGxJ+dmMYbv08JCHykcbQ4EE+ADAtW7fvq2dO3ca6o0LR7igGyB7qB8UKU+LzVBnCh8AAAAAAIA5AnwAAAAAAAAAAAAAsi2zAF3FmIoZslelmEqp2h8AkHk2bNighIQEQ50AH5B2ebytqh0YaagT4AMAAAAAADBHgA8AAAAAAAAAAABAthQbG6tjx44Z6hWjMybAVyG6gqF2/vx53bhxI0P2AwA8mFmgqKJ/tIL84l3QDZB9NC5iDMGGhITo9OnTLugGAAAAAADAvRHgAwAAAAAAAAAAAJAtHThwQLGxsYZ6Rk3gKx9TXhabxVDfvXt3huwHAEjZtWvXdODAAUO9ceFwF3QDZC8PFYxULg+roc4UPgAAAAAAACMCfAAAAAAAAAAAAACypZ07dxpqheIKqVB8oQzZz8/mpwoxxil8Zn0AADLe2rVrZbPZ7GoW2dSgsHFyGADH5PK0qW5QpKG+Zs0aw3UHAAAAAACQ0xHgAwAAAAAAAAAAAJAtmQXnakbVzNA9zdbftWuXrFbjhBoAQMYymwRWPSBK+X24JwPO0LiIcZrl5cuXdfjwYRd0AwAAAAAA4L4I8AEAAAAAAAAAAADIdq5du6aQkBBDPaMDfDWiahhqt27d0smTJzN0XwCAvXPnzun48eOGemOm7wFOUyMgSnm8Egz11atXu6AbAAAAAAAA90WADwAAAAAAAAAAAEC2s2vXLkPN0+apqlFVM3TfcjHllCchT6r6AQBkHLPpe14Wq+oVIsAHOIuXh9TA5Jpav369EhKMwT4AAAAAAICcigAfAAAAAAAAAAAAgGxnx44dhlql6Erys/ll6L4e8jCdwmfWDwAgY9hsNtMAX+2CUcrtZXNBR0D21aSIMcB38+ZN7dmzxwXdAAAAAAAAuCcCfAAAAAAAAAAAAACylYSEBNM3jZsF6zJCzaiahtqhQ4cUEcHUJwDIDCdOnNC5c+cM9SZFwl3QDZC9VcofrQCfeEPdLEQLAAAAAACQUxHgAwAAAAAAAAAAAJCtHD16VGFhYYZ6rahambK/WVAwISFBe/fuzZT9ASCnW716taHm52lV7cAoF3QDZG8eFqlRYeMfKdi4caNiYmJc0BEAAAAAAID7IcAHAAAAAACA/8fefYdJVZ/vH79nK8vCAsuySBUUpDcRxIotppgYTTSJNYqiqIA1lihFEMEa1GAiahSj2DsiKr333gSkw7KdrTM7M+ec3x/5xW/wc5a6O2dm9/26Lq/LfZ4zM7eF3Z055zkPAAAAUKMsW7bMqKWF09Qy2DIir9/IaqSWFeZrueUCAFQt27Y1a9Yso356RpmS4h0PEgE1n9t2y/Lyci1ZssSDNAAAAAAAANGHAT4AAAAAAAAAAAAANcry5cuNWhd/F8VF8PRoV39Xo7Zs2TI5DsMjAFCd1q1bp7y8PKN+ZlNzQxiAqtG6XlAnpQSNuts2TAAAAAAAgNqIAT4AAAAAAAAAAAAANUZxcbE2b95s1Lv5u0U0h9sA34EDB7R3796I5gCA2sZtYCgt0VKnhn4P0gC1g88n9XMZkl28eLFKS83tfAAAAAAAALUNA3wAAAAAAAAAAAAAaoyVK1fKtu1Daj7Hp87+zhHN0T7QXkl2klFftmxZRHMAQG0SCoU0Z84co94ns1TxXCEDVKszM81BvVAopPnz53uQBgAAAAAAILrw8SQAAAAAAAAAAACAGmPp0qVGrXWwtdLstIjmSFSiOgY6GnUG+ACg+ixbtkwlJSVG/cxMczMYgKrVtG5YbepXGHW3rZgAAAAAAAC1DQN8AAAAAAAAAAAAAGoEx3FcB+S6+bt5kEbqVm6+7po1axQMBj1IAwA138yZM41aRp2QTk0zh4oAVL1+Llv4Vq1apYKCAg/SAAAAAAAARA8G+AAAAAAAAAAAAADUCJs2bVJ+fr5R71re1YM0Ule/+bqBQIAtfABQDfx+vxYuXGjUz8wsk8/nQSCgFuqTWSafnENqtm1r9uzZ3gQCAAAAAACIEgzwAQAAAAAAAAAAAKgR3C4OT7VSdUrFKZEPIykznKmmwaZGnYvYAaDqLVy4UIFAwKj3a2puBANQPRolW+rQ0Pxz6LYdEwAAAAAAoDZhgA8AAAAAAAAAAABAzKtsu0vv8t5KUELkA0nyyac+ZX2M+sKFC1VRUeFBIgCouWbMmGHUWqZWqEVqyIM0QO3VL9Mcmt24caP279/vQRoAAAAAAIDowAAfAAAAAAAAAAAAgJi3ceNG5eXlGfU+peYAXST1Letr1Px+v5YsWeJBGgComYqKirRs2TKjfmZmmQdpgNqtd5Nyxfsco84WPgAAAAAAUJsxwAcAAAAAAAAAAAAg5rlt36tn1VPHQMfIh/kfLUIt1CzYzKjPmTPHgzQAUDPNnTtXlmUZdQb4gMhLTbTVLb3cqM+YMUOOYw72AQAAAAAA1AYM8AEAAAAAAAAAAACIaZZluQ7EnVF2huIV70Gi/+OTT33KzC2AixYtkt/v9yARANQ8M2bMMGrt0gLKSAl7kAZAv6bm8OyuXbu0fft2D9IAAAAAAAB4jwE+AAAAAAAAAAAAADFt/fr1ys/PN+pug3NecMsRCAS0ZMkSD9IAQM2Sk5OjdevWGfV+TUs9SANAkno0LldynG3U3YZtAQAAAAAAagMG+AAAAAAAAAAAAADEtNmzZxu1NCtNHQIdIh/GRYtQC7UItjDqbrkBAMdm1qxZchznkFqcHJ3RxNwABiAykuMdnd6k3KjPnDlTtm0O9gEAAAAAANR0DPABAAAAAAAAAAAAiFmWZWnu3LlGvXdZb8VF0elQty18ixcvlt/v9yANANQcbhu9Oqf7lZbEkBDgpTMzzS2YOTk52rBhgwdpAAAAAAAAvBU9Z6wAAAAAAAAAAAAA4BitXbtWhYWFRr1vWV8P0lTObYAvGAxq0aJFHqQBgJph9+7d2rZtm1Hvl8n2PcBrnRv5VS/BMuozZ870IA0AAAAAAIC3GOADAAAAAAAAAAAAELNmz55t1BqEG6h9oH3kwxxGs1AztaxoadRnzZrlQRoAqBncBoES42z1ymCAD/BaQpzUx2WYdvbs2QqHwx4kAgAAAAAA8A4DfAAAAAAAAAAAAABikmVZmjt3rlHvU9ZHcVF4KtRtK+DSpUtVVsagCQAcK8dxNGPGDKPeo3G5UhIcDxIB+KkzM0uNWlFRkZYvX+5BGgAAAAAAAO9E31krAAAAAAAAAAAAADgKq1evVlFRkVHvU9bHgzRH5pYrFApp0aJFHqQBgNj2/fffa9++fUa9n8vGLwDeaNegQunJ5rY9t+2ZAAAAAAAANRkDfAAAAAAAAAAAAABi0qxZs4xao3AjnVpxqgdpjqxpuKlOrjjZqLv9cwAADs9tACgl3lK3xuUepAHgJs7nvoVvwYIFCgQCHiQCAAAAAADwBgN8AAAAAAAAAAAAAGJOIBDQnDlzjHqfsj6Ki+LToG5b+JYtW6bCwkIP0gBAbLIsy3X4uXeTciVG748AoFY602Urpt/v1+LFiz1IAwAAAAAA4A0+tgQAAAAAAAAAAAAQc2bPnq2yMvOCcLcBuWhyRtkZRi0cDmvatGkepAGA2LR27Vrl5+cb9X5NzU1fALzVql5QzeoGjfqMGTM8SAMAAAAAAOANBvgAAAAAAAAAAAAAxJwpU6YYtWbBZjql4hQP0hy9zHCmOvg7GPWvvvpKtm17kAgAYo/b4E+DpLA6Ngx4kAbA4fh87lv4li5dqtJShm4BAAAAAEDtwAAfAAAAAAAAAAAAgJiyfft2bdy40aj3L+kvn3weJDo2/Uv6G7X9+/dr1apVHqQBgNgSCoU0b948o96nSZniov9HAFArnZlpDupV9mcZAAAAAACgJmKADwAAAAAAAAAAAEBM+fLLL41agp2gs0vP9iDNsetd1lv1rHpG3e2fCwBwqGXLlqmkpMSon9nU3PAFIDo0rRtW2/oVRn3mzJkepAEAAAAAAIg8BvgAAAAAAAAAAAAAxAy/36/p06cb9T7lfVTPNofiolGiEnVuyblGfcGCBSooKPAgEQDEjhkzZhi1JnVCOsVlOAhA9HDbwrdq1Sp+9wEAAAAAALUCA3wAAAAAAAAAAAAAYsbs2bNVVmZuWepf3N+DNMfv/JLzjZplWZo2bZoHaQAgNvj9fi1atMion5lZJp/Pg0AAjlqfzDL55BxSs21bs2fP9iYQAAAAAABABDHABwAAAAAAAAAAACBmTJkyxag1DzZX+4r2HqQ5fieFT1JHf0ej/tVXX8m2bQ8SAUD0W7hwoQKBgFE/s6m52QtAdGmUbKlDQ/PPr9tWTQAAAAAAgJqGAT4AAAAAAAAAAAAAMeGHH37Qpk2bjHr/kv7yKfZWL11QcoFRy8rK0ooVKyIfBgBigNugT8vUoFqkhjxIA+BY9cs0h203bdqk/fv3e5AGAAAAAAAgchjgAwAAAAAAAAAAABATvvzyS6OWaCfq7NKzPUhz4nqV9VI9q55Rd9syCAC1XVFRkZYtW2bUz3QZCAIQnXo3KVe8zzHqM2fO9CANAAAAAABA5DDABwAAAAAAAAAAACDq+f1+TZ8+3aj3KeujVDvVg0QnLlGJOrfkXKO+cOFC5efne5AIAKLXvHnzZFmWUT8zs8yDNACOR2qirW7p5UadAT4AAAAAAFDTMcAHAAAAAAAAAAAAIOrNmjVL5eXmBd/9S/p7kKbquOW3LEvTpk3zIA0ARC+3AZ92aQFlpIQ9SAPgeLkN3e7cuVPbt2/3IA0AAAAAAEBkMMAHAAAAAAAAAAAAIOp9+eWXRq1FsIXaVbTzIE3VaRpuqk7+Tkb9q6++km3bHiQCgOiTm5urNWvWGPUzM0s9SAPgRPTMKFdynPk7zowZMzxIAwAAAAAAEBkM8AEAAAAAAAAAAACIalu3btX3339v1PuX9JdPPg8SVS23LXwHDhzQ8uXLPUgDANFn9uzZchznkJpPjs5w2eQFILolxzvqlWFuVZ45c6bx5xwAAAAAAKCmYIAPAAAAAAAAAAAAQFT7/PPPjVqinaizSs/yIE3VO73sdKVZaUb9s88+i3wYAIhCbpu5Ojfyq0ESm0qBWHRmU3N7ZnZ2tjZs2OBBGgAAAAAAgOrHAB8AAAAAAAAAAACAqJWXl6fvvvvOqPct66tUO9WDRFUvQQk6p+Qco7548WLt2LHDg0QAED327NmjLVu2GPUz2b4HxKwujfxKTbCM+syZMz1IAwAAAAAAUP0Y4AMAAAAAAAAAAAAQtT7++GOFQiGjfkHJBZEPU436l/SXz/EZ9ffff9+DNAAQPdwGehJ8tk5vwgAfEKsS4qQzXP4Mz5kzR5ZlDvYBAAAAAADEOgb4AAAAAAAAAAAAAESlkpISffHFF0a9g7+DTq041YNE1ScznKk+ZX2M+owZM3TgwAEPEgGA9xzHcR3g69HYr7oJjgeJAFSVfk3NAb7CwkKtXLnSgzQAAAAAAADViwE+AAAAAAAAAAAAAFHpiy++kN/vN+qXFV3mQZrq98uiXxo1y7L00UcfeZAGALy3detW7dmzx6ifmVnqQRoAVal9g4AaJYWNutvQLgAAAAAAQKxjgA8AAAAAAAAAAABA1KmoqNDHH39s1FtXtFYXfxcPElW/k4Mnq2t5V6P+1VdfqaioyINEAOAtt0GeOvG2ujc2h7sBxJY4n9Q309zCN3/+fAWDQQ8SAQAAAAAAVB8G+AAAAAAAAAAAAABEnWnTpungwYNG/VdFv5JPvsgHihC37YIVFRX65JNPPEgDAN6xbVuzZs0y6qdnlCkp3vEgEYCqdmZTc5tmWVmZFi9e7EEaAAAAAACA6sMAHwAAAAAAAAAAAICoYlmW3n//faOeGcpU77LeHiSKnNMCp+nUwKlG/bPPPlN5ebkHiQDAGxs2bFBubq5RP9NlYxeA2HRyvaCappjb9tyGdwEAAAAAAGIZA3wAAAAAAAAAAAAAosrs2bN14MABo/6Lol8oXvEeJIocn3z6VdGvjHpJSYm++uorDxIBgDdmzpxp1OolWurcyO9BGgDVwedzH8pdvHgxNy4AAAAAAAA1CgN8AAAAAAAAAAAAAKKG4zh69913jXpaOE3nlJ7jQaLI61HeQ82CzYz6Bx98oGDQ3FIDADWNZVmaO3euUe/TpEzxXOkC1Ch9XQb4KioqtHDhQg/SAAAAAAAAVA8+1gQAAAAAAAAAAAAQNZYsWaLt27cb9UuLL1Wik+hBosiLU5zrFr78/HzNmDHDg0QAEFmrVq1SYWGhUXcb9AEQ25qnhtQqtcKou23hBAAAAAAAiFUM8AEAAAAAAAAAAACIGm7b91KsFF1YfKEHabxzZumZSg+nG/X33ntPlmV5kAgAImfWrFlGrWFSWO0bBDxIA6C6uQ3nLl++XMXFxR6kAQAAAAAAqHoM8AEAAAAAAAAAAACICuvWrdO6deuM+kUlFynFSfEgkXcSlKCfF/3cqO/Zs0cLFizwIBEAREYwGNS8efOMet/MMsX5PAgEoNq5DfCFw2HNnz/fgzQAAAAAAABVjwE+AAAAAAAAAAAAAFHBbftegp2gS4ou8SCN984vOV+pVqpRf/fdd+U4jgeJAKD6LV++XKWlpUb9zEyzBqBmaJIS1qlp5oZNt22cAAAAAAAAsYgBPgAAAAAAAAAAAACe2759uxYvXmzUzys9Tw3sBh4k8l6yk6xLis3hxe+//14rVqzwIBEAVL+ZM2catSZ1QmpTP+hBGgCR4raFb9WqVSooKPAgDQAAAAAAQNVigA8AAAAAAAAAAACA515//XWj5nN8+nnRzz1IEz0uLr5YSXaSUX/99dfZwgegxvH7/Vq4cKFR75tZJp/Pg0AAIuaMJmXy6dDfbWzb1pw5czxKBAAAAAAAUHUSvA4AAAAAAAAAADD5/X7NmzdP+/btc+3HxcXptNNOU79+/eTjSlYAQIxbu3atFi1aZNT7lPVRZjjTg0TRo55dT/1L+uu7Bt8dUv/+++81d+5c9e/f36NkAFD1lixZokAgYNTPzCz1IA2ASGqUbKlDw4A2H0w5pD5r1ixdeeWVHqUCAAAAAACoGgzwAQAAAAAAAECUqaio0NChQ/XDDz8c8djLLrtM999/fwRSAQBQPRzH0cSJE426z/Hptwd/60Gi6PPLol9qTv05CsYFD6m//vrrOuecc5SQwGlfADXDzJkzjVqLukG1rBfyIA2ASOubWWYM8K1fv17Z2dlq2rSpR6kAAAAAAABOXJzXAQAAAAAAAAAAh5o1a9ZRDe9J0ldffVXplj4AAGLBggULtHHjRqN+Xul5ahZq5kGi6NPQaqhLiy816nv37tXUqVM9SAQAVa+0tFRLliwx6n0zyzxIA8ALvTPKFO9zjPrs2bMjHwYAAAAAAKAKMcAHAAAAAAAAAFFm/fr1x3S829ADAACxwLIsvfbaa0Y90U7UbwvZvve/fnHwF6pn1TPqkyZNkt/v9yARAFSthQsXKhQyN+31zSz1IA0AL9RPstW5kfl7zaxZszxIAwAAAAAAUHUSvA4AAAAAAIh+K1eu1Lx581Ra6n6xTFxcnNq1a6fLL79cycnJEU4HAEDNs3379mo9HgCAaDFt2jTt3r3bqP+s+GdqZDXyIFH0quvU1a8P/lrvNX7vkHphYaE++ugj3XDDDR4lA4CqMXPmTKN2cr0KNa0b9iANAK/0zSzTuoK6h9S2bNmivXv3qmXLlh6lAgAAAAAAODEM8AEAAAAADmvOnDkaNWqUHMc57HHfffedFi1apOeee04+ny9C6QAAqHksy9KOHTuMut3oVDlJ9eQrPaC4suxDej/88EOk4gEAUGUCgYDefPNNo55qpepXRb+KfKAYcGHxhfou7TvlJ+YfUn///ff1m9/8Rg0bNvQmGACcoKKiIi1fvtyon8n2PaDWOT2jTJN8jRV24g6pz5o1ixsWAAAAAACAmBV35EMAAAAAALXZ+++/f8Thvf9avXq1tmzZUs2JAACo2fbv36+KigqjHj79doX73S+r/WVGjw18AIBY9Mknnyg/P9+oX3bwMtW167o8AolK1O8Kf2fUy8vL9fbbb3uQCACqxty5c2XbtlHvm1nmQRoAXkpJcNSjsd+oz5w586jPVQAAAAAAAEQbBvgAAAAAAJUKhULatm3bMT1m8+bN1ZQGAIDawW2bnhOfJCc18z9/n9ba6BcUFKiwsLDaswEAUFWKior07rvvGvX0cLouLrnYg0Sx48yyM9WqopVR/+KLL5SVleVBIgA4cbNmzTJq7RsElF7H8iANAK/1ddm+uWvXLu3YscODNAAAAAAAACeOAT4AAAAAQKV2796tcDh8TI9xGzoAAABHz22bnpPWSvL95+Ncp34LOfId1eMAAIhWkydPVlmZuVXpysIrlegkepAodsQpTlcVXmXUw+Gw3njjDQ8SAcCJycvL05o1a4y62wAPgNqhe2O/kuPMrZxuw74AAAAAAACxgAE+AAAAAECl3AYB7OR4FV3SXEWXNFegXdpRPQYAABw91w18af+zZSchWU69k47qcQAARKMDBw7os88+M+otgi10VulZkQ8Ug7r6u6qjv6NRnz59urZu3epBIgA4frNnz5bjOIfUfHJ0RhNz0BtA7ZAc76hXRrlRnzlzpvH9AgAAAAAAIBYwwAcAAAAAqJTbIEBFm3oquLadCq5tp+JLWhj97du3y7bNO+MCAICj4zpAn9b6kK8PGeg7zOMAAIhGkyZNUigUMupXFVylOE5fHhWffLq64GrX3muvvRbhNABwYtw2anVqFFCDJD5jBGozty2cWVlZ2rx5swdpAAAAAAAATgxnwAAAAAAAlXIbBAi2TP2/v2+VavQDgYCysrKqNRcAADVVaWmpsrOzjbrT4NCBPecnA30SG/gAALFh+/bt+vbbb436af7T1N3f3YNEsattsK3OKD3DqC9btkwrV670IBEAHLusrCxt2rTJqJ/pMrgDoHbpmu5X3QTLqLsN/QIAAAAAAEQ7BvgAAAAAAJVyGwT436G9UNMU2YnmW0sGCAAAOD6VbdFz0loe+nUDcwPfrl27FA6HqyUXAABV5bXXXpPjOEb96sKr5ZPPg0Sx7feFv1ecY74vnzhxomybzVUAop/bIE68z9HpGeUepAEQTRLipN4u3wtmzZrF7zkAAAAAACDmMMAHAAAAAHBVUFCgwsJCox5sVe//vojzKdSirnFMZcMHAADg8Nx+hjopGVLioVtv7TRzgC8cDmvPnj3Vlg0AgBO1dOlSLV682Kj3LuutUytO9SBR7Gsabqr+Jf2N+pYtW/Tdd995kAgAjs3s2bONWrf0cqUmMpwDQOrrso0zPz9f69ev9yANAAAAAADA8WOADwAAAADgynWAwCeFmh86sHfIQN//xwY+AACOz8aNG42a7bJtTymN5SSaQ/QbNmyojlgAAJywYDCoF1980ajHOXH6XeHvPEhUc1x+8HIl2UlG/ZVXXlFxcbEHiQDg6OzZs0fbtm0z6n0yyzxIAyAadWwYUFqiZdTdhn8BAAAAAACiGQN8AAAAAABXbgN8oaYpcpLjD6kFW6Yax7GBDwCAY2fbtlasWGHUnYZtzYN9PjkNTzHKy5cvr45oAACcsHfffVf79+836ueXnK9moWYeJKo5GlgN9IuiXxj1gwcP6vXXX/cgEQAcnTlz5hi1BJ+tno3LPUgDIBrFx0m9m5hDvXPnzpVlmYN9AAAAAAAA0YoBPgAAAACAK7ctem7DesHWZi0rK0tlZdwpGwCAY7Fjxw4VFhYadbtJN9fj7SZdjNqqVau4gA0AEHX27dunyZMnG/V6Vj2271WRXxX9ShmhDKM+ZcoUbd682YNEAHBkbhu0ujf2KyXBiXwYAFGrj8sAX0FBgdavX+9BGgAAAAAAgOPDAB8AAAAAwJXbFr1gq3pmzWWoT/rPEAIAADh6y5YtM2pOYl05jVw28EmyM7satZKSEm3ZsqXKswEAcLwcx9FLL72kUChk9K4quEr1bPN9Jo5dkpOka/OvNeqO42j8+PEM+AOIOrt373b9/NFtUAdA7XZaw4DSEsNG3W0IGAAAAAAAIFoxwAcAAAAAMAQCAe3atcuoB1uZw3p2aqLC6clG/fvvv6+WbAAA1FQrVqwwanZGF8nn/jGuk9ZKTnKaUV++fHmVZwMA4HjNmzdPS5cuNeqnBk7VuaXnepCo5urp76leZb2M+pYtWzRlyhQPEgFA5ebMmWPUkuJs9Whc7kEaANEszied0cT83jB37lxuUgAAAAAAAGIGA3wAAAAAAMO6desUDpt3tA22dt+2V9Ha3JiwatWqKs8FAEBNVVFRobVr1xp1ty17P/LFyW7SxSi7DQICAOAFv9+vCRMmGHWf49MN+TcojlOVVe6agmuUZCcZ9ddee00FBQUeJAIAd7NmzTJq3Rv7VSfB8SANgGjXJ9PczllYWOj6WQoAAAAAAEA04qwYAAAAAMDgduF/qGmKrPQ6rscHOjU0aqtXr3YdAgQAAKZ169YpFAoZdbvJYQb4Kulv2LBB5eVsrQAAeO+tt95Sbm6uUb+k+BK1Drb2IFHNlxHO0G8O/saol5WV6ZVXXvEgEQCYduzYoZ07dxr1Pk1KIx8GQExo3yCgBknm+YbZs2dHPgwAAAAAAMBxYIAPAAAAAGBwG+Dzd25Y6fFuvfLycm3evLkKUwEAUHMtX77cqNmpTaXUJod9nNsGPsuytHr16qqKBgDAcdmxY4c++ugjo94g3EBXFF4R+UC1yM+Lfq5mwWZG/bvvvtOaNWs8SAQAh5ozZ45RS4qz1b2x34M0AGJBnE/q08Tcwjdv3jxZluVBIgAAAAAAgGPDAB8AAAAA4BAFBQX64YcfjLq/c6NKHxNqXlfhhklG3W0YAQAAmNyG5x2X4TxDSrrs+i2O6vkAAIgUx3H0wgsvuF5M/aeCPynFSfEgVe2RoARdn3+9a2/8+PEKh83tNQAQKY7juA7w9WhcruR4x4NEAGJFn0xzgO/gwYPcxAgAAAAAAMQEBvgAAAAAAIdYtWqVUXN8UqBTw8of5PO5buFjeAAAgCOrbHjezux2VI+3m3Q1agzRAwC89N1332nt2rVGvZO/k/qW9fUgUe3TKdBJ/Ur7GfVdu3a5bkYEgEjZuXOndu3aZdTdBnMA4H+dmlahRknmjQhmz54d+TAAAAAAAADHiAE+AAAAAMAh3IbuKk6pL7tuwmEf5+9ibujbtGmTysq4+AYAgMNx3b7ni5Od0emoHu9kmgN8e/bsUXZ29glnAwDgWJWUlOiVV14x6vFOvK7Pv14++TxIVTv9oeAPSrHNbYdvvfWWcnJyPEgEAO6DNslxtrql+yMfBkBMifNJZ7gM+86bN48NwwAAAAAAIOoxwAcAAAAA+JHjOK5DBP7O5nDeTwVcjrFtW6tXr66KaAAA1FiLFy82ak6jU6XEukf1eLtxRzlx5qC92/MCAFDd/vWvf6mwsNCo/7Lol2oWauZBotqrodVQVxZeadQDgYAmTJjgQSIAtZ3jOJo1a5ZR75lRruR4x4NEAGJNnybmAF9xcbFWrVrlQRoAAAAAAICjxwAfAAAAAOBHe/bsUW5urlEPdG54xMdaDZIUbGEOGrgNBAIAgP8oLi7W/PnzjbrdpMvRP0lCspz09kb566+/PpFoAAAcsy1btuiLL74w6hmhDF128DIPEuHC4gvVuqK1UZ83b56WLFniQSIAtdn27du1d+9eo+42kAMAbk5Jq1B6srltb86cOR6kAQAAAAAAOHoM8AEAAAAAfrR8+XKjZifHKXBq2lE93t/F3MLHAB8AAJWbPn26QqGQUbeb9z2m57Fcjt+yZYu2bt163NkAADgW4XBYzz//vBzH3KB0bf61SnaSPUiFeMXrhvwb5HN8Ru/FF1+U3+/3IBWA2mr27NlGLTneVrd0vhcBODpxPukMl6HfefPmKRw2B/sAAAAAAACiBQN8AAAAAIAfuQ3bBTo0lBKO7u2jv7M5wLdnzx7l5OScaDQAAGocx3H01VdfGXW7UTs5aS2P6bnslmfJiU8y6lOnTj3ufAAAHIt3331XW7ZsMeo9y3qqp79n5APhR6dWnKrzSs4z6llZWZo4caIHiQDURo7juA7w9WpcrsR4c/gbACrTJ9Mc4CspKdHKlSs9SAMAAAAAAHB0GOADAAAAAEj6z7aENWvWGHW3rXqVCXRoICfBvKs/W/gAADBt3rxZO3bsMOrWyRcc+5Ml1nXd2jd9+nRVVFQcRzoAAI7etm3b9NZbbxn1JDtJ1xZc60Ei/NRVhVepnlXPqH/++edc7A4gIrZt26Z9+/YZdbdBHAA4nFPqV6hxcsioz5o1y4M0AAAAAAAAR4cBPgAAAACAJGnVqlUqLy836v7ODY/6OZzkeAXapRn1+fPnn0g0AABqJLfte05CHdktzEG8o2Gd3N+olZWVac6cOcf1fAAAHI1QKKRx48bJsiyjd0XhFcoIZ3iQCj9Vz66na/Kvce09/fTTKitjgAZA9XLbvpcSb6truvl5JAAcjs/nPvw7f/58hULmYB8AAAAAAEA0YIAPAAAAACBJmjZtmlELN0pSqHndY3oet419S5YsUUFBwXFnAwCgpikvL9fMmTONut3iLCmhznE9p5N+mux6zYz61KlTj+v5AAA4Gv/+97+1fft2o94u0E6XFl/qQSJUpl9ZP/Uq62XUc3Jy9I9//MODRABqC8dxXAf4emWUKZGrVgAchz5NzAG+srIyrVixwoM0AAAAAAAAR8ZHoQAAAAAAFRcXu27JK+2X+Z/b2R6Dsr5NjJpt2/r222+POx8AADXNrFmzFAgEjLrbFr2j5vPJdnn82rVrtWfPnuN/XgAAKrF582ZNnjzZqCfZSbol9xbFcSoyqvjk0415N6qeVc/oTZ06VUuWLPEgFYDaYMuWLcrKyjLqbhu0AOBotKkfVEYdc9ue27AwAAAAAABANOCsGQAAAABA06dPVyhknuwuPfekY36ucJMU+Ts1NOpff/21HMc5nngAANQ4blvx7LTWchq2PaHntVqdK8cXb9S//vrrE3peAAB+KhgM6qmnnpJt20bv6oKr1TTc1INUOJIGdgPdkHeDa+/ZZ59VSUlJhBMBqA3cBmpS4i11aeSPfBgANYLP576Fb8GCBQoGgx4kAgAAAAAAODwG+AAAAAAAmjZtmlELtEtTqFnd43q+knPNCzX37NmjDRs2HNfzAQBQk2zfvl2bNm0y6tbJ/Y95860hOU12s9ON8jfffOM6rA8AwPF64403tGvXLqPe0d9RF5Zc6EEiHK0+5X3Ut7SvUc/Pz9eECRM8SASgJnMcx3WA7/Qm5UrgihUAJ6CvyxbPsrIyLV++3IM0AAAAAAAAh8fHoQAAAABQy23dulXbtm0z6m5DeEervHeGrBRz+4/boCAAALWN2/Y9Jy5Rdsuzq+T5rZP7G7XCwkItWrSoSp4fAID169frgw8+MOrJdrIG5A1QHKcgo951+dcpzUoz6t9++60WLFjgQSIANdX333+v7Oxso+62OQsAjkXrekFl1jFvVjRnzhwP0gAAAAAAABweZ88AAAAAoJb7+uuvjZqdFKeyPk2O+zmdpHiVnZlp1GfNmiW/33/czwsAQKzz+/367rvvjLrdvI+UlFolr+E06SonpbFR//LLL6vk+QEAtVsgENDTTz8tx3GM3h8L/qiMcIYHqXCs6tv19ee8P7v2nn/+eRUVFUU4EYCaau7cuUYtNcFS50Z8RgjgxPh8Uh+XLXwLFy5UKGQO9gEAAAAAAHiJAT4AAAAAqMWCwaBmzJhh1Mv6NJGTknBCz11y3klGze/3c/dbAECt9vHHH6ukpMSoWydfUHUv4otz3cK3YsUKrV27tupeBwBQK7322mvau3evUe9S3kX9S8yfP4hevcp76aySs4x6YWGhXnzxRQ8SAahpHMfRvHnzjHrPjHIlcLUKgCpwhss2z7KyMq1cudKDNAAAAAAAAJXjI1EAAAAAqMUWLFjgOkTgNnx3rIJt6inY0twk5LbxDwCA2uDgwYN67733jLqd2lRO4w5V+lpW6/PkyGfUJ06c6LoxCQCAo7FmzRp98sknRj3FTtHNeTfL5/KzB9Ht2oJr1TDc0KjPmjWLG/AAOGHbt2/Xvn37jHrvDHPgBgCOR+t6QWXUMbftuQ0PAwAAAAAAeIkBPgAAAACoxaZOnWrUQpl1VNE+7cSf3OdTyblNjfK6deu0Z8+eE39+AABizNtvv63y8nKjbnW4QvJV8cBDSmPZrc83yhs3buQiNgDAcfH7/Xr66adde9fkX6N0Kz3CiVAVUu1U3ZR3k2tv/PjxKiwsjGwgADXK3LlzjVqdeFtd0v0epAFQE/l8Uu8M87OW+fPny7IsDxIBAAAAAAC4Y4APAAAAAGqpAwcOaOXKlUa95LyTqmyIoLRfppx487mmTZtWJc8PAECs2L9/v7744gujbqe1lt3yrGp5zXDHK+XEJRr11157TeFwuFpeEwBQc/3zn/9UVlaWUe9R3kPnlJ7jQSJUle7+7jqv5DyjXlRUpL/97W9s7wVw3NwG+Ho0LlciV6oAqEK9m5hbPYuLi7VmzRoP0gAAAAAAALjjY1EAAAAAqKW++eYb4yI8xyeVnm1uzTtedlqSyns2Nurffvstd78FANQq//rXv1yH5sKd/yD5qulj2pR0Waf+3Cjv3btXX3/9dfW8JgCgRlq2bJm+/PJLo55qperPeX+WT1W8SRYR96f8P6lx2Hz/Pn/+fE2fPt2DRABi3e7du7Vr1y6j7jZoAwAn4pS0CjVMMj9zmTdvngdpAAAAAAAA3DHABwAAAAC1UFlZmT799FOj7u+WLqtRcpW+Vsl5Jxm1/Px8ffPNN1X6OgAARKstW7Zo5syZRt3O6Cwns1u1vrbV/jI5ialGfdKkSfL7/dX62gCAmqGgoEBPPfWUa++6/OvU0GoY2UCoFilOim7Ovdm198ILL2jfvn0RTgQg1rlt30uKs9UtnfchAKpWnM99OHj+/PmybduDRAAAAAAAACYG+AAAAACgFvroo49UXFxs1EvOrbrte//l79pI4UZJRn3SpEkKBoNV/noAAEQTx3E0ceJE1164yx8lXzVvLEpMldXht0a5oKBAH330UfW+NgAg5tm2raeeekoFBQVGr3dZb51ZdqYHqVBdOgc668LiC416eXm5nnjiCYVCIQ9SAYhVbgN83dL9So53PEgDoKbrnVFu1PLz87Vx40YP0gAAAAAAAJgY4AMAAACAWqaoqEgffvihUQ81TVF5r4yqf8E4n4oubWmUc3Nz9cUXX1T96wEAEEWWL1+ulStXGnWrRT85DdtGJIPV5mI5dc2f8e+9954KCwsjkgEAEJs++OADLVu2zKjXt+rrhrwb5FM1D6Ij4q4uuFqZoUyj/v333+u1117zIBGAWLR//35t27bNqLttyAKAqnBaw4DqJ1pG3W2YGAAAAAAAwAsM8AEAAABALTN58mSVl5t3oy288mQpvnouviy5sJnrFr533nnHNQsAADWBbduu2/ccX7zCna6KXJD4RIU7mq/n9/v19ttvRy4HACCmbNq0Sa+//rpr79bcW5Vmp0U4ESKhjlNHt+fcrngn3uh9+OGHWrx4sQepAMSaefPmGbUEn6MejfkcEED1iPNJp2eYQ8Jz586V47D5EwAAAAAAeI8BPgAAAACoRXJzc/XZZ58Z9YrWqSo7o0m1va6TFK+Dl59s1IuKivTxxx9X2+sCAOClGTNm6IcffjDqVpuLpFRzs011slv2k92gtVH/8ssvtW/fvohmAQBEv9LSUo0ePVqWZW4x+cXBX6ibv5sHqRApbYNtdVWB+80GnnrqKeXl5UU4EYBY4zbA17mRXykJDNEAqD69m5hDwjk5Ofr+++89SAMAAAAAAHAoBvgAADGrvLxcGzZs0Lp167Ru3TqtX79epaWlXscCACCq/fvf/1YoFDLqhb9r+59b1FajknOaKpRZx6h/8MEHKioqqtbXBgAg0oLBoP71r38ZdSehjqwOv418IF+cwp3/aJTD4bBrTgBA7eU4jp577jkdOHDA6LUNtNXvCn/nQSpE2s+Kf6bu5d2NelFRkZ588knX4U4AkP5zA7GNGzca9d5NzM1YAFCVOjb0KzXB/B1l7ty5HqQBAAAAAAA4FAN8AICY9M033+iKK67QkCFDdPfdd+vuu+/W0KFDdcUVV+jDDz/0Oh4AAFFp7969mjp1qlEPtE+Tv1uj6g+QEKfCK9sY5bKyMr377rvV//oAAETQa6+9puzsbKNutbtMSk7zIJHkZHaT3aSLUZ81a5bmz5/vQSIAQDT66quvNGfOHKOeYqfo9tzblaAED1Ih0uIUpwG5A9Qg3MDorV69WpMnT/YgFYBY4LZ9L97nqFeGuRkLAKpSQpzUs7H5vWbevHlyHDaAAgAAAAAAbzHABwCIOSUlJRo/frzC4bDRs21br7zyiuvdoQEAqO3efPNN2bZt1At+31byVe/2vf8q69NEFa1Sjfpnn32m3NzciGQAAKC6LV26VB999JFRd5IbyDr1Fx4k+j9uW/gk6dlnn+VnMQBAO3bs0N///nfX3k25NykznBnhRPBSmp2m23Jvk88xPzOYNGmS1q5d60EqANHObYCvY8OA6iWan0sCQFVz2/a5b98+bd++3YM0AAAAAAAA/4cBPgBAzFm7dq0qKioq7du2rRUrVkQwEQAA0e+HH37QzJkzjXp5t0aqOM28m361ifOp8HdtjHIwGNTbb78duRwAAFSTgoICPfXUU669cKffSwnJEU50KKdhG1ktzzHqxcXFGjt2rCzL8iAVACAaBAIBjR49WsFg0Oj1L+6vPuV9PEgFr3UKdNKvD/7aqNu2rTFjxqioqMiDVACiVUFBgetwr9tADQBUhy6NAkqONweG3YaLAQAAAAAAIokBPgBAzNm5c2eVHAMAQG3y+uuvu9YLf9c2wkkkf/d0BdqlGfWpU6dq3759Ec8DAEBVsW1bTz/9tAoLC42e1bSH7Nb9PUhlCne7Tk6ddKO+evVqvf/++x4kAgBEg5dfftn1c9UWwRb6U8GfIh8IUePyg5frtMBpRj03N1fPPPOMHMfxIBWAaLRgwQLje4JPjnplMMAHIDIS4x31bFxu1OfOnetBGgAAAAAAgP/DAB8AIOYwwAcAwLFZv369Fi9ebNRL+zRR8OR6kQ/k86nw922MsmVZevPNNyMeBwCAqvLJJ59o6dKlRt1JbqBwr4GSz+dBKhdJ9RTqPUiOzDxvvPGGNm3a5EEoAICXZs+erSlTphj1JDtJg3IGKdnxdoMsvBWveN2Wc5tSrVSjt3DhQn366acepAIQjdwGZNo3CKhBkrkNCwCqi9vWz507d2r37t0epAEAAAAAAPgPBvgAADGHAT4AAI6ebdt69dVXjboTJxVeebIHif4j0KGhyrs2MuozZ87Uli1bPEgEAMCJ2bZtm+vPXEkKnX6blGxun/WSk9FR1mm/MeqWZemJJ55Qebl5t3oAQM2UlZWl5557zrV3TcE1ahFqEeFEiEbpVroG5A1w7b3yyivaunVrhBMBiDbFxcVavXq1Ue/dhPcWACKrW7pfSXHm4DBb+AAAAAAAgJcY4AMAxBTLso7qznj5+fkqLS2NQCIAAKLbp59+qnXr1hn10nNOUvikuh4k+j9uW/gcx9FTTz2lYDAY+UAAABwnv9+vJ554QqFQyOiF2/1STmY3D1IdmdXhStmN2hn1rKwsvfDCCx4kAgBEWjgc1ujRo1VWZm4p6VPaR+eXnO9BKkSrXuW9dEnRJUY9FApp9OjR3AAAqOUWLlwoy7KMeu8M82cMAFSn5HhH3dL9Rp0BPgAAAAAA4CUG+AAAMSUrK8v1gkg3bOEDANR2O3fu1MSJE426k+BT4W9be5DoUMGT66v0jAyjvmPHDr3++useJAIA4Pi8/PLLrjebsRu0kdXpag8SHaW4eIV63yEnIcVofffdd5o+fboHoQAAkfSvf/1LmzdvNuoZoQz9Oe/P8snnQSpEs6sLrlbrCvMzhb179+rFF1/0IBGAaOE2GHNK/YDS65hDfQBQ3Xo3MYeHt23bpv3793uQBgAAAAAAgAE+AECMcRvKS7AdpVrOUR0LAEBtEQqFNHbsWNfB94O/aCUrvY4HqUyFV7WVnWS+Nf3oo4+0Zs0aDxIBAHBs5s6dq6+++sqoO/FJCp9xhxSX4EGqY5DaROEeN7m2xo8fz4VtAFCDLVy4UO+9955Rj3fiNShnkOo63m5tR3RKVKIG5QxSsp1s9L799lvX34sA1HxlZWVasWKFUe/dhM2cALzRo3G5EnzmNQTz5s3zIA0AAAAAAAADfACAGOM2lNcoLDUOMcAHAMD/+ve//62tW7ca9YrW9XTwcu+37/1XODNFBX88xag7jqNx48aprMy8Sy4AANEiJydHzz33nGsv3O0GOfWaRTjR8bFbniWr1TlGvby8XGPGjFE4HPYgFQCgOu3du1djx4517f2+4Pc6JWi+TwP+66TwSboh/wbX3osvvui61RFAzbZkyRLXG4m5bcACgEhISXDUuZHfqDPABwAAAAAAvMIAHwAgprgN5TUOO2rsci3hrl27qj8QAABRaOPGjZo8ebJRtxN8yh3YQUqIrreCJRc0U3m3RkY9Oztbf//73z1IBADAkVmWpSeffFIlJSVmr3lf2a3P9yDV8Qt3u1F2alOjvmnTJk2aNMmDRACA6uL3+zVixAjXG6Z0Le+qS4sv9SAVYs3ZpWfr7JKzjXooFNLIkSN18ODByIcC4JkFCxYYtdb1KpSZws1AAHjnDJch4k2bNqmgoMCDNAAAAAAAoLaLrqs2AQA4gsoH+NjABwCA9J8LMceOHSvbto1e4VVtFWqR6kGqI/D5lHfzabJSE4zWN998wx1xAQBRx3EcvfLKK1q7dq3ZS2mscM+bJZ/Pg2QnIDFF4d53yPHFG63Jkydr7ty5HoQCAFQ1x3H07LPPaseOHUavUbiRbs29VXGcPsRRuj7/ejUPNjfqOTk5euKJJ2RZlgepAERaMBjUkiVLjPrpGeUepAGA/9Mzo1xxOvQ6AsdxtHDhQo8SAQAAAACA2owzcACAmGFZlvbs2WPUG4ekxiFzgC8/P1/FxcWRiAYAQNT45z//qX379hl1f8cGKr6khQeJjo7VMFl5N7Z37T3//PPcERcAEFXeffddffTRR0bdkU+h3ndIiVE4MH8UnEanyOr0e7PuOBozZoxWrVrlQSoAQFX6+OOPNWvWLKOe4CToruy7lGaneZAKsaqOU0d35dylOnYdo7dy5Uq9/vrrHqQCEGlr1qxRebk5rNcrw9x8BQCRVC/RVvsGAaPutjUUAAAAAACgujHABwCIGRs2bFAoFDLqjcOO0sPuj1m9enX1hgIAIIosWbJEX375pVG3U+KVe0sHKS66NwGV92mi0rMyjXpRUZGeffZZOY45sA8AQKRNmTJFr732mmvP6nCFnManRThR1bLa/Up2RmejHgqF9Nhjj+n777/3IBUAoCqsWbNG//znP1171+Zfq1OCp0Q4EWqCZqFmujX3Vtfee++9xxZfoBZwG4TJqBNSy1TznB4ARFovl22gK1eulN/v9yANAAAAAACozRjgAwDEjIULFxq1upajNEtKdqQMly18ixYtikQ0AAA8V1RUpGeeeca1l39dO1mNzbvhR6P869op3CjJqC9evFhTp071IBEAAP9n7ty5Gj9+vGvPzugs67TLIxuoOvjiFDr9djl1Ghktv9+vhx9+WLt37/YgGADgROTl5WnUqFGybdvonVtyrvqX9PcgFWqK08tP12UHL3PtPf300/zuANRgtm27nr/rlVEuX3TfSwxALdHTZYAvFApp2bJlHqQBAAAAAAC1GQN8AICY4XYC8JSAI9///P1PLVq0SJZlVXMyAAC85TiO/va3v6mgoMDolfXOcN1qF63sugn/2RboYsKECdq3b1+EEwEA8B8rV67UmDFjXAcf7AZtFOp7txQX70GyapDSSKGz/iInMdVoFRUV6cEHH1Rubq4HwQAAxyMUCmnkyJEqLCw0eidXnKwb8m+QT0xZ4MRcWXiluvi7GPXy8nKNGDFC5eXmxfMAYt+WLVuUl5dn1Hs15s88gOiQmRJWy9SgUZ8/f74HaQAAAAAAQG3GAB8AICbs3r1be/fuNeqn/s/Q3ikB8yLK4uJibdy4sVqzAQDgtenTp2vu3LlGPZyWqLwb2yvWbncd6NxIRZe0MOuBgJ566imG8wEAEbd582YNGzZMoVDI6NmpJyl01gNSYooHyaqPk9ZSoX73y4k3N+Pm5OTowQcfVFFRkQfJAADH6uWXX3b9jDTVStVdOXcp0Un0IBVqmjjF6bac29Q43Njo7dq1S08//bQcx7wJH4DYtmDBAqOWmmCpfYOAB2kAwF3PjDKjtmTJEoXDYQ/SAAAAAACA2ooBPgBATHDbvpdgO2pV8X8n/JuGpLqWeQGA22MBAKgpdu3apRdffNG1lzegg+z6sXkhZuFVbRRsVteor1+/Xm+++WbkAwEAaq3du3fr4Ycflt/vN3pOnUYKnf2glJzmQbLq56S3U6jvUDk+c7Pgrl279Mgjj7j+ewEARI9vv/1Wn3/+uVH3OT7dnnu7MsIZHqRCTVXfrq+7su9Sgp1g9ObOnasPPvjAg1QAqpPbObgejcsVz5UoAKLI6RnmVtCSkhKtW7fOgzQAAAAAAKC24mNTAEBMWLRokVE7ucLR/14G4JN0SoABPgBA7VFQUKCHH35YZWXm3WOLL2gmf/d0D1JVDScpXrm3dZATb24PfOeddzR16lQPUgEAapv/bporLi42ek5iqkJnPSjVrdmDD05md4V73y5H5s/kzZs3a/jw4QoGgx4kAwAcybZt2/T888+79q4svFJd/V0jnAi1QZtgG92Qf4Nr79VXX9WqVasinAhAddm3b5927Nhh1Hu5DMoAgJdOrhdUo2Rz257bFlEAAAAAAIDqwgAfACDqHTx4UBs2bDDqbsN6brU9e/Zo9+7d1ZINAACv+P1+PfLII8rOzjZ6ocw6KvjDKR6kqlrBk+vr4OWtXXvPP/+8li1bFuFEAIDapKioSA8++KBycnKMnhOfrFC/B+SktfAgWeTZLfop3P1G196KFSs0btw4WZYV4VQAgMMpLi7WiBEjXIese5X10q+KfuVBKtQW55Wep/7F/Y26bdsaPXq06+9XAGKP2w00E3y2ujRiSzeA6OLzST0bm8PFCxYskOOY1xcAAAAAAABUBwb4AABRb/HixbJt+9Ci46hthflheusKRwm2WXfb4AcAQKyyLEujRo3S1q1bjZ6T4FPuwI5y6sR7kKzqHfxVa/lPa2DUbdvWyJEjXf8dAABwosrLy/Xwww+73gzG8cUr1PduOemnepDMO3bbixXu+DvX3uzZs/Xiiy9y0RsARAnbtvXkk08qKyvL6DUNNtUtubcojlOEqGbX5l+rtoG2Rv3gwYMaOXIkG3yBGsBtc1XnRgHVSeB9AYDo47YdNDs7W9u3b/cgDQAAAAAAqI04OwcAiHpud/BsHpTq2uaxCfrPEN/RPAcAALHIcRy98MILWrJkiWs/99YOqjg1LcKpqlG8TzmDOyt4UorR8vv9+utf/+q6hRAAgOMVDAY1YsQIff/990bPkU/h3oPkZHb1IJn3rNN+q3Dbn7n2vvzyS7355puRDQQAcPXWW29p6dKlRj3ZTtbgnMGq69T1IBVqm0Ql6q6cu1Tfqm/0Nm/erAkTJniQCkBVKSoq0vr164366RllHqQBgCPr2NCvlHjzAgO3YWQAAAAAAIDqwAAfACCqBYNBLV++3KifUuEyvff/nRowB/g2bNigoqKiKs0GAIAX3n33XU2ZMsW1V3B1W5X1zYxwoupn10tU9r1dZaUlGr38/Hw98sgjKi0t9SAZAKCmCQaDGjNmjFasWOHaD3f/s+wWZ0Y4VRTx+WR1u05Wy7Nc2//+97/13nvvRTgUAOB/LVy4UG+99ZZr7+a8m9Ui1CLCiVCbpVvpGpQzSD7HZ/S+/PJLTZ061YNUAKrCokWLZNuHnqvzyVEPlw1XABANEuKkbo3N71Hz58/3IA0AAAAAAKiNGOADAES1ZcuWKRAIGPVTXIb0/qtNhSM5h/Zt2+bueQCAmDdjxgy99tprrr3ii5qr6BctI5wocsJNUnTg7q6yk8y3sTt37tTw4cMVCoU8SAYAqClKS0v18MMPa968ea79cMffy257UYRTRSFfnMK9BsrK7O7anjhxov7xj38YF/MCAKrfjh07NGbMGNfepUWXqm9Z3wgnAqROgU66qvAq19748eNdN3gBiH5u59xOSatQgyTeBwCIXr1cBvi2bdum7OxsD9IAAAAAAIDahgE+AEDUchxH77zzjlFvGHbUKFz541JtqZnL9fvvvfeeLMuqwoQAAETO6tWr9dRTT7n2ynqmK//aUyWfeUf7miTYtr5yBnWSy437tXr1aj3zzDNynMqH/AEAqExubq7uvvturV692rUfPuVSWaddHtlQ0SwuQeE+Q2Snt3dtf/jhhxozZoyCwWCEgwFA7VVUVKTHHntMfr/f6HXwd9DVBVd7kAr4j18U/UK9y3ob9XA4rBEjRnDRPBBjKioqXLeW92L7HoAo161xueJ95jmEhQsXepAGAAAAAADUNgzwAQCi1uLFi7V582aj3t7v6EjjCe395h0+9+7dq2+//baK0gEAEDk7duzQsGHDFA6bE+wVbesr9/ZOUlzNHt77L3/Pxsq/rp1rb/r06frXv/4V4UQAgFi3Y8cODR48WDt27HDtWy3PltX12ho/KH/MEpIVOvM+2fXdNwDPmjVLDz30kEpLSyMcDABqn3A4rMcff1xZWVlGr1G4kQblDFK84j1IBvyHTz4NyB2gZsFmRq+wsFDDhg1zHT4FEJ1WrFihQCBg1BngAxDt6iY46tjQ/J2DAT4AAAAAABAJDPABAKKSbdt64403jHqC7ahnmTmc91Ndyx2lWObd8/79738rFHJZzwcAQJTKz8/XI488orKyMqMXyqijA3d3kZNcuy7ELLmouQ7+0n1Y4J133tGUKVMinAgAEKtWr16toUOHKjc317VvtTxb4V63Sj4+RnWVlKrQ2Q/KbtDatb1mzRoNHTpUOTk5EQ4GALXLhAkTXLfIJtqJGpw9WA3sBpEPBfxEipOiodlDlWqlGr1t27bpqaeekm0f+bN/AN5bsGCBUTspJahmdTn/BiD6uQ0br169mhsQAQAAAACAaseVJwCAqDR//nxt27bNqPcoc5R6FOfwkxzpjFLzwAMHDmjatGlVEREAgGrn9/v1yCOPuF70bqUmKPverrLTkjxI5r3C37dVad8mrr3x48dryZIlEU4EAIg1/90Q5zYkL0nh9r9W+PTbpLiECCeLMXUaKnTOo7KbdHVt79y5U4MHD9b27dsjHAwAaocvvvhCn3/+uWvv5ryb1TbYNsKJgMo1DTfVoJxBinPMU9Rz587V22+/7UEqAMfCsiwtWrTIqLN9D0Cs6NnY/H5lWRbnFAAAAAAAQLVjgA8AEHUsy9Kbb75p1JNsx3UorzLdyx3VddnC9/bbbysYDJ5IRAAAqp1lWXr88cddB9rtBJ+yh3ZRqFldD5JFiTifcm/pIP9p5iYJ27b1+OOPa8uWLR4EAwDEgg8//FCjR4923dDuyKdQtxtldf4Dm/eOVmKKQv3uk9XyHNd2Xl6e7r77bq1atSrCwQCgZlu9erVeeukl195lBy9Tv7J+EU4EHFmXQBf9qeBPrr0333xTc+fOjXAiAMdi06ZNOnjwoFFngA9ArEivY6lN/Qqj7rZdFAAAAAAAoCpxBQoAIOrMnj1bO3fuNOq9yhylmPN4lUp0pD4uA3+5ubmaMmXKCSQEAKB6hUIhPfHEE1q6dKnRc3xS7m0dVdHeHFyrdRLjlDO4s4LNUoxWIBDQww8/rK1bt3oQDAAQrWzb1oQJE/SPf/zDte/EJSrcZ4jsUy6JcLIaIC5B4dNvU7j9b1zbZWVleuihhzRz5swIBwOAmikrK0sjR46UZVlGr2dZT11ZeKUHqYCjc3HxxTq/5HzX3rhx4/TDDz9EOBGAo+U24JKWGNYpaeYwDABEq14uW/iWLl3KTYABAAAAAEC1YoCvhikoKNB1110nn8/3419uW6yqWn5+vqZOnaqXXnpJY8aM0XPPPafJkydr48aN1f7aAGoWy7I0adIko55sO+p1DNv3/qtbmaN6Llv4Jk+erEAgcFwZAQCoToFAQMOGDdOcOXNc+wV/OEXlZzSJcKroZddLVPY9XRVOSzR6Bw8e1H333af169d7kAwAEG2CwaBGjx6tjz/+2LXvJKYqdPZDspufEeFkNYjPJ6vz1Qp1v1GOfEY7HA7riSee0Pvvvy/HOYY79AAADlFeXq7HHntMxcXFRq9FsIUG5g5UHKcAEcV88un6vOvVPtDe6AUCAT366KMqLCz0IBmAw3Ecx3WAr2eGX3Hmr/8AELV6ZZQZtfLycq1evTryYQAAAAAAQK3B2bsa5PPPP1eXLl00efLkiL3md999p0svvVRNmzbVZZddpqFDh+qxxx7TAw88oOuuu05dunTRKaecomeeeUbl5eYdrADgp6ZPn669e/ca9dNLbdU5jmv7EiT1LTEH/woKCvT5558fR0IAAKpPaWmpHnroIdfNe5JUdHFzFV/aIsKpol+4SYqy7+4qO8l8i1tWVqYHH3xQy5Yt8yAZACBalJSU6MEHH6x0QN5JyVDovGFyGp8W4WQ1k932EoX7DpUTZw7YS9Irr7yiCRMmuG6NAgAcnm3bGjt2rHbs2GH06ln1NCR7iFIcc0s5EG0SlKC7su9S43Bjo5eTk6ORI0cqFAp5kAxAZXbv3u16Dq9nY3MQBgCiWYvUkDLqmL9nuA0pAwAAAAAAVBUG+GqA/27du+KKK3TgwIGIvGZJSYmuueYaXXrppfruu+8OudgmKSnpkGN37NihBx98UN26ddOSJUsikg9AbAqHw3rrrbeMeh3LUa+y478zf5dyR2lh8/Hvvfcew8UAgKhx8OBB3X///Vq3bp1rv6x3hgquOVXycTtrN8G29ZVzRyc58ea/n//evX/u3LkeJAMAeC07O1tDhw7V2rVrXft2g9YKnj9cTv3mEU5Ws9nNeit0zsNyElNd+5988olGjx6tYDAY4WQAENveeOMN1wuL45143ZlzpzLDmR6kAo5Pmp2mIdlDlGQnGb1169bphRdeYGsvEEUWLVpk1JLjbHVuFPAgDQAcP59POj3DvE5g8eLF/O4BAAAAAACqDQN8Mc6LrXsFBQU677zz9N577/1Ya9mypV599VVlZ2eroqJCgUBAM2fO1C9/+csfj9m+fbsuuOACTZkyJWJZAcSWadOmKSsry6ifUWor6QQ+J4+XdKbLFr6ioiJ9+umnx//EAABUkdzcXN1zzz3aunWra7+0XxPl3N5RimN473D8PRore0gX2YnmW91wOKxRo0Zp2rRpHiQDAHjlhx9+0ODBg7Vr1y7Xvt2kq0LnPCrVaRjZYLWEk95eofOGy6mb4dqfO3eu/vKXv6i4uDjCyQAgNs2cOVPvvPOOa+/a/GvVMdAxwomAE9c62Fq35t7q2ps6dSqf4QNRxO1mvV3S/UqKZ9gFQOzp2dgc4MvNzdX27ds9SAMAAAAAAGoDBvhilNvWvczMTF1wwQXV+rqhUEi//vWvtWbNmh9rZ555ptasWaNbb71VmZn/ubNrcnKyLrzwQk2dOlWjRo368dhAIKCrr75ay5cvr9acAGJPQUGBJk2aZNTrWo56lJ/4ib9OfkcNK9nCt3///hN+fgAAjte+fft09913a/fu3a794guaKffWjlICb9+Ohr97urLv6yq7TrzRs21bTz/9tD7++GMPkgEAIu3bb7/VkCFDlJ+f79q3Wp2jUL/7pMSUCCerXZz6zRQ8b7jsBie79tetW6dBgwZp8+bNEU4GALFly5Ytevrpp117FxZfqAtLLoxwIqDqnFF+hn5b+FvX3ssvv8x5RSAKlJaWat26dUa9u8sADADEgnYNAkqJN28C7DasDAAAAAAAUBW4AjQGuW3d++Mf/6gNGzaof//+1fraI0aM0KJFi378OjMzU19++aXS09MrfcywYcN0/fXX//h1IBDQH//4RwUCgWrNCiB2hMNhPf74464XVfYptZVYBTfujJPUz2ULX1lZmYYPHy6/33/iLwIAwDHasWOH7r777h9vyvFTB3/ZSvk3tGPz3jEKdGiorAe7y6qX4NqfMGGC3nrrLTkOdwcHgJqooqJCzz77rMaNG1fp50/h9r9RuNdtUpz7zwpUsToNFTrnr7Izu7m2Dxw4oKFDh+rTTz/l5zMAuMjPz9djjz2mYDBo9Dr6O+qa/Gs8SAVUrd8c/I3OKDvDqNu2rVGjRmnv3r0epALwX8uXL5dtm+fZuqVzfg1AbEqI+88W0Z9igA8AAAAAAFQXBvhi0P9e4Nu0aVN98skneu+995SRkVGtr7tnzx49//zzh9SefPJJNWnS5IiP/dvf/qZ69er9+PX27dv197//vcozAohN//znP13v2lnPctStrOou3DvN7yg9ZD7f9u3b9dxzz3GRIAAgojZt2qR77rlHBQUFrv2C37dR4dVtJR/De8cj2Ka+sh7qoXDDJNf+m2++qX/+85/8/AeAGmbPnj266667NHXqVNe+I59C3W+S1flqfsZGWmKKQmfeK6vVua7tcDisl156SaNGjVJpaWmEwwFA9AoGgxoxYoTy8vKMXkYoQ3fk3KEEMZCO2BenON2Se4taV7Q2eqWlpXrsscf4HQHwkNtAS+t6FWqUbHmQBgCqRvd0c4vohg0bVFJS4kEaAAAAAABQ0zHAF8OuvfZabdy4UVdeeWVEXu/xxx9XRUXFj183bdpUN95441E9NiMjQwMGDDikNm7cOBUXF1dpRgCx59tvv9Unn3zi2rv4oF2ll57ESbrkoKU4lwv1Z86cqY8++qgKXw0AgMqtWrVKDzzwQKUngfOub6eiy8wL1nBsQi1SlfVID4Wa1HHtf/jhh3ruuedkWVxoBAA1waxZszRo0CBt377dte/EJSrcd6jsthdFOBl+FJegcK+BCp92eaWHzJkzR3fccYe2bdsWwWAAEJ0cx9Gzzz6rjRs3Gr1kO1lDs4eqvl3fg2RA9Uh2kjUke4jqW+b/17t379bo0aN5Dw94wLZtLV261Kh3Z/segBjntkXUtm0tW7bMgzQAAAAAAKCmY4AvBjVv3lyff/653nnnHaWnp0fkNQ8cOKA333zzkNo111yjxMTEo36Onw775efn69VXX62KeABi1JYtW4zNnv/Vr9hS24qq34jTPCT1L7Jde6+88opWrlxZ5a8JAMD/WrhwoR5++GH5/eaJYSdOyhnYQSUXNfcgWc0UbpKirEd6KNiirmt/6tSpeuKJJxQKhSKcDABQVYLBoMaPH6/Ro0e7/nyVJDu1qULnj5DdrHeE08Hg88nqdJVCZwyWk+A+ZL9v3z7dddddmjJlCttyAdRqb7/9tqZPn27UfY5Pt+Xeppahlh6kAqpXY6uxBmcPVrwTb/SWLVumCRMmeJAKqN22bt2qwsJCo969sbm5CgBiSYNkS23qVxh1t62jAAAAAAAAJ4oBvhg0Y8YMXX555Xeprg6fffaZcUfLyy677Jieo3fv3mrWrNkhNbZdAbVXUVGRhg8frmAwaPROCdg6s7T6LtDrXu6oc7k5xGfbtkaPHq3s7Oxqe20AQO02Y8YMDR8+3HVYzEnwKeeuzio7q6kHyWo2q2Gysh7qoYq27psp5syZo2HDhikQCEQ4GQDgRO3fv19DhgzRF198UekxVot+CvUfJacB222jid2ir0L9R8mu5L9LKBTS888/r7Fjx1Y6mAkANdns2bP1xhtvuPZ+V/g79SrvFeFEQOS0r2ivG/NudO199tln+vTTTyOcCKjdFi9ebNTqJVg6Jc0cegGAWNM93RxGXrp0KVt/AQAAAABAlWOALwalpKRE/DV/eiIsPj5eZ5111jE/z7nnnnvI10uWLNH+/ftPKBuA2GNZlkaPHq2cnByj1yjs6OeFtnzV+Po+SRcdtNU0aA4JFhUVacSIEaqo4KQjAKBqffHFF3ryySdl2y5D5MlxOnBPV5X3yvAgWe1g10tU1gPd5O/YwLW/dOlSPfTQQyotLY1wMgDA8Zo3b55uv/12bd261bXvxCUo1P3PCve+Q0qM/OdpODKn3kkKnTdc1skXVnrM9OnTdccdd2jHjh0RTAYA3tq0aZPGjRvn2utX2k+/KvpVhBMBkXde6Xm6tOhS196ECRO0dOnSCCcCai+3TVRd0/2Kq86TeQAQIW7bRIuKirRlyxYP0gAAAAAAgJqMAT4cUVlZmWbNmnVI7bTTTlNqauoxP1evXofeEdZxHH311VcnlA9A7Hnttde0cuVKo55oO/p1gaXk6lu+96MESZcVWkqxzBfbsmWLxo8fL8eJQBAAQI1nWZZefvnlSn+2WHUTdOCB7gp0buRButrFSUlQ9j1dVdYz3bW/bt06DR48WHv27IlwMgDAsQiFQpowYYJGjBihsrIy12OcupkKnTdMdtuLJR9XlUa1+CSFe96s0OmD5MQnux6ye/du3Xnnnfrmm28iHA4AIi87O1uPPfaYgsGg0WsXaKeb826Wr1pvfwZEjz8U/EE9ynsYddu2NWrUKAb8gQgoLCzU999/b9TdBl4AIBa1qR9U/URz257b9lEAAAAAAIATwQAfjmjDhg0KhUKH1Dp16nRcz9W5c2ejtnr16uN6LgCxadasWXr//fddez8/aKtxOHJZ0izpV4W2fC7DFN98840+//zzyIUBANRIRUVFeuihh/TRRx+59sNpicp6qLsqTk2LcLLay0mKV86dnVV6ZhPX/n8HBDg5DwDR6cCBA7rnnnv08ccfV3qM1ay3ghc8Lqdh2wgmw4myW52tUP/HZddv4dqvqKjQU089paefflqBQCDC6QAgMsrLy/Xoo4+qsLDQ6GWEMjQ4e7ASnUQPkgHeiFOcbsu5TS0rWhq9w/15AVB1li1bZtyUzCdHXdP9HiUCgKoV55O6pZtDyW7bRwEAAAAAAE4EA3w4oo0bNxq1Nm3aHNdzuT3O7fkB1Ezbt2/XM88849rrU2KrXSDyG+9aBR2dV2y79iZMmKB169ZFOBEAoKb44YcfdMcdd7hunZWkcONkZT3SU6FW9SKcDEqIU+7Ajiq+oJlru6ysTI8++qgmT57MRl4AiCKLFi3S7bffrk2bNrn2HV+8wl2vU7jPUCkxNcLpUBWc+s0VOn+krFbnVXrMtGnTdNddd2n37t0RTAYA1c+yLD3xxBPavn270atj19Hd2XcrzebmL6h9UpyU//z/Hzb//z9w4ICGDx/uurESQNVwu8nVqWkVqpfofm4NAGJR98bmUPKWLVuUn5/vQRoAAAAAAFBTMcCHI9qwYYNRa9bM/ULXIznppJOO6vkB1DwlJSUaNmyY613yTw7YOqvEuxN9vcocdSg3X9+yLI0cOVK5ubkepAIAxLLZs2dryJAhOnDggGs/eFKK9j/SQ+GmKRFOhh/F+ZR/Qzsd/GUr17bjOHrttdf0+OOPy+/njuIA4KVwOKyJEyfq0UcfVUlJiesxTkpjhc59TNapP5d8vggnRJVKSFb49IEK9bxVTnyS6yE7duzQoEGDNGPGjAiHA4DqM3HiRNchCZ/j0x05d6hFyH1DKVAbNLYaa0jOECXa5gbKDRs26Nlnn+UGPEA1sCxLy5YtM+rdG5ubqgAglnVt5FeczN8lli5d6kEaAAAAAABQUzHAhyNyu9trRkbGcT1XRkaGfD+5iCo3N1elpaXH9XwAYkNeXp7uv/9+ZWVlGb0GYUe/LLQ9/YHkk3RJka2MkPmhfGFhoe6//37t27cv8sEAADHHsiy99tprGjVqlOvQuiSVd2ukrMd6yUqvE+F0MPh8Kry6rXJvPk1Ogvuwx9y5czVkyBDt378/wuEAAJK0b98+3XfffXrvvfcqPcZq2lPBC0bLST81gslQ3eyTz1fo/JGy67nfSCwQCGjMmDF69tlnVVZWFuF0AFC1pkyZog8//NC1d23+term7xbhRED0ObXiVN2Sd4trb/r06Xr77bcjnAio+davX+/6u7bbpioAiGV1E221a2Ce01myZIkHaQAAAAAAQE2V4HUARL/i4mKjlpaWdlzPFR8fr7p16xof9BcXF6tevXrH9Zz/Kycn55g3ZW3btu2EXxdA5Xbs2KFHHnlEOTk5Ri/BdvTrAkt1ouDGuImO9JsCS5ObxKsi7tAL+Pfu3ashQ4ZozJgx6tSpk0cJAQDRrrS0VE888cRh78h68LJWKryyjRTHZqBoUnreSQo1r6vMv29UQlHQ6G/fvl133nmnhg0bpt69e3uQEABqH9u29fnnn+vVV1+tdCje8cXJ6nS1rHa/lHzcp6wmctJaKtT/cSWseUPxexe5HjN16lQtX75cDz74oE4//fQIJwSAE7dy5Uq98MILrr2Lii/SxSUXRzgREL36lvVVdmG2Pm30qdF744031KpVK11wwQWRDwbUUG6DK42SwmqVan5+BgCxrntjv7YUpRxSW758ucLhsBISuLwOAAAAAACcOD5hwBG5bcdLTU097udLTU01BviqagPfyy+/rMcff7xKngvAiVu9erWGDRtW6Z3wf3bQVpNwhEMdRgNL+mWhrc/S46SfbAs9ePCg7rvvPj322GM655xzPEoIAIhWO3fu1PDhw7V3717Xvp0Up7wBHVTWt0mEk+FoVZyapv0jeilzwibV+cG8iUlxcbEeeugh3X777brqqquMzeIAgKpz4MABPf3001q9enWlxzh1Gil0xp1yGneIXDB4I6GOwqcPkt24gxLWvSOfHTIOycnJ0QMPPKDf/va3uu2225SSkuLyRAAQfXbv3q2RI0fKsiyj16W8i67Jv8aDVEB0+/XBXysrMUuL6y02euPGjVPTpk25ER9QRdwG+Lo1Lv/pKTQAqBG6p5fro+3ph9TKy8u1bt069erVy6NUAAAAAACgJuHW1DiikpISo3Yid5dye6zbawCIbTNmzNBDDz1U6fBe3xJbHQJRsHrvJ9pUOOpfbLv2KioqNGLECH322WeRDQUAiGoLFizQ4MGDKx3eC2XU0f5HezK8FwOshsnKerC7Ss4/ybVv27b+8Y9/aOzYsaqoqIhwOgCo+RzH0ZQpU3TLLbccdnjPbtJVwQtGM7xXm/h8sttcpNB5w+SkZlZ62Oeff65bb71Va9asiWA4ADg+RUVFevTRR11vcNg82Fx35NyheMV7kAyIbj75dHPezWoXaGf0gsGgHnvsMWVnZ3uQDKhZsrOztWPHDqPePd3vQRoAqH4tUkNKTzbvPuw2zAwAAAAAAHA8GODDEfn95ofw8fHHf9LYbYDP7TUAxCbHcfTuu+9qzJgxCoXMu+LLcXR+kaWzS9yH5KJBrzJHlxZainPMAUPbtvXiiy9q4sSJsu3o/WcAAFQ/27Y1adIkDRs2TOXl5a7H+Ds11P7hvRRqVS/C6XDcEuOU9+f2yruhnZx499uJT58+XUOHDuWCQACoQjk5OXrwwQf1/PPPV/o5keOLV7jjVQqd9YCUnBbhhIgGTsM2CvYfJatFv0qPycrK0n333ae///3vCgQCEUwHAEcvFApp5MiR2rdvn9GrZ9XT0OyhquvU9SAZEBsSnUQNzh6sjFCG0SssLNSjjz5a6Wc1AI6O28BKvM9R50ac1wdQM/l8UvfG5u8PDPABAAAAAICqcvxr1FBrpKSkGDXLso77+dwe6/Yax+POO+/U1VdffUyP2bZtm6644ooqeX2gtrMsSy+99JK++OIL13684+gXhbbaR+HmvZ/q7HeUatv6qlGcgnHmxfvvvfeesrOz9dBDDykpKcmDhAAAL5WVlWncuHFasGBBpccUXdpCBVefIlUyBIYo5vOp5MLmCrZIVdOXNyq+2LwpwdatW3XHHXdoxIgR6tGjhwchAaBmcBxH06ZN08svv1zpBndJstNaKXz6bXIanBzBdIhKiXUVPuNO2c3OUMLaN+ULmpurHMfRJ598oqVLl+rBBx9U165dPQgKAO4cx9H48eNdt4UmOAkakj1EmeHKt40C+I80O013Z9+tMc3HKBB36ND+9u3bNWbMGI0aNeqEbkoK1GZuAysdGgZUJyH6z/EBwPHqnl6u2fsPvWnUrl27lJWVpWbNmnmUCgAAAAAA1BQM8OGI6tevb9TC4fBxP5/bY91e43hkZmYqM5MT24AX/H6/nnjiCS1atMi1X8d29JsCSy2CEQ52Ak6ucHR1nqXPGserzGX4YtasWcrPz9fo0aOr7PsYACD67d27V8OGDdOuXbtc+3ZinPJuaq+ys5pGOBmqWsVpDbRveC81fWmjkneZwwEHDx7UAw88oLvuuku//e1v5fMxrAkAxyIvL0/PP/+8Fi9eXOkxji9OVvtfy+pwhRTHR5n4P3aLvgo27qCEtW8qPmuF6zF79+7VPffco6uvvlo333wzN+ABEBXef/99ff311669m3NvVvuK9hFOBMSuFqEWuiPnDo1vOl6O79ChokWLFmnixIm64447PEoHxK5gMKhVq1YZ9e7pbLYEULN1ahRQgs9W2Ik7pL5kyRJuDA4AAAAAAE5Y3JEPQW1Xr149o3a4O6IfSWmpeeGr22sAiB2FhYW67777Kh3eSws7+kNubA3v/VeTsPSnXEuNQ+53FF27dq2GDh2qAwcORDgZAMALS5Ys0R133FHp8F64UZKyHunB8F4NYqXXUdYjPVRylvuNQizL0osvvqjnnntOwWAM/rIDAB5wHEffffedBgwYcNjhPbt+C4XOGy6r01UM78FdnQYK9xmqUO9BchJTXQ+xbVvvv/++br/9dm3evDnCAQHgUPPmzdOrr77q2vt14a91VtlZEU4ExL5u/m66Nv9a196HH36oKVOmRDgREPvWrFmjQCBg1Ls3ZoAPQM2WHO+oY0Pz+5/bVlIAAAAAAIBjxQAfjigtLc2olZSUHNdz2bat8nLzg302VwGxa8+ePRo8eLC+//57137ToKM/5llKtyIcrArVt6Wr8yy1rLBd+7t27dLgwYO1ZcuWCCcDAERKKBTSP/7xDz3yyCOV3swicFqa9g0/XcE2/G5b0zhJ8cq7tYPy/3SKnEreRU+dOlV33nmndu7cGdFsABBrCgoKNHz4cI0dO9b1Jk+S5MincLvLFOr/uJxGp0Q4IWKOzye75dkKXjRWVtOelR723/fur7/+OkP3ADyxZcsWPfnkk3Ic80ZhZ5SeoSsOXhH5UEANcXHJxbq46GLX3vjx47Vihfu2XgDu3G60kpkS0kl1wx6kAYDI6t7Yb9RWrVrlOtgMAAAAAABwLBjgwxG1bdvWqOXl5R3Xc+Xl5RknpzMyMhjgA2LU+vXrNWTIEGVlZbn22wZsXZVvKdV97i2m1HGkK/NtdSx3/4cpKCjQPffco6VLl0Y4GQCguu3evVuDBw/Whx9+WOkxxRc1V9YD3WU3SIpgMkSUz6fiS1vqwH3dZKW6b4Havn27Bg0apC+++ML1olwAqO1mz56tAQMGaMGCBZUeY6eepNB5j8nq8kcpnp+rOAZ1Gip85r0K9RooJ6Gu6yG2beudd97RnXfeqa1bt0Y4IIDaLDc3V48++qgqKiqMXpuKNrol7xbFccoOOCF/KviTupZ3Neq2bWvkyJHatWuXB6mA2OR2rqt7Otv3ANQObttGg8GgVq9eHfkwAAAAAACgRuFsII6oS5cuRm3//v3H9VxuQz5uzw8g+s2ZM0cPPPCAiouLXfvdymz9psBWYg26dj1e0s8P2upT4j7EFwgE9Ne//lVTpkzhon0AqAEcx9HXX3+tQYMGVXqBtxPvU+5N7ZV/fTspgbdXtUGgcyPtH95LFS1TXfvBYFDjx4/X8OHDVVRUFOF0ABCdioqK9Pjjj2vUqFGVvod05FP41J8rdOETctLbRzghagyfT3br8xS86EnZmd0qPWz79u268847NWnSJIXDbBEBUL38fr8effRR5efnG730cLqGZg9VspPsQTKgZolXvAblDFLzYHOjV1ZWpr/+9a86ePBg5IMBMSYrK0v79u0z6m4bqQCgJspMCeuklKBRX7lypQdpAAAAAABATcIVpjiizp07G7WdO3ce13O5Pc7t+QFEr5KSEj311FN6/PHHFQyaH1xL0tnFli4qsmvkDxmfpHNKbF100JLPZUjPtm09//zzGjlypAoKCiIfEABQJUpKSjRq1Cg988wzCgQCrseEGyQp66EeKj2/WYTTwWvhJinKerSnSvs0qfSYBQsWaODAgVq1alUEkwFA9Jk3b54GDBigOXPmVHqMk5qp0Ll/ldX1OrbuoWqkpCvU7wGFetwsJ76O6yGWZWnSpEm688479cMPP0Q4IIDawrIsPfHEE9q2bZvRS7aTNTR7qBpaDSMfDKih6jp1dXf23apv1Td6WVlZGj58eKXnNQD8x4oVK4xags/WaQ3cPyMFgJqoS7o5tOz2/REAAAAAAOBY1MTZClSxLl26KDEx8ZDapk2bjuu5Nm7caNR69ux5XM8FIPIWL16sAQMG6JtvvnHtxzmOfl5oqW+pI1+Es0Va93JHvymwlWC7b9r770WqM2bMYBsfAMSYdevWaeDAgYcdNCjv1kj7Hj9dFe3SIpgM0cRJjlfuoI7Ku6Gd7ET3t9Z5eXl64IEH9Prrr7PdB0Ctk5ubq2HDhmnEiBEqLCys9Dir7SUKXjBGTuMOEUyHWsHnk93mwv9s48uo/AZi27Zt06BBg/Tqq6+qoqIiggEB1AYTJ07UokWLjLrP8WlQziC1Drb2IBVQszUJN9GQ7CFKsBOM3vr16/Xss8/ymT1wGMuXLzdqpzWsUFI8f24A1B5dGpkDfDt27HDdqg0AAAAAAHC0GODDEdWrV08XXHDBIbWtW7eqvLz8mJ/rp9snfD6ffv3rX59IPAARUFJSonHjxumvf/1rpR9KJ9mOrsy31clfe07gnVLh6Op8S3Ut93/m4uJijRkzRsOHD2cbHwDEAMuy9Oabb+ree+9VTk6O6zFOgk/515yq7Hu6yk5jQ1Ct5/Op5MLm2j+sl4It6roe4jiO3nnnHQ0dOlT79u2LcEAAiDzLsvTJJ5/o5ptv1oIFCyo9zknJUPDshxXufqOUkBzBhKh16mYodPaDCnW/UU4lGx4ty9K7776rAQMGuF6wDADHY8qUKfrwww9de38q+JN6+HtEOBFQe7SraKdb8m5x7U2fPl1vv/12hBMBscGyLON8viR1dhlkAYCarEPDgOJkXgPAFj4AAAAAAHAiGODDUbnyyisP+TocDrveNfZI5s+ff8jXffv2VfPmzU8oG4DqtXDhQg0YMEDffvttpcfUDzv6Q56lVsHaM7z3X01D0h/zLDUKVf7PvmDBArbxAUCUO3DggO6991699dZbsm3b9ZhgsxTtf6yXin/WQvLV9F2zOBahlqnaP6yXii6u/L3N5s2bdfvtt+u7776LYDIAiKwffvhBQ4YM0d///vfD3vjJOvlCBS8cI6dJ5VvRgCrli5Pd9hIFLxwj+zDbHrOysvTggw/qySefPOzmSAA4khUrVmj8+PGuvQuLL9QlxZdENhBQC51ZdqauKLzCtffGG29o1qxZkQ0ExICtW7eqpKTEqLttogKAmiwlwdEpaRVGnQE+AAAAAABwIhjgw1G54oorFB8ff0ht6tSpx/QcK1euVFZW1iG1q6666oSzAagexcXFGjt2rB577LFKt+5JUsdyW9flWsoIRzBclGlgSdfkWepe5j7wIR26je9w/z4BAJE3a9YsDRw4UOvXr6/0mOL+J2n/8NMVbF0vgskQS5ykeBVc104HhnaRVS/B9Zjy8nKNHTtWTz75pMrKyiKcEACqj9/v1yuvvKLbb79dmzdvrvQ4p066gmf9ReGeN0uJKRFMCPx/qU0VOucRhbteKycusdLDpk+frptuuklff/01N+IBcMx27dqlkSNHut4cpkt5F12bf6184qYwQCT85uBv1K+0n2tv3Lhx2rhxY4QTAdHNbTClXqKlVvWCHqQBAG91STeHl1euXMnnBAAAAAAA4LgxwIej0qxZM914442H1N59912Fw0c/sfPvf//7kK/T09M1cODAKskHoGr9d2Pc4TbE1LUc/Sbf0i8O2qrDZ9RKcqSLimz9Ps9SWvjI2/i+++47PtwHAI/5/X49/fTTGj16dKXDVFZqgrLv6qz8P58mJzne9Rjgf/l7Nta+x3vL37lhpcdMnz5dt912GxcKAqgRli5dqltuuUXvv/9+pVtsJclqc5GCF42Rk9ktgukAF744Waf+QqELx8jO6FTpYSUlJXrmmWd03333affu3REMCCCWFRUV6a9//avre8zmwea6I+cOxYv3lkCk+OTTzXk3q12gndELhUIaNmyYDhw44EEyIDq5DfB1buhXHHPnAGoht+2j+fn52rlzZ+TDAAAAAACAGoEBPhy1kSNHKjk5+cevs7KyjKG8yuTn5+v1118/pPbQQw+pQYMGVZoRwIkpLi7Wk08+qWHDhqmgoKDS4zqV27oxx9KpFQyg/VSroKPrcy31OMw2vpKSEo0dO1bDhg1jGx8AeGTLli26/fbbNW3atEqP8XdooH2Pn67y3hkRTIaawGqUrAP3dVPB1W3lxLtf4ZSVlaWhQ4fqnXfekWVZEU4IACeuoKBAo0eP1sMPP3zYi57t+i0UPG+Ywj1ukhJTIxcQOAKn3kkKnf2wQr0GykmqfMvymjVrNHDgQL355psKBtk8AqBywWBQw4cPV1ZWltGrb9XX3dl3q65T14NkQO2W6CRqcPZgZYTMz3cKCwv16KOPVnpjJ6A28fv9Wr9+vVHv7LKBCgBqg7b1K5QSb57zX758uQdpAAAAAABATcAAH45a69atdffddx9Se+SRR5SXl3fEx95///0qKSn58es2bdpoyJAhVZ4RwPFbsGCBbr75Zk2fPr3SY1ItR5fnW/o5W/cOK8mRLjyKbXwLFy7UzTffrG+//ZZtfAAQIbZt67333tPgwYO1d+9e12OcOKngyjY68JfustLrRDghaow4n4p+2Ur7/9pToUz3/49s29brr7+uv/zlL8rNzY1wQAA4PrZta8qUKbrppps0a9asSo9z4hIV7nS1QheMlpPePoIJgWPg88lufZ6CFz0lq9U5lR4WCoX01ltvaeDAgVqzZk0EAwKIFY7j6Nlnn9W6deuMXoKdoCHZQ9Qk3MSDZAAkKc1O093ZdyvFTjF6O3bs0OjRo7m5Dmq9tWvXKhwOG3W3DVQAUBvEx0kdG5rfA922lQIAAAAAABwNBvhwTEaPHq0zzzzzx6+zs7N1+eWXq7CwsNLHPPnkk5o0adKPXycnJ+v9999XSop5kgxA5BUVFWnMmDEaNmzYYf8sdyq3dUOOpVPYunfUftzGV1r5Nr7S0lKNGzdOjz766FENRAMAjl9eXp4eeughTZw40fViFEkKZSQr6+GeKvpNaynOfXMacCyCbetr34jTVXJO00qPWb16tQYOHKi5c+dGMBkAHLudO3fq3nvv1fPPP6/S0tJKj7ObdFHwwidlnfYbKS4hggmB45RcX+HTb1fw7Idkp1b+M3vPnj2699579cwzz6i4uDiCAQFEu7fffrvSG6MNyBugdhXtIpwIwE+1CLXQndl3Ks4xT48vXbpUf//73z1IBUQPt4GUpilBNa7DcCuA2sttC+natWsVDAY9SAMAAAAAAGIdV9DEqFdffVVFRUVGfeHChUZt2rRprkMhrVq10h//+Mdjet2kpCRNmTJFF1100Y93kl20aJF69OihESNG6PLLL1eTJk0UDAa1cOFCPfvss/rqq69+fHxycrI++OAD9e3b95heF0D1mD9/vv72t78ddnAv1XJ08UGbwb3jlORIFxbbah+w9V3DeBUluA+DLF68WAMGDNDgwYP1s5/9TD4fQyMAUFUcx9H06dP10ksvHXbYoLRfE+Vd315OXd4moWo5KQnKu6WD/F0bKeOtrYrzmxc+FRcXa+TIkbrkkks0ZMgQ1a9f34OkAOAuGAzq7bff1nvvvVfpELwkOUn1Fe56reyWZ0u8p0EMcpp0UejCMYrf8oXit34ln+N+sfLXX3+tRYsW6Y477tAll1zCe3iglps1a5beeOMN195vC3+rfmX9IpwIQGW6BLrouvzr9O+Mfxu9zz//XK1atdLvfvc7D5IB3nMb4OvSKOBBEgCIHm5bSAOBgDZu3KiePXtGPhAAAAAAAIhpPsdxmMiIQW3atNGuXbtO6Dn69++v2bNnH9dji4uLdeutt+rDDz80esnJyQoGg/rp/1pt2rTR5MmTddZZZx3Xa1aXDRs2qGvXrj9+vX79enXp0sXDRED1Kygo0Msvv6yZM2ce9rjO5bbOL7JVh58UVSLkkxbUj9PqeodfgNuvXz/dfffdatq08rv+AwCOTkFBgf72t79pwYIFlR5jJ8cr/4Z2Kj2b77uofgl5ATWZuFl1tlW+tadx48a6//771a8fF/oC8N6qVav0t7/9TXv37j3scVbr8xTu8icpiQHkqpY486/yBUtce05SfYUuejLCiWoHX/FeJax5Q3EFWw97XO/evXXPPfeoRYsWEUoGIJps2rRJ9957r+sGjn6l/TQwd6B8YsgXiDbvpr+r7xp8Z9Tj4uI0duxY9enTx4NUgHfy8/N19dVXG/UhXbPVK6Pcg0QAEB0cR3pwcSvlVxx648frrrtOt9xyi0epohvXYAEAAAAAULnDTxAAlUhLS9MHH3ygb775RhdffLHi4v7vf6WKiopDhvfatGmjcePGacOGDVE3vAfUNn6/X5MmTdINN9xw2OG9VMvRb/MtXXqQ4b2qlOhIFxTbuiovrAbhyv/FLl68WDfeeKNeeeUVlZS4X6QJADiy2bNna8CAAYcd3gu0ra99j5/O8B4iJpxRR1kP9VDh5a3lVHIdb35+vv7617/q6aefPuzWSACoTkVFRXrqqad0//33H3Z4z049ScFzHlG410CG96qJL1giX0WR+1+VDPbhxDlpLRU691GFetwkJ6FupcetWLFCt9xyiyZPnnzYDZUAap7c3FwNHz7cdXivXaCdbs67meE9IEr9seCP6lHew6jbtq1Ro0Zp9+7dHqQCvOO2fS9Ojjo0NDdPAUBt4vNJnV228C1fvtyDNAAAAAAAINaxgQ9VIi8vT0uWLNEPP/yg4uJiJScnq3nz5urZs2fU30mJuz+hNgiHw5o6daomTZqkwsLCwx7L1r3I+HEbX6rvP5/8V6J+/fq67rrrdMUVVygpKSmCCQEgdhUVFemFF1447LZpxycV/bKVCq84WUrgvibwRvKWImVO3KyEgopKj2nSpIkeeOAB7v4PIGIcx9G3336rf/7znyoqKqr8uLgEWe1/Lav9r6V43qtUp6RpQ+SrcP9v4SQ3UPAXL0U4US0UOKiE9e8oft+Swx7Wtm1b3XvvvYd81gigZgoEArrnnnu0ZcsWo5cRytBj+x9Tmp3mQTIAR8vv82tss7Ham2zerKJFixaaMGGC0tL4c4zaYezYsfruu0O3UrZLC+ivp2d5lAgAosfSnFT9c2PmITWfz6dPP/2U3xVccA0WAAAAAACVY4APtR4fHqEmcxxH8+fP12uvvaY9e/Yc9th6lqOLD9pqW8GPhUjalyR91zBeBxMOfzfuzMxM3XLLLcbWUwDAoebPn6+//e1vhx1YDzWpo7wBpynQoWHkggGViCsPK/3dH1R/QfZhj/vNb36j22+/XXXrVr4BCABO1M6dOzV+/HitXbv2sMfZjTso3ONmOfWbRyhZ7cYAX/SIy16jhDWT5PPnHfa4X/3qVxo4cKAaNGgQoWQAIsm2bY0ePVpz5swxenXsOnp0/6NqEWrhQTIAx6ogvkCjmo9ScUKx0evZs6eefvppJSQkeJAMiBzHcfSHP/xB+fn5h9QvP7lQV7Q96E0oAIgiJcE43bOwtZyfbNceMWKE+vfv71Gq6MU1WAAAAAAAVI4JAACoodavX6+hQ4dqxIgRRxze61Jm64Yci+E9D7QIStflWupVakuHmanPycnR2LFjNWjQIC1fvjyCCQEgNpSUlOjJJ5/U8OHDDzu8V3xRc+0b1ZvhPUQNu26C8m7poANDuyjcoPINVl9++aVuvfVWrVq1KoLpANQWgUBAr732mgYOHHjY4T0nMVWhnrcodM4jDO+hVrKb9lDworEKt/ulHF/lH61PnTpVN910k6ZNmybunwfUPG+99Zbr8J7P8WlQziCG94AYkm6la0jOECXY5pDe6tWr9dJLL/GzHDXezp07jeE9SeqS7vcgDQBEn/pJtlrXCxr1FStWeJAGAAAAAADEMgb4AKCG2b17t4YNG6ahQ4dqw4YNhz02M+jo93mWflZkK5lz0J5JdKT+xbb+mGep+RGGKLdt26YHH3xQf/nLX7R169YIJQSA6LZ48WINGDBA06dPr/SYUONkZf2lm/KvbycnOT6C6YCj4+/ZWPtG91ZpvyaVHnPgwAHdf//9eumll+T3cxEVgKrx35+jkydPlmVZlR5ntTxLwYvGyT65v3SYwSWgxktIltXlGoX6Py674SmVHlZUVKSnn35a9957r3bu3Bm5fACq1axZs/TWW2+59v5Q8Ad193ePcCIAJ+rUilN1c97Nrr0vv/xSn376aYQTAZHldtPIOvG22tav8CANAESnzo3Mz+MZ4AMAAAAAAMfKvJ0gACAmFRQUaNKkSfrqq69k2/Zhj00LOzq7xFYHvyNfhPJVtX83iZe/kmtGU2zphtzKLzyNVs1C0tX5lrYn+zQ/LU6FiZX/11mxYoVuv/12XXLJJRowYIBOOumkCCYFgOhQWlqql19+WdOmTTvsccXnn6SCP54iJ4W3P4hudr1E5d7WSWW9myjjra2KLwm5Hvfpp59q6dKleuihh9S1a9cIpwRQU+Tm5urvf/+75s2bd9jjnLpNFOrxZzmZDCQA/8tpcLJC5w9X3I7pStj0kXzhgOtxa9eu1cCBA/WHP/xBN9xwg+rUqRPhpACqyubNm/XUU0+59s4tOVeXFl8a4UQAqspZZWdp/8H9+qrhV0bv5ZdfVqtWrdSnTx8PkgHVz20ApWNDvxK4bwsA/KhLul9f72l4SC0rK0v79u1TixZs4AYAAAAAAEeHj10BIMaVl5frzTff1PXXX68vv/zysMN7dWxH5xdZujHHUscYHt6TJH+cVB7vc/2rssG+WOCTdGqFoxtyLV180FKqdfiNfNOnT9ef//xn/eMf/1BxcXFkQgJAFFi2bJluueWWww7vhRsl6cB9XZV/02kM7yGmlPfO0N7RvVV2Rkalx+zbt0933323/vGPf6iigjuiAzh6lmXpww8/1E033XTY4T3HF6/waZcreNFYhveAyvjiZJ9yqYIXjZPVvG+lh1mWpXfffVcDBgzQokWLIhgQQFXJzc3VsGHDFAwGjd5pgdN0Y96N8sX0p60Ariy8Ur3Kehl127Y1atQo7d6924NUQPUKBoNau3atUe/ismkKAGqz9mkVSowzr8NgCx8AAAAAADgWXMUKADEqHA7rq6++0ltvvaXCwsLDHhvvOOpV6uiMUlt1Dj8PhigRJ6lbuaOOfkurUn1aXi9OwTj3i4BCoZA+/PBDff3117r22mv1u9/9TklJSZENDAARUl5erldeeUVffvnlYY8rOaepCq45VXZd3vJUpRbDliuukq1wdv1E7Rt9RoQT1Vx2WpJy7uik1GW5avzvbYovCxvHOI6jDz/8UEuWLNFDDz2kTp06eZAUQCzZsGGDxo8frx9++OGwx9kZnRTu/mc59ZtHKBkQ41LSFe4zWFb2WiWufUu+8hzXww4cOKBHH31U5557rgYPHqzMzMwIBwVwPAKBgIYNG6b8/HyjlxHK0J3ZdyqB021AzItTnAbmDtTYhLHak7znkF5ZWZkeffRRTZgwQWlpaR4lBKrexo0bFQiYm6Q7p7tvlwaA2iox3tFpDQLaUFj3kPqKFSt0+eWXe5QKAAAAAADEmhjeUQQAtZPjOJo7d64GDBigF1544fDDe46jzuW2bsq2dG4Jw3uxKNGR+pY6uinHUs9SW3FO5f8RS0tLNXHiRN1444369ttvZVlWBJMCQPVbtWqVbr311sMO74UbJOnA0C7Ku6UDw3vVIK4kpIRi978qG+zDCfD5VNY3U/ueOENlPRtXetju3bs1ZMgQvfrqq64bQQCguLhYzz//vIYMGXLY4T0nqb5Cp9+u0NkPM7wHHAenaXcFL3pS4dMul+OLr/S4+fPn66abbtIHH3ygcNgc0gcQPRzH0dNPP60tW7YYvTp2Hd2dfbfSbIZ5gJqijlNHQ7OHKi1s/rnet2+fHn/8cX52o0Zx2xyVnhzWSSl8zgcAP+W2nXTVqlWckwcAAAAAAEeNAT4AiCFr167VkCFDNHLkSO3du/ewx7YJ2Lo+19KlB23VtyMUENWmri1dUGzrxhxL7f2H/w+ak5OjcePG6fbbb9fSpUvlHGboDwBigd/v10svvaT7779fBw4cqPS40n5NtG90b/kPM+gExCKrQZJyhnRW7q0dZKW4DwPYtq13331XgwYNcr24GEDt5DiOvv32W910002aMmVK5cfJJ6vNhQpe/LTsVudIPvft3wCOQnySrE5XKXThGNkZlW/HDQQC+uc//6lBgwZpw4YNEQwI4Fi89dZbmj17tlH3OT7dnnO7WoRaRD4UgGrV2GqswTmDleCYN4ZatWqVXnrpJT5zR43hNsDXuZGft4QA4MJtO2lpaSmfxwMAAAAAgKPGSgoAiAE7duzQ66+/roULFx7x2KZBR+cW22oV5ARyTdTQki4rtHWg1Na8tHjtS678LOr27dv18MMP6/TTT9ett96qjh07RjApAFSN1atX65lnnlFWVlalx1j1E5V3QzuVn9EkgsmACPP5VHp2U/k7NVTGm1tUd537FuadO3fqzjvv1J/+9CfdeOONSkpKinBQANFi165deuGFF7R69erDHmentVa4x01y0ttFJhhQSzj1myt09sOK27tQCesnyxcscT1u+/btGjJkiH7961/r1ltvVVoam7yAaDF79mxNmjTJtXd1wdXq4e8R4UQAIqVdRTvdnHuzXs181eh9+eWXatOmja688koPkgFVp6yszHXoxG3DFABAapkaVFqipeLQoTfZW716tTp1qvwGPgAAAAAAAP/FAB8ARLEtW7bonXfe0bx58454bIOwo7OLbZ0WcMSNMWu+k0LSVfmWdib7ND8tTvmJlf9XX7lype6880717dtX1113nbp16xbBpABwfMrLyzVx4kR98cUXhz2u7IwM5V3fTnYaQ0qoHaxGycq+p6vqzTugxu9tV1zAMo6xbVuTJ0/WggUL9OCDD3LxAFDLBAIBvfPOO3r//fcVDocrPc6JryOr0+9ktf2ZFOe+3RPACfL5ZLc6R8GmPZWw6UPF7Zwln9xvuDRlyhTNnz9fgwYN0s9+9jP5WHsCeOr777/XuHHjXHvnlpyrnxf/PMKJAETaWWVnad/BfZracKrRmzBhglq2bKk+ffp4kAyoGhs2bJBt20a9IwN8AOAqzid1bOjX0tx6h9TXrl2ra665xqNUAAAAAAAgljDABwBRaP369Xr77be1dOnSIx6bYjnqW2qre5kjLrmsXXyS2lY4OjnX0qYUnxamxaksvvIL/JYuXaqlS5eqR48euv7663X66adzQSCAqLR8+XI999xzys7OrvQYKzVB+Te0U1mfJhLfy1Db+HwqPb+Z/F0aqckbW5Sy8aDrYbt27dKQIUN01VVX6eabb1ZycnJkcwKIuCVLlujFF1887OZaSbKa9VG423VSSnqEkgG1XFKqwj1ukq/VuUpY86biine7Hnbw4EGNGzdOX3/9te655x6dfPLJEQ4KQJJyc3P12GOPKRgMGr3TAqfphrwb5OMWajXesBbDVBLnvj21vl1fo/eNjnAieOF3hb/T/2PvvsOsqO/3/99zztm+7AJLkSIICAiIoFhRxBZjD5pYKCrFHtFERY2KvSZGY8QUk1iwYUMUoxJrLASxAiq9912293POzPz+8JfvJzjvsxR3Z845+3xcV/55zcB150p4bzlzz2tzxmZ9lffVdnPHcXT77bfrkUceUY8ePQJKB/w4CxYs8My65EZVmOkt9QEAvte/bYOnwPfNN9/Itm2FwzytAQAAAAAAmkaBDwCShOu6+uqrr/T000/r66+/3uH9EcfVAbWuhtU4yjK/vB2tREjSoHpX/RpsfZVn6fP8kKKhxA8RLViwQAsWLNCAAQM0duxYHXbYYRT5ACSFmpoa/eUvf9Ebb3jfbP6/aocWqfT8vrIL2bqH1s0uytaWqwerzQeb1f6FVQo1eh+wchxHL7zwgubOnatrr71W++67bwBJAbS0srIyPfLII3r//febvM/N7aj4fufJ6TzEp2QA/pfbfm/FRt6m8Oq3FV48U5bdYLxvwYIFuvDCCzVmzBiNGTNGmZl83wv4JRqN6uabb1ZpaannWodYB1229TJlKCOAZPBbdahaVZEq88XES46RZkIK6cKSC3VP5B6tz1q/3bXa2lrddNNN+tOf/qT8/PwEfwOQvEwFvv6F5u9PAQDf69fWe07W1tZq5cqV6tevXwCJAAAAAABAKgkFHQAAWjvXdTVv3jxNnjxZ11xzzQ7Le5brat9aR+OLbQ2vpryH/5PhSgfXuJpQbGtojaOQ2/T/ORYvXqybbrpJF110kT744APZtu1TUgDw+vTTTzVp0qQmy3t2XkTFF/ZX8eSBlPeA/7IsVR/dVRtvH6b6AW0T3rZhwwZdeeWVeuSRR1RfX+9fPgAtynVdvfnmm5owYUKT5T3XCive91RFj76b8h4QtFBYdp8TFD32XtldD0p4Wzwe1/Tp03XxxRdr0aJFPgYEWi/XdfWHP/xBS5cu9VzLcrJ0xdYrVOAUBJAMQJCy3ezv//3b3n//GzZs0N133y3HYWMZUktDQ4Px652pmAIA+D9dc2PKz/B+pm4qRQMAAAAAAPwQBT4ACIjjOPrwww918cUX64YbbtB3333X9B9wXfWtdzSuxNZxlY7y+TwYCeQ40lFVjs4vtjWwbsdFvpUrV+r222/XpEmT9K9//YsiHwBfVVdX67777tNvfvMblZSUJLyv9oAibbzzQNUe1lliayjgEe+Yoy3XDNa28/aWkx023uO6rl5++WVdeOGFPFAApIENGzbo6quv1u9+9ztVV1cnvM8p2kexo++UPfBMKZLlY0IATcppr/hBkxU79Gq5uR0T3rZ27VpdeeWVevDBB1VTU+NjQKD1ee211/TWW2955pZr6eLii9U91j2AVACSQZFdpMu3Xq6IG/FcmzdvnqZPnx5AKmD3fffdd8bPgvpT4AOAJlmWeVvpwoULA0gDAAAAAABSDQU+APCZbdt6++23NWnSJN16661asWJFk/dbrqsBdY7OK7Z1crmjorhPQZHyCm3p+Irvi3z71ToK76DIt27dOt17770677zz9PrrrysajfqUFEBr9cknn2jixImaM2dOwnvs/AwVXzJAxb9k6x6wQ5al6qO6asMdw1Q3qF3C2zZt2qRf//rXeuihh9jGB6SgeDyuZ599VpMmTWpyg7ub2Uax/S9S7PDfyG3Tzb+AAHaJ03mIokffrXjfU+Va5hK+JM2ePVsTJkzQRx995GM6oPVYtGiRpk2bZrz2i/JfaGj9UH8DAUg6ezfurfO3nW+8Nn36dH3yySc+JwJ2n+nFTp2yY2qXxQseAWBHTNtKFy1axEZeAAAAAACwQ97XBAIAWkQsFtO//vUvPfvss9q8efMO7w+7rgbWuTqwxlEhn5fhRyi0pWMqHR1cLX2RH9KiXEvxUOLtVZs3b9YDDzyg6dOn65xzztFJJ52k7OxsHxMDSHeVlZWaNm2a3n333Sbvqzm4o0rH9JFTQHEP2BV2Uba2XrWv8j/eqvYzVipcb/5m8tVXX9W8efN0zTXXaNiwYT6nBLA7Fi9erN///vdatWpVk/fZPUYqPuhsKTPfp2QAfpRIluyBZ8rZc7giXz+uUNky422lpaW65ZZbdMQRR+iKK65Qhw4dfA4KpKeSkhLdeuutxk1EB9ccrBMqTwggFYBkdHjN4VqbuVbvFL7juXbPPffoT3/6k3r06BFAMmDXmAp8pkIKAMDLtIGvqqpKq1evVp8+fQJIBAAAAAAAUgUb+ACghTU2NuqVV17RuHHj9Pvf/36H5b2I42r/GkcTtto6tpLyHppPviONrHI0sdjWQdWOMp2mN/Jt27ZN06ZN05gxY/Tcc8+prq7Op6QA0tmHH36oiRMnNlneswsytPWXA1VyyQDKe8DusizVjNhDG+88UHX7tU9429atWzVlyhT9/ve/V21trY8BAeyKuro6TZs2TZdffnmT5T0nr7Oih/9G8f0nUd4DUpDbpptiR9yg2JDxciM5Ce/7+OOPNWHCBL322mu84R/4kaLRqG699VaVl5d7rnVv7K4J2ybIUuIXYQFofc4qO0v96/t75nV1dZo6dapqamoCSAXsvGg0qsWLF3vm/SnwAcBO6Z4fVW7E+xCHqRwNAAAAAADwvyjwAUALqaur04wZMzRmzBg9/PDDKikpafL+TMfVQdXfl6tGVjnK5/krtJBcRzq82tHErbYOq7KVvYMiX0VFhf72t79p9OjRevLJJ1VVVeVTUgDppLy8XLfddlvCByP/q+bQTtpw54GqG8Y2EaA52O2ytPXKQSq5oL/svEjC+/75z39q4sSJmj9/vo/pAOyMefPmaeLEiZo5c6Zc1/y9u2uFFe97qmJH3yW3wwCfEwJoVlZIzl7HKHrMvbK7HJjwttraWv3hD3/Qr371K61Zs8a/fECaefjhh40lhjw7T5cXX64sNyuAVACSWUQRXVp8qdrF23murV+/Xvfeey8FeyS1xYsXKxaLeeamjVIAAK+QJfUznJkLFy4MIA0AAAAAAEglFPgAoJlVV1dr+vTpGjNmjB599NEmSwqSlOW4OrTK1sSttg6vdpTL57rwSbYrHVLjauJWWyMqbeXaTRf5qqur9eSTT2r06NE79f9tAJAk13X13nvvaeLEifr3v/+d8L5420xtuWKQSi7aR05+ho8JgVbAslQzvLM23jFMtfsXJbytpKRE119/ve677z5VV1f7GBCASVlZme644w7dcMMNKi4uTnif07a3YiNvkz3wTCnM5logbeS0U/zgKxQ7+Eq52d6CwH998803uuiii/TEE08oGo36GBBIfbNnz9Y///lPz9xyLV1ccrE6xTsFkApAKihwCnT51ssVcbwvypk7d66eeuqpAFIBO8dUMCnKiqtDTjyANACQmkwFvkWLFiV8+RYAAAAAAIAkJX79PgBgl5SXl+vll1/WrFmzVFdXt8P7c21XB9Q62q/WVSa/x0WAMl1pWK2rIbW2vs219Hl+SNURK+H99fX1mjFjhl555RWdfPLJOvvss9WxY0cfEwNIFWVlZfrDH/6gjz/+uMn7qo/orLJz+sjJ5ccToCXZbbNUfPlA5c0vUdEzKxSuMT+YNWfOHH3++ee66qqrdNhhh/mcEoDrunrrrbf0l7/8pckyrRvOkj3gTNm9j5Ms3tEFpCunyzBFOwxQ5LsXFF7znvGeeDyu6dOn69///reuvvpq7bvvvj6nBFLPN998o4cffth47Rflv9C+9fw7AtC0XtFeOq/0PD3W8THPtSeffFJ77723Dj/88ACSAU0zFfj6ta0PIAkApK7+bb0FvvLycq1bt049e/YMIBEAAAAAAEgFPCELAD/Spk2b9OKLL+rNN9/cqTed59uuDqxxtG+tyyGMpBKRNKTO1b51thbnWvosP6TKJop8jY2Nmjlzpl577TUde+yxOuecc/hAAsD/88EHH+gPf/iDqqqqEt4Tb5epbeP7qX5wex+TAa2cZan2kE6qH9BWRU+vUP7n24y3lZaW6sYbb9QJJ5ygyy67TPn5+T4HBVqnDRs26IEHHtDXX3/d5H125yGK73e+lNvBn2AAgpWRq/iQ8bK7D1fk68cUqtlkvG3t2rW64oordOqpp+rCCy/k6zeQwLZt23TrrbcqHve+0OLAmgN1QuUJAaQCkIqOqDlCazPX6t3Cdz3X7r33Xj3yyCPq0aNHAMkAs3g8rm+//dYz72/YJAUASKxHflTZYUcN9vYv1VqwYAGflwMAAAAAgITojgDAblqxYoWee+45/fvf/5bjODu8vzD+fXFvQB3FPSS3sKR961wNrLO1LMfS/PyQyjISF/ni8bjmzJmjOXPmaPjw4TrnnHN42z/QilVWVuqPf/yj3n///SbvqzpyD5Wd1VsuW/eAQDgFmSq5bKBqPy9Rh6dXKFwVM9731ltv6csvv9S1116rAw44wOeUQOsRj8f1wgsvaPr06U2+GMbNKlB88Dg5XQ+RrMTfowNIT25RP8WOukPh5a8rvHy2LMe8TXf27NmaO3eurrjiCo0YMcLnlEByi8ViuvXWW1VWVua51i3aTRO3TZQlvsYC2Hlnl52t9VnrtSx72Xbz2tpa3XzzzXrkkUeUl5cXUDpge0uXLlVDg7esZ9okBQBILByS9i5s0DdludvNFy5cqNNOOy2gVAAAAAAAINnxtCwA7ALXdfXVV19pxowZ+vzzz3fqz7SLuTq4xlH/elehHd8OJI2QpH3qXfWvt7Uy29Kn+SGVZDb9ANPcuXM1d+5cDR48WKNHj9YhhxwiiweLgVbjP//5j37/+98bH4T8r1hRlraN76eGQe18TAYgkboDO2pD/7Yqem6F8ueVGO8pLi7WNddco5/97Ge66KKLlJOT43NKIL2tWLFC9957r1atWtXkfXaPIxUfdI6UyUYtoFULZ8je53Q53Q7+fhtf2XLjbaWlpbrllls0YsQI/epXv1K7dnz/DUjStGnT9N1333nmuXauLt96ubLd7ABSAUhlEUV06dZLdXu321UeKd/u2rp163TvvffqtttuUyjEJ0QI3oIFCzyzwsy4OuWYXwwBAEisv6HAt2DBArmuy+fjAAAAAADAiAIfAOwE27b18ccfa8aMGVq6dOlO/ZmOMVcHVzvau8Hlnc1IaZakvRtc9WmwtSbL0vw2IW3eQZFv0aJFWrRokXr16qWzzz5bxxxzjCIRvu0A0lVNTY3+/Oc/680332zyvqqju6jsF73k5nAeAMnEaZOhkosGqPagTiqavlyRSvP2r1dffVWfffaZrr/+erbtAs3Atm298MILevzxxxWPJ35Y0snrrPiQCXI7DvQxHYBk57bpptgRNyq09gNFvn1eVrzeeN9HH32kb775RlOmTNGhhx7qc0ogubz++uuaPXu2Z265li4uuVid450DSAUgHRQ6hbqs+DLd1+U+xa3tv7f/5JNP9Mwzz+jcc88NKB3wfxYuXOiZ9W/bwIJ3ANgNpu2lpaWl2rRpk7p16xZAIgAAAAAAkOx4chYAmhCNRvWvf/1LL7zwgjZs2LBTf6ZL1NVB1Y56NVLcQ3qxJPVqdLVXo60NmZY+a2NpXVbTbw1evXq17r33Xj322GM688wzddJJJ7G1B0gzX375pX7729+quLg44T2xoixtm9hPDQPY+gEks7r9i9TQt0BFzybexrdp0yZdeeWVOuusszRhwgRlZmb6nBJID1u2bNE999yjRYsWJbzHtcKy9z5Jdv+fSWH+rQEwsEJy9jpG0c77K7LoKYU3f268rby8XDfccINOPfVUXXLJJfxcjlbpu+++08MPP2y8dkb5GRpcP9jnRADSTZ/GPjp327l6vOPjnmtPPPGE+vbtS5kegbJtW998841n3r/QW0ABAOzYXm0alRlyFHW2/7x8wYIFFPgAAAAAAIBR00/dA0ArVVNTo+eee05jxozRAw88sFPlvV4Njs7cFtfZ22z1pryHNGZJ2jPq6oxSR6NL4upb78hy3Sb/THFxsR555BGNHj1aTzzxhCorK/0JC6DF1NfX66GHHtI111zTZHmv+sg9tPH2YZT3gBTh5H+/jW/rZQNk52cY73FdV88//7wuvvhiLVu2zOeEQGpzXVf/+te/dMEFFzRZ3nPa9lZs5G2yB55JeQ/AjuW0U/zgKxQ7+Eq52Ym/7549e7YuvvhiLV682MdwQPDKysp0yy23KBaLea4Nqx2mkypPCiAVgHQ0omaEjq462jN3XVd33XXXTr8oEmgJK1asUF1dnWfez7BBCgCwY5GQ1Keg0TM3bTsFAAAAAACQ2MAHANspLS3Vyy+/rNmzZ6u2tnaH94dcV/3rXQ2rcdQh7kNAIMl0jkknlzuqCEtf5If0Xa4l20pcX62qqtL06dP1/PPP68QTT9RZZ52lPfbYw8fEAJrDN998o/vuu08bN25MeE+8MFPbJvRT/X7tfUwGoLnUHdhRG/oVqsOTy5X3VanxnrVr1+qyyy7TuHHjNG7cOEUi/IoBaEplZaUefPBBffjhhwnvccOZsgecJbv3cZLFe7cA7BqnyzBFOwxQ5LsXFF7znvGeDRs2aPLkyRo3bpzOPfdchcNhn1MC/rJtW3fffbdKS73f03aNdtXEkomyeBUbgGY0unS01meu14rsFdvNa2trdfvtt2vatGlss0cgTIWS/AxbXXO9BXcAwM7p37ZBiyu233K/YMGCgNIAAAAAAIBkx5NAACBp/fr1uv/++zVmzBjNmDFjh+W9DMfV/jWOxhfb+mkF5T2grS0dW+lo4lZbB1U7ynKa3sjX2NioWbNmady4cbrrrru0cuVKn5IC+DGi0aj++te/6sorr2yyvFdzaEdtvGMY5T0gxTkFmSq+fKBKLugvO8f8cL/jOJo+fbouu+wyrV692ueEQOr47LPPdMEFFzRZ3nPa9VHsqDtl9zme8h6A3ZeRq/iQ8YoeNkVuVlvjLf/9+j158mQ2ASHtPfvss/ryyy898xw7R5O3TlaOm2P4UwCw+yKK6LLiy9Q23tZzbcWKFfrzn//sfyhA5kJJ/8IGNfFORgDADvQ3bDHdunWrtmzZEkAaAAAAAACQ7HgaCECrtnjxYt1yyy0aP3683njjDcViTb9lMsd2dViVrUlbbY2sclRg+xQUSBF5jnR4taNJW22NqLSVZzdd5HMcR++++64uvPBCXX/99fr666/luk3/GQDBWLZsmS6++GI9//zzCf+d2vkZ2nrZAJVcNEBOfobPCQG0CMtSzfDO2njHgarbt13C21asWKFLLrlEM2bMkG3zTTLwX42NjXr44Yd13XXXGTf/SJJrhRTvf7piR9wkN5/t1ACah9tpsKLH3CW760EJ71myZIkuuugivf766/wsjrS0YMECPfnkk5655Vq6qOQidY53DiAVgNagrd1Wvyz+pcKu92U4r776apMv9gBaguM4WrRokWfez1A8AQDsvF5tGhWxvD9Pm7aeAgAAAAAARIIOAAB+c11Xn332mWbMmKGvv/56p/5MQdzVsBpHA+tdZfA8E7BDma40rNbVkFpbS3MsfZ4fUnlG069xnT9/vubPn6999tlHo0eP1uGHH65QiHcNAEGLx+N6+umn9cwzzzRZyqndv0jbzusrpzDTx3QA/GK3z9LWX++rNv/eovbPr1So0fHcE4vF9Oijj+rjjz/W9ddfr+7duweQFEgey5Yt0913361169YlvMfJ66z4sEvktuvjYzIArUZmG8UPvFzOhrmKLJwuK17vuaWhoUEPPPCA5s6dq2uuuUbt27NFG+mhoqJCd955pxzH+33rSZUnaUj9kABSAWhN+jT20VllZ+m5ouc81373u99p7733VteuXQNIhtZo9erVqq6u9sxNm6MAADsvM+yqd0GjllVmbzdfuHChjj/++IBSAQAAAACAZMVT8QBaDdu29e677+qiiy76f5u+dqRDzNUJ5bbGF9saUkd5D9hVEUmD6l2dV2LrlDJbe0R3/I9oyZIluuWWWzRhwgS98cYbikajLR8UgNHq1av1y1/+UtOnT09Y3rNzwiq5oL+KLx9IeQ9Id5al6qO6aONtw1TfrzDhbd99950uvPBCzZw50/jANJDubNvWM888o1/+8pdNlvfsvY5R7Kg7Ke8BaFmWJWfPwxU9+i45Rf0T3jZv3jxdcMEF+uSTT3wMB7QMx3F07733Grff9m3oq1Hlo/wPBaBVOq7qOO1fu79nXltbqzvuuEOxWCyAVGiNvvnmG88sN2Krex6fvwDAj9WvrfdlOWzgAwAAAAAAJhT4AKS9WCymN954Q+eff77uuusurVy5cod/pnujo1GltsaW2Nqn3uWwBH4kS9LeDa7O3mbrF9vi2qthxw/zr1+/Xvfff7/OPfdczZw5U42NjS0fFICk7x92nDFjhi655BItX7484X11g9pp4x0HqmZ4Z8lqessmgPQR75SjLdfup9JzesvJMH+n3NjYqGnTpumaa67R1q1bfU4IBGfz5s369a9/rX/84x8Jy+9uVoFih1yl+JDxUiTL34AAWq/cDood/hvFB54t1wobb6moqNDUqVN1//33q77e+wAikCpeeOEFzZ8/3zPPt/N1cfHFCsv8bwAAmpslSxO3TVRRrMhzbenSpfrb3/4WQCq0Rt99951n1rewUSF+pQsAP1q/Qu9n2Bs2bFBVVVUAaQAAAAAAQDKjkwIgbUWjUb366qs699xzdf/992vTpk1N/wHX1d71js4piesXpY72anTF51ZA87IkdY9Ko8ocjSuOa586R5bb9Fa+kpISTZs2TWPGjNHzzz/PQ4RACysrK9N1112nRx99NOFbwJ2skLadt7e2XrWv7PYUD4BWKWSp6vju2nTrAWro1SbhbV9//bUuuugitvkg7bmuqzfffFMXXHCBcbPBf9l7HKDo0XfL2WOof+EA4L+skOy+Jys28lY5bbolvO2NN97QhRdeqG+//dbHcEDz+Oabb/T3v//deG1SySS1t9v7nAhAa5fn5OmSkksUdr3l4Zdeeomfl+GLxYsXe2a9CxoCSAIA6ad3G/NLaJcsWeJzEgAAAAAAkOwo8AFIO/X19XrxxRc1duxYPfTQQyouLm7y/rDrat9aR+cV2zql3NEe5q4CgGbWIS6dUOFofLGtoTWOIk7TRb7y8nL99a9/1ejRo/X000+rpqbGp6RA6/HFF1/owgsv1BdffJHwnoZ+Bdp42zBVH9WVrXsAFOuSq803DFXZGXvJDZvPhOrqak2dOlXTpk1TNBr1OSHQ8iorK3XLLbfod7/7XcKXTbjhLMWGTlL84CulrAKfEwLA9tzCnoqNvE3x3j9NeM+mTZt05ZVX6vHHH1c8HvcxHbD7qqqqdOedd8pxHM+1EypO0JD6IQGkAgCpT2Mf/bzs58Zrv/3tb9lcjxZVWVmpDRs2eOZ9CsyFEwDArsnNcNQl1/t7b9P2UwAAAAAA0LpR4AOQNmpra/Xss89q7Nix+vOf/6zS0tIm7890XA2rdjRhq63jKh21t30KCmA7hbZ0VJWjScW2Dql2lL2DIl9VVZUee+wxjR49Wo8//rgqKyt9SgqkL9u29Y9//EPXXnutysvLjfc4EUul5/TW5muHKN4px+eEAJJa2FLlKT20aer+auyel/C2mTNnavLkydq4caOP4YCWtXTpUl144YX6+OOPE97jtNtb0aPvlNNzJOV3AMkjnCl78FhFD7tWbnY74y2O4+ipp57SVVddlfDnBCBZuK6r3/72t8aXufVu6K0zys8IIBUA/J/jq47XfnX7eebV1dW68847KcyjxZi271ly1SvBxigAwK4zlaJN5y8AAAAAAGjdKPABSHnV1dV68sknNWbMGP39739XRUVFk/fn2q4Or7I1cautEdWO8r0vZAYQgBxHOqza0aSttkZW2sq3my7y1dbW6qmnntKYMWP06KOPqqyszKekQHopLi7WVVddpWeeeUaua/5319irjTbdOkxVx3eXQhQPAJhFe+Rr0837q+KUPeUmOCqWL1+uiy++WO+++66/4YAW8N577+nKK6/Utm3bjNddK6z4Pj9X7IgbpbzOPqcDgJ3jdtpX0aPvkt3tkIT3fPPNN7r00ku1cuVKH5MBu+bll1/W3LlzPfNcO1eXlFyiiCIBpAKA/xNSSJNKJqld3Fuc//bbb/XYY48FkAqtwZIlSzyzrnkx5USa/gwGALDzehsKfEuWLDFuBwcAAAAAAK0XBT4AKauiokJ///vfNXr0aD355JOqrq5u8v4829XISlsTim0dVOMqm8+lgKSU4Ur717qasNXWsRW2CuJN/2Otr6/XjBkzNHbsWE2bNk0lJSU+JQVS3yeffKKLLrpIixYtSnhPxYl7atNvhijWNdfHZABSViSk8jN6afN1QxRvl2m8pa6uTnfddZfuv/9+NTQ0+BwQ+PEcx9E//vEP3XnnnYpGo+Z78rsoNmKq7P4/k0JhnxMCwC7KzFd82GWKHXCJ3Ij5+/7i4mJNnjxZH374oc/hgB1bsmSJHn30UeO1idsmqkO8g8+JAMCsjdNGFxdfrJDr/Yh+xowZmj9/fgCpkO6+++47z8y0KQoAsPv6FHh/z11dXa0NGzYEkAYAAAAAACQrCnwAUk5paan+/Oc/a8yYMXr22WdVV1fX5P1t4q6OqbA1Yaut/WtdZVDcA1JCWNLgOlfnF9s6vtxWu1jT/3gbGxs1c+ZMjRs3Tg8++KC2bNniT1AgBUWjUU2bNk1Tp05VVVWV8R67TYa2XLWvys/sJUX4sQHArmnsV6iNtw1T3ZD2Ce954403dOmll2r16tU+JgN+nLq6Ot1yyy165plnEt5j73WsYiNvl9uut4/JAOBHsiw5ew5X9Og75XQYYLyloaFBt956q6ZPn55wezfgt5qaGt1xxx2Kx+Oea8dVHqcD6g4IIBUAJNavsZ9GlY8yXrvnnnt4QR2aleM4Wrx4sWfeuw0vVAKA5tQtL6askHfbnukMBgAAAAAArRdP4gJIGVu3btVDDz2kMWPG6MUXX9zhto62cVc/Kbc1vtjWfnWuIj7lBNC8wpIG1rs6t8TWiWW2inZQ5IvFYpo9e7bOPfdc/fa3v+XNhsAPbNy4UVdccYVmzpyZ8J76AW218bYDVL9v4uINAOyIk5+hrVcMUuk5veWGLeM9a9eu1WWXXaZ//vOfFAGQ9DZv3qzJkyfrk08+MV53w9mKHXyl4kPOlyJZPqcDgGaS20Gx4dcp3v/0hLc88cQTuv3229mki8C5rqv7779fmzdv9lzr2dhTZ5adGUAqANixkypP0qD6QZ55ZWWl7rrrLtm2HUAqpKP169ertrbWM+/NBj4AaFYhS+plOFtNW1ABAAAAAEDrRYEPQNLbuHGj7r//fo0bN06vvvqqYrFYk/e3j7k6odzWecW2BtW7CvuUE0DLCknq3+BqXImtU8psdYo2/ZC/bdt66623NH78eN11111s9wEkvffee7r44ou1bNky43XXkspP76ktVw+W3ZbiAYBmYFmqOr67Nt0wVLGO2cZbGhsb9fvf/1533nmn8aEyIBksWLBAl112WcLvKd3cToodebOcLsN8TgYALcAKyd7ndMUOmiw3nGm85d///reuuOIKFRcX+xwO+D+vvfaaPvzwQ88828nWJcWXKEMZAaQCgB0LKaQLii9QYbzQc23hwoWaPn16AKmQjkzFkeywo655TX/WCgDYdaZyNBv4AAAAAADA/6LAByBprV27Vvfcc4/OP/98vfHGGzt842jHmKuTy2ydW2Jrn3qXAw5IU5akvRtcjd5m62eltrrsoMjnOI7effddTZo0SbfeequWL1/uT1AgiTQ0NOj+++/XnXfeqbq6OuM98XaZ2nzdEFWc2vP7V4UCQDOK9mqjjbccoJqDOya85/3332+yZAwE5fXXX9c111yjyspK43WnwwBFR94it6C7z8kAoGU5XQ9SbMRUuTlFxusrVqzQpZdeqm+//dbnZIC0Zs0a/elPfzJeG79tvDrHO/ucCAB2TaFTqItKLpLlen8P9/TTT2vhwoUBpEK6WbJkiWfWq00jv/4FgBbQx1DgW7Vqlerr6wNIAwAAAAAAkhH9FgBJZ+XKlbrttts0ceJEvf3223Icp8n7O0ddnVZqa0yJrb4NrvjMCWgdLEm9Gl2dtc3Wz7fZ6t7Y9FkhSR9++KEuvvhi3XDDDbzxEK3GmjVrdNlll+mNN95IeE/dkPbaeOswNfbzvvUbAJqLmxtRycX7qGR8XzkZ5l9HbNq0SZdffrlefvlluW7TJX2gpdm2rT/+8Y964IEHEr5Qxt7rGMUOmyJltvE5HQD4wy3sqejI2+S072u8Xl5erquuukpz5szxORlaM9u2dd999ykW824POqrqKB1ce3AAqQBg1w1oGKBTK071zF3X1W9/+1se+MePZtrAZyqYAAB+vN5tvOer4zi8sA4AAAAAAPw/kaADAMB/bdmyRX//+9/13nvv7dT93RpdHVzjqEcjpT2gNbMk7Rl1tWepq42Zjubnh7Q2u+l3FMybN0/z5s3T8OHDddFFF6lHjx7+hAV85Lqu3nzzTT388MNqbDQ/lOGGLZWd2UtVP+kmWXw1BeADy1LNkV3U2LtAnf6yWJmbvFtB4/G4HnnkEX311VeaMmWKCgspF8N/VVVVuv322/Xll18ar7tWSPHB58rpdazPyQAgAFkFig2/XpGFTyq87kPP5Vgspvvuu0+rVq3SRRddpHA4HEBItCbPPfecli5d6pl3b+yuc8rOCSARAOy+0ypO07LsZVqSs/2mtE2bNunvf/+7Jk+eHFAypLr6+nqtXr3aM+9d0BBAGmDnTP2sm6qj5s/42mQ6uuOgjT4nAnZeYZatoqyYShsztpsvXrxYQ4YMCSgVAAAAAABIJmzgAxC4mpoaPfroozr//PN3qrzXo9HRL7bFdWaprZ6U9wD8j25R6fQyR+eUxNW7fscb+ebOnauJEyfqoYceUkVFRcsHBHxSX1+vu+++W/fff3/C8l6sY7Y23TBUVcd3p7wHwHex7nnaNHV/VY/YI+E9c+fO1UUXXaRvvvnGx2SAtHbtWv3yl79MXN7LyFPssGsp7wFoXcIZig+dpPi+Y5Tot3EvvviibrzxRtXU1PgcDq3JypUrNX36dM884kR0ScklynQzA0gFALsvpJAuLLlQuXau59orr7yir776KoBUSAdLly6V43g/J+nNBj4ksepoSFWxiPE/iYp9QDIxbTk1bUMFAAAAAACtE7/hAhCYeDyumTNnaty4cZoxY4ZisViT9/dqcHR2SVxnlDrqHvUpJICUtEdMOq3c0djiuPrWO5LrJrzXcRy9+uqrGjdunJ599tmEZScgVZSUlOjKK6/Uu+++m/CemoM7auMtByjaq42PyQBge25WWNsm9FPxRfvIyTJv6ikpKdHVV1+tt99+2+d0aK3mzZunyy+/XBs3mt/o7rTppujIW+V2HOhzMgBIApYlu88Jih12tdyIt2QgSfPnz9fll1+uDRs2+BwOrUE8Htd9992neDzuuXZG+RnqGusaQCoA+PHa2e00pmyM8drvfvc71dV5t9cDO7J48WLPrGN2TAWZO375IQBg95hK0osXL5bbxGfVAAAAAACg9aDAB8B3ruvq448/1sSJEzVt2jRVVVU1ef/e9Y7GFMf1szJHXZru+AHAdjrGpZPLHZ1bYmufOkdWEx+O1NXV6e9//7vOP/98vfPOO8Y30wLJbsWKFfrlL3+pFStWGK87GSFtO7+vSi7eR25uxOd0AGBWe2gnbbz1ADX2zDdej8Viuueee/TEE0/woANa1H83R9XW1hqv252HKjbiZimvs8/JACC5uJ32U+zIW+TkmTfprlu3rslNpsDueuaZZ4w/7+7dsLeOrzo+gEQA0HwOqzlMQ2uHeuZbtmzRX//6V/8DIeWZNj6ZNkMBAJqP6ZwtLS1VSUlJAGkAAAAAAECyocAHwFdLlizRr3/9a9188807fBN333pH44rjOqXcUSfvS5UBYKcVxaUTKhydX2xr4A6KfMXFxbr77rt12WWXacGCBT6mBH6c//znP7riiiu0bds24/Vol1xtmrq/qkd2kSzL53QA0LR45xxtumGoKo9LvDVl+vTpuueeexSNso4bzW/GjBn685//nLAkGt/7ZMUP+ZWUkeNvMABIUm6bLt+X+Drua7xeXV2tG264QV9//bW/wZC2li9frqefftozz3QyNbFkokJ83AUgxVmydH7p+cqz8zzXZs+erc8//zyAVEhVrusaN/CZNkMBAJpPjzaNilje3y+aStUAAAAAAKD14RNNAL7YsmWL7rrrLl122WVauHBhk/d2bXR1TklcJ5c76kBxD0AzamtLx1c4Gltiq2dD0xv2li1bpl//+teaOnWq1q1b51NCYPfMnDlTU6dOVUNDg/F69RGdtenm/RXr7n0ACACSRkZIZWP21tbJg2TnmbeEvvPOO5oyZYoqKyt9Dod09vrrr+vRRx81XnNDGYodcLHsQWdLFr9GA4DtZOYpdujVivf+qfFyNBrVjTfeqCVLlvgcDOkmFovpvvvuk23bnms/L/+59oibt0ECQKoptAs1rnSc8dr999+fcFs48ENbt25VWVmZZ967wPz7YwBA88gISXvme8vSplI1AAAAAABofXjyCECLqqmp0aOPPqrzzz9f7777bpP3to27OqXM1pmltvaI+RQQQKvUIS6dXubo9FJbHWKJt/FJ0ieffKKJEyfqoYceUkVFhT8BgZ1k27YefvhhTZs2TY7jLaW6llQ6uo+2TegnNyscQEIA2HV1+xdp8w1DFeuUbby+aNEiTZ48eYcbvYGd8d577+nBBx80XnOz2ip2+A1y9jzc51QAkEJCYdmDxyo2dJJcy/szR319va6//nqtXr06gHBIF9OnT9eqVas8834N/XRs1bEBJAKAlnNw7cEaVjvMMy8uLtaf//znABIhFZmKIhHLUY/8aABpAKB16WPYdsoGPgAAAAAAIFHgA9BC4vG4XnnlFZ177rmaMWOGYrHEjbxs29VRlbbOLba1d4Mry8ecAFq3no2uxpTY+km5rTw7cZHPcRy9+uqrOvfcc/Xcc88pGuVDbgSvvr5eU6dO1SuvvGK87mSGVHz5IFX9pJtk8dUVQGqJdcnVphv3V8PeBcbrGzZs0OWXX64FCxb4nAzpZN68ebrnnnvkut7vA52CPRUdeavc9n0CSAYAqcfpOVKxw6+Xm5HruVZVVaVrr71WmzZtCiAZUt2SJUv03HPPeeaZTqYmlkxUiI+5AKQZS5bO3Xau8u18z7U33nhD8+fPDyAVUo2pwNezTVQRvmwCQIvrbSjwLV++vMlnZgAAAAAAQOvAr2gBNCvXdf/ftqqHH35YlZWVCe8Nu66G1TgaX2xraK0r9gIBCEJI0qB6V+cX2zq0ylbESVzkq62t1d/+9jedd955evfdd40bzwA/lJSU6Morr9S8efOM1+OFmdp8/RDV7V/kczIAaD5OmwxtmbKfag7taLxeVVWlKVOm6O233/Y5GdLB119/rVtvvVW2bXuuOXl7KDb8OimnfQDJACB1uUX9FTv0arnhTM+10tJSTZkyRSUlJQEkQ6qKRqO67777jL9/ObPsTHWKdwogFQC0vAKnQOduO9d47f7771dNTY3PiZBqTJueTBuhAADNz3TeRqNR41ZxAAAAAADQulDgA9Bsli5dqquuukpTp07Vhg0bmry3X52j84ptjahylJ24KwMAvsl0pUNrXE0otjWo1pEMm1j+q7i4WHfddZd++ctfsvkHvlu+fLkuu+wyrVixwni9sXueNk0dquhebXxOBgDNz80IqeTCfVR+Wg/j9Xg8rnvuuUdPPPGEcYsaYLJkyRLdeOONxq3Kbk6RYodfJ2WZtz8CAJrmtu+r2MG/khuKeK5t3rxZ1157bZMv/AL+1xNPPKG1a9d65vvU76Ojq48OIBEA+OeguoN0cM3Bnvm2bdv0yCOPBJAIqSIajWr58uWeuWkjFACg+XXIjqsgw/vSMFO5GgAAAAAAtC4U+AD8aFu3btXdd9+tSy+9dIdFlq6Nrs4uieukCkeF3t9ZAkDg8hzpJ5WOxpbY6tnQ9Ia9pUuX6te//rWmTp2q9evX+5QQrdncuXN15ZVXqrS01Hi9br/22vybIbLbZ/ucDABakGWpYtReKpnUX27YMt4yffp03XPPPcZCFvC/Vq9ereuvv1719fWea25WgWLDr5Vy2GALAD+G22lfxYddJtfyfvywdu1aXXfddaqtrQ0gGVLJd999pxdeeMEzz3KyNHHbRIX4eAtAKzCudJwK4t6Xi8yZM0f/+c9/AkiEVLBq1SrFYjHPvE9BQwBpAKD1sSypt+HMXbx4cQBpAAAAAABAMuETTgC7zbZtzZgxQ+eff77eeeedJu9tG3d1SpmtM0ttdfF+ZgQASadjXDq9zNGoUlsdYk1v9Pnkk080ceJE/eMf/1A8HvcpIVqbmTNn6uabb1ZDg/lBi6pjumrr5EFyc7ybLgAgHdQc3llbrhksO898zr3zzjuaMmUKW32Q0KZNm3TttdeqqqrKc83NyFXssGvl5ncJIBkApB+n64GKD73AeG3ZsmW68cYb1djIFhiYNTY26r777pPjeF+sdHbZ2eoQ7xBAKgDwX76Tr/NLzzdee+CBB4w/2wCm7XsFGXG1z+LNqgDgF9PWU9P5DAAAAAAAWhcKfAB2y9atW3XNNdfo0UcfbXLLRbbjamSlrXOLbe3d4Mq8LwMAktdeja7GlNg6rsJWrp24yGfbtp555hlNnjxZ69at8zEh0p1t2/rjH/+oadOmGR9edC2pdHQflY7tIyXYTAUA6aKhf1ttvmGoYp3Mm0YXLVqkyy+/XBs2bPA5GZJdSUmJpkyZYtxi64YzFTv0armFPQJIBkiK1csqW5HwP3KaeEmIE2/yz1plK6SYd+Mk4AenxxGKDR5nvLZw4ULdeuutxu0wwGOPPab169d75oPqB2lk9cgAEgFAcPav21+H1RzmmZeWlmratGkBJEKyW7FihWe2V5uoLH51DAC+6ZnvfYZm/fr1vMgGAAAAAIBWjvUcAHbZe++9pwcffFC1tbUJ7wm7robWujqo2lF204urACDphSTtW+eqX72tL/JD+iLPUjxk/rR76dKluuSSS3TppZfqlFNOkcWn4vgR6uvrdccdd2jevHnG605mSCUXD1Dd/kU+JwOA4MS65GrTjfur88PfKnuFd9vAxo0bdfnll+v222/XfvvtF0BCJJvKykpde+212rx5s+eaG4oodvCv5LbvG0Ay4HtW9UZlfnT77v3ZWO0O/2x0xM1y2++9W38/8GM5vY9XPFavyJKXPdc+/fRT3XvvvbrhhhsUDocDSIdktGrVKr38svf/LzlOjiaUTJDFK+IAtEKjS0fru+zvVBnZfuP8O++8o5NOOklDhw4NJhiSkqnAt6ehSAIAaDk9DOeu4zhatWqVBgwYEEAiAAAAAACQDNjAB2Cn1dTU6O6779add97ZZHmvX52j84ptjaiivAcgvWS60mHVjsYX2xpU60iu+ZBraGjQgw8+qKlTp6qiosLfkEgb0WhUN954Y8LyXrwwU5uvH0J5D0Cr5LTJ0JYp+6nm0I7G61VVVbruuuu0aNEin5Mh2dTW1uq6667T2rVrPddcK6T4sMvkdto3gGQA0HrY/U5TfO8Tjdfef/99Pfjgg3IT/HyN1sV13YTb588pPUft7fYBpAKA4OU7+Tp/2/nGa9OmTZNt2z4nQrKybVurVq3yzHvks/EJAPxUmGWrICPuma9cuTKANAAAAAAAIFlQ4AOwUxYtWqQLL7xQ77zzTsJ7OkddnV0S10kVjgr5rBBAGst3pJ9UOhpbYqt7o/ehsv+aO3euJk2apE8//dTHdEgHtm3rjjvu0Ndff2283tg9T5umDlV0rzb+BgOAJOJmhFRy4T4qP62H8XpjY6NuuOEGHopoxeLxuKZOnaply5aZrw+9QE7XA31OBQCtkGXJHniO7J5HGS+/8cYbeuyxx/zNhKT04YcfGn8O3rduXx1Rc4T/gQAgiQytH6rh1cM981WrVmn27NkBJEIy2rhxoxobvWU90yYoAEDL6tHGe/aatqQCAAAAAIDWgwIfgCbF43H94x//0K9//Wtt3brVeI/lujqk2tFZ22x1ifkcEAAC1DEu/bzU0YhKW+EE2wLKy8v1m9/8Rn/84x+NH5wDP+Q4ju6//3598sknxut1+7XX5t8Mkd0+2+dkAJCELEsVo/ZSyaT+csOW53Jtba2uvfZabdiwIYBwCNqLL76YsAwfGzxOTg+KAADgG8tSfMh42d0OMV5+9tln9c033/gcCsmkoaFBf/7znz3zsBvWmNIxsuT9Xg8AWpszy85UjpPjmT/++OOqrKwMIBGSzfLlyz2zrLCjjjneLVAAgJZlKk9T4AMAAAAAoHWjwAcgofXr12vy5Ml65pln5DjmDVMFcVdnbrN1WLWjsM/5ACAZWJKG1bo6p8RW+5i5xCdJs2bN0iWXXMIHM2iS67r605/+pDlz5hivVx3VRVsnD5KbE/E5GQAkt5rDO2vLNYPlZHt/KikvL9eUKVNUUlISQDIEZePGjXryySeN1+L7/FxO7+N9TgQAkBVS/ICLZXce4rnkuq5+//vfKxbj7WCt1YwZM1RcXOyZH195vPaI7xFAIgBIPoVOoU4rP80zr66uZpstJEkrV670zPbMiypEDx4AfGcq8K1atUq2bQeQBgAAAAAAJAMKfAA8XNfV66+/rosvvlhLly5NeN+AOkdjS2x15bkaAFDHuDSmxNbQGnPhWZLWrl2rX/7yl3r++ecTFqPRuj399NOaOXOm8Vr14Z1VOm5vybBhCgAgNfRvq61XDpKT4f1Vx9atW3XttdeykaCVcF1XDz74oKJR70My8T4nyO7nfeAVAOCTUETxgybLKervubR27VrNmDEjgFAI2pYtW4z/2xfGC3VKxSkBJAKA5HVs1bHqEu3imb/++uvG7WtoXUwvEDQVSAAALa9HfqNn1tDQoI0bNwaQBgAAAAAAJAMKfAC2U1lZqZtvvlkPPPCAGhoajPdkOa5OKrP10wpHWYmXTQFAqxORdFSVo1GltnJt8wEZi8X017/+lU1A8HjllVf0+OOPG6/V7l+kbeP7iVclA0DTGvq3VfGlA+Qays5r167V9ddfr7q6ugCSwU9vv/22vvzyS8/cadtL9qBzJIuvpwAQqHCmYsMulRvJ9lx6+umntW7dugBCIUh/+ctfjMX7M8vPVI6bE0AiAEheEUU0umy0Z+66rqZNmybX5YO71sp1XXOBr423QAIAaHmdcuLKCnlf6GralgoAAAAAAFoHCnwA/p/58+dr0qRJ+uSTTxLes2ejo3HFtvo18AEgACSyV6OrcSW2etcn3rL31Vdf6YILLtAHH3zgXzAkrXfeeUcPP/yw8Vr9gLYquWQAm/cAYCfVDy1SyaT+cg3H5tKlSzV16lTjA+JIDxUVFfrTn/7kmbtWSPGhEyWLX4UBQFLIaa/4wLM841gspt///vdsrW9FvvzyS3344YeeeZ+GPjq05tAAEgFA8tu3fl/tX7u/Z75o0SK99957ASRCMigtLVVFRYVnzgY+AAhGyJK6G85gNuYCAAAAANB68dQSADU2Nurhhx/W9ddfr7KyMuM9IdfViEpbZ5Q6asPzMwCwQ7mOdGq5o2MrbEUcc+m5urpat99+u+677z7V1tb6nBDJYu7cubr33nuN1xp6tdHWywfKzeDbdgDYFbWHdlLpmL2N17766ivdcccdsm3b51Tww5/+9CdVVVV55nafE+UW9gwgEQAgEWevY+S07+uZL1q0SG+88UYAieC3eDyuadOmeeaWa2lM6RiF+AgLABI6u+xsRZyIZ/7Xv/5V9fX1ASRC0Ezb90Jy1S03FkAaAIBkLlGzgQ8AAAAAgNaLTz+BVm7Tpk269NJL9corryS8p33M1TkltobVumL3DwDsPEvS4DpXY0tsdY4m3lw6Z84cXXTRRVq9erV/4ZAUFixYoNtvv924XSLaNVdbf72v3BzvgzgAgB2rPraryk83F7Y++eQT3X///Wz3STOfffaZ3nnnHc/cze0ku/8o/wMBAJpmhRQfMkGuFfZc+utf/6rS0tIAQsFPr732mtasWeOZj6gZoV7RXv4HAoAU0ineSSdUneCZb9u2Tc8++2wAiRA0UyGka15MGeHEn00AAFqWqcBnKlwDAAAAAIDWgQIf0IoVFxfr6quvNj4k8V9DahyNKbHVKe5fLgBIN+1s6axttg6udmS55g/LN2/erKuvvlrr1q3zOR2CsmzZMt14442KRr0f3sU6ZGnL1YPl5GcEkAwA0kfFKT1UeXw347U5c+boL3/5i9wEX5uRWurr6/Xggw8ar8WGjJciWf4GAgDsFLegu+y+p3jmtbW1xs1sSB8VFRV6/PHHPfMcO0dnlJ0RQCIASD0nV5ysdvF2nvkLL7ygjRs3BpAIQVq+fLlntmd+YwBJAAD/1cNwDpeXl/PCGgAAAAAAWikKfEArVVZWpmuuuUZbt241Xs+1Xf2s1NbRVY7Y+wMAP15Y0vBqR78otdUmbi4KVFRU6JprrtHmzZv9DQffrVu3Ttdff73q6uo81+IFGdpy9X6y21E0AIAfzbJUdlZvVR/e2Xj5pZde0jPPPONzKLSEJ598Ulu2bPHM7T0Pl9tp3wASAQB2lt3vVDn5XTzzf//735o7d24AieCHf/zjH6qtrfXMR1WMUoFTEEAiAEg9WW6Wzio7yzOPxWL685//HEAiBMm0gc+0+QkA4J9ueTGF5P1cmC18AAAAAAC0ThT4gFaosrJSU6ZM0YYNG4zXezc4Gldiq1cjmygAoLl1i0rjSmztU+cYr2/btk3XXHONSkpKfE4GvxQXF+vaa69VRUWF55qdG9GWqwcr3jnH/2AAkK5ClraN76fa/YuMlx977DG9+uqrPodCc1q2bJleeuklz9zNbKP4oDEBJAIA7JJwpuJDJhgvPfTQQ8aSF1LbsmXL9MYbb3jmXaNddXTV0QEkAoDUdXDtwerX0M8znzt3rubPnx9AIgShrq7OuHWRAh8ABCsz7KpLbswzN5WuAQAAAABA+qPAB7QytbW1uv7667V69WrvRdfVURW2Ti1zlGvulQAAmkGWK51Q4eiEclsh11uW3rx5s6ZMmaLy8vIA0qElxWIx3XTTTSouLvZcczJD2vqrQYrtmR9AMgBIc2FLJZcMUP2AtsbLf/zjH/Xll1/6mwnNwrZt3X///XIc7w+x8X3HSFltAkgFANhVbod9ZPc8yjMvKSnRP/7xD/8DocW4rqs//vGPcg2/DxldOloRRQJIBQCpy5KlMaVjZLmW59ojjzyiWMxbGkD6SVQE2ZMCHwAEznQWL1++PIAkAAAAAAAgaBT4gFakvr5eN9xwg5YuXWq8fkylo6F1rrwf8QEAWsI+9a5OKHdkGR5aW7duna699lpVV1cHkAwt5dlnn9WKFSs8czdsqfjygWrcuzCAVMD/serjylpZlfA/ijfxloe40+SfzVpZJas+7t9/GeAH3IyQtl4+UI29vIUu13V1//33q76+PoBk+DFmz55t/NrqdBosp/vwABIBAHZXfODZcrO8PxO9+uqrPNyYRj744AN99913nvmw2mEa1DAogEQAkPp6RHvoqOqjPPP169frtdde8z8QfGf6ubgoK678DN7YCgBB69Gm0TNjAx8AAAAAAK0TrzIFWoloNKqbb75ZixYtMl4/stLWfnXeAgkAoGX1a3AVr3D0r3Zhz7WVK1fq+uuv1+9+9zvl5uYGkA7NaeXKlXr66ac9c9eSSi7cR/X7tg8gFbC9zE116nrX17v1ZyN19g7/7KYbh6qxT8Fu/f1Ac3BzItry633V5d4FytxUt921LVu26G9/+5uuuOKKgNJhd7z66quemRvOVGy/8ZLF62kAIKVk5ik++FxlfD5tu7Hrunr99df161//OqBgaC6O4+ipp57yzDOcDJ1ddnYAiQAgfZxefrrm581Xbbh2u/mMGTN06qmnKjMzM6Bk8IOpCLJnvrcwAgDwXw/DBr6NGzeqrq6Oz38BAAAAAGhl2MAHtALxeFy33367vvjiC+P1Q6tsHVBLeQ8AgjKw3tXRFbbx2uLFi3XDDTeooaHB51RoTvF4XPfdd59s2/u/c9mZvVV7cMcAUgFA6+TkZ2jLVYNl53vfaTRr1iwtWLAggFTYHWvWrNHatWs9c3ufM6Q8vrYCQCpyuh4ke4/9PfOPP/7Y+PMUUsvHH3+sNWvWeOYnVJ6gDvEO/gcCgDSS7+RrVPkoz7y0tFRvvvmm/4HgK9O2YlNhBADgP9N57LquVq1aFUAaAAAAAAAQJAp8QJqzbVv33HOP5s6da7w+rMbRITWU9wAgaEPqXB1RaX4YceHChbr11lsVjfKBe6p67rnntGLFCs+8oV+Bqo7vFkAiAGjd7PZZKh2zt/Hab3/7W9XX1/ucCLvj3//+t2fmhjNl73VsAGkAAM3CsmT3OdEzLi8v18KFCwMIhObiuq5xK32unasTKk8IIBEApJ+R1SNVFC/yzJ977jnFYrEAEsEP8XjcWJCnwAcAySE/w1H7rLhnbvrcEAAAAAAApDcKfEAacxxHDzzwgN5//33j9f1qHR1R5cjyORewM6KWtDkj8X+aeue6rab/7OaM7/9+INkcWOvqkGrHeG3+/Pm688472TiQglavXq2nnnrKM3cyQyqZ0F8KcSABQBBqD+mo2v29DzZu3rxZ//jHPwJIhF1lKvA5nYdKkSz/wwAAmo1b1E9uVqFnbjr3kTrmzZtnfED1uKrjlOPmBJAIANJPRBGdVHGSZ15cXKy33347gETww7p164wFTQp8AJA8euQ3emYU+AAAAAAAaH0o8AFpynVd/elPf9Kbb75pvD6gztHRlZT3kLxKI9LzHSMJ/9MYTvz/3saw1eSffb5jRKURH//LALvg0GpHB9SYS3wff/yx7rvvPjmO+TqSj23buu+++xSPe9+sWX7GXop35iFFAAiMZan0vL6y87zfGL7yyits+Ulya9asMW4YcLod7H8YAEDzskJyuh7kGX/00Ue81CZFua5rfLFNtpOtn1T9JIBEAJC+jqg5Qm3jbT3zZ555hq+jacpUAMmN2CrK9v5OGgAQjD0NpWoKfAAAAAAAtD4U+IA09dhjj2nmzJnGa33rHf2kgvIeACQjS9KIKkeDa80lvXfeeUcPPfSQXNf1Nxh2y/PPP69ly5Z55g17F6jquG4BJAIA/C+7MFOlY/p45q7r6ne/+50aGhoCSIWdYdrC5IYz5XQaEkAaAEBzs7t6C9nl5eVatGhRAGnwY33++edasmSJZ35s1bHKc/ICSAQA6SvDzdCJlSd65ps3b9a7774bQCK0tFWrVnlme+ZFZfFBMAAkDdNW1DVr1lCuBwAAAACglaHAB6Shzz//XM8884zx2l4Njk4od/jHDwBJzJJ0TKWjferMJb7Zs2frvffe8zcUdtmaNWv05JNPeuZORkjbJvSTQjxBAQDJoPbQTqod2t4z37hxox5//PEAEmFnmAp8TuehUiTL/zAAgGbnFvWTm1XomZvOfyQ313X19NNPe+aZTqZ+Usn2PQBoCUdWH6kCu8AzZwtfelq3bp1n1t1QFAEABKd7nvdcjkajKi4uDiANAAAAAAAICh0eIA099dRTxnn3RkenlDkK+5wHALDrLEnHVzjqU28u8T399NNyHPM1BM+2bf32t79VLBbzXCs/vadiXXIDSAUAMLIslZ7bV3ZuxHPppZde0jfffBNAKDRl7dq1WrNmjWfuGLY1AQBSlBWS0/Ugz/jDDz+keJBiFixYYNyceFT1USpwvOUSAMCPl+Vm6aeVP/XM169frw8//DCARGhJ69ev98z2yPX+XhoAEJwO2XGFLdczN5WwAQAAAABA+qLAB6SZxYsXGx+I6BJ1dVqZI+8jqQCAZBWSdGK5o54N3qLe2rVr9emnn/ofCjvlxRdf1JIlSzzzhj5tVHV89wASAQCaYrfLUtno3p6567r67W9/q8bGxgBSIRHT9iU3nCmn85AA0gAAWoptKGaXl5dTrk8xpu17ESeiEypPCCANALQeR1UdpTw7zzPnxXDpJRqNavPmzZ55Fwp8AJBUwiGpc473bKbABwAAAABA60KBD0gzzz//vGcWdl2dUmYr0/tCLwBAkotIOrncUZbjPcRfeOEF/wNhh9atW6fHH3/cM3cilrZN6C+FrABSAQB2pGZ4Z9Xt194z37Bhg5544gn/AyEhU4HP6TxEimQFkAYA0FLcon5yswo98w8++MD/MNgt3377rb788kvPfGT1SLW12/ofCABakRw3R8dXHe+Zr169WnPnzg0gEVrCxo0bjYVMCnwAkHxMZzMFPgAAAAAAWhcKfEAa2bhxoz766CPPfECdqzxepgkAKSvTlfar9Rb4FixYYNzyhmA9+OCDisW8H8JVjNpLsa65ASQCAOwUy9K28/rKyQl7Lr344otauXJlAKHwQ2vXrtXq1as9c6frIQGkAQC0KCskp+tBnvGHH34o27YDCIRd9dRTT3lmYTesEytPDCANALQ+x1Yeqxw7xzN/6qmn5Lq89TMdrF271jPLDjtqm8n3SgCQbCjwAQAAAAAACnxAGnnxxRe9H7i5rg6oob0HAKluaK2jsOGhCtPmVQRn+fLlWrBggWfe2KuNKn/aPYBEAIBdYbfPUuk5fTxzx3H0yiuvBJAIP/TJJ594Zm448/sNfACAtGN3PdgzKy8v1+LFiwNIg12xdOlSzZ8/3zM/vPpwtbe9W48BAM0v183VsVXHeubLly/Xp59+GkAiNLf169d7Zl1yo7KsAMIAAJrUJS/qmVHgAwAAAACgdaHAB6SJiooKvfXWW5557wZX7XnJIgCkvDzn+42qP/TRRx9p06ZNASSCyRtvvOGZuRFLJRP7SWGemgCAVFBzRGfV7dvOM3/vvfdUV1cXQCL8rzVr1nhmTqf9pEiW/2EAAC3OLeonN6vAMzd9PUByefrppz2zkBvSSZUnBZAG8Kq36rUya2XC/8QVT/hn44o3+WdXZq1UvVXv438bILHjq45XluP9eenpp59mC18aMG3gM214AgAEz3Q+V1ZWqrKyMoA0AAAAAAAgCJGgAwBoHrNmzVI06n1j14G1bN8DgHRxQK2jb/K2f/+C4zh68cUXdeWVVwaUCv/V0NCgd955xzOvOaSTYt3yAkgEANgtlqXy0/dS7jfl240bGhr0/vvv6+STTw4oGCSppqbGM3PzuwSQBADgCyskN6+zrMaq7ca1tbUBBcLOWLlypXFr7mE1h6lTvFMAiQCvTZmbdFfXu3brz9ZF6nb4Z2/cdKP6NHq3ewN+y3fydUzVMXqz7Zvbzb/77jt9+eWXGjZsWEDJ0BxMm5so8AFActojx3w+r1u3ToMHD/Y5DQAAAAAACAIb+IA00NDQoFmzZnnmXaKuuno7fQCAFNU+LvWu9xaz33rrLd7OmAQ+/PBD40Ok1UfuEUAaAMCPEd0rX417esvXpk2r8JexsJGR438QAIBv3Ij3nKfAl9xeeeUVz8xyLZ1cwYsQACAIP638qTKdTM/85ZdfDiANmovjONqwYYNnToEPAJJTdsRV+yzvlmdTGRsAAAAAAKQnCnxAGpgzZ46qqqo882E1bN8DgHQzzLBZtbGxUa+++moAafC/TKWOaJccNe5dEEAaAMCPYlnGAvbixYu1atWqAALhv+rq6jwzN5IbQBIAgG8yvOe86esBkkN9fb0++OADz/yg2oO0R5wX3ABAEAqcAh1ZfaRnPn/+fJWWlgaQCM2huLhYDQ0NnnmXPAp8AJCsTCVrCnwAAAAAALQeFPiAFGfbtl588UXPvG3cVe8GN4BEAICW1DUq7RH1nu+zZs1SY2NjAIkgSevXr9fChQs98+oRXSTLCiARAODHqj20k5yI9wxnC1+w2MAHAK2Q4ZxnA1/y+uijj4wFy+Mrjw8gDQDgv46v8p7DjuPo7bffDiANmsP69es9s7DlqmM2BT4ASFZdcqOeGQU+AAAAAABaDwp8QIr7z3/+o02bNnnmB9Q4/AMHgDRkSTrQsGG1oqJC77zzjv+BIMlc5nDDlmqGdwogDQCgOTh5Gao7sKNn/s477yga9T5oAX+YC3xs4AOAdGbatFpTUxNAEuyMN9980zPrFu2mXtFeAaQBAPxXh3gHDagf4Jm/+eabcl1eCJqK1q5d65l1yokpwgfEAJC02MAHAAAAAEDrxq9vgRT39ddfe2Y5tquBdXzYBgDpqneDq7Zx7zlv+pqAlheLxfSvf/3LM6/dv0hOQWYAiQAAzaV65B6eWVVVlT766KMA0sB1XWOBz41kB5AGAOCbCBv4UsXGjRu1YMECz/yI6iNkie30ABC0I6qP8MzWr1+v7777LoA0+LFMG/hMxRAAQPLYw3BOb9myRY2NjQGkAQAAAAAAfqPAB6S4hoYGz2yvRleRALIAAPwRktSnwVvgM31NQMv7z3/+o/Lycs+85khv6QMAkFoa+hUq1slbDjNtXkXLa2hokON4NxGzgQ8A0pubQYEvVcyZM8czC7thHVZzWABpAAA/NKxumHJs79dV0/ZUJD/TBj4KfACQ3LoazmnXdbVhw4YA0gAAAAAAAL9R4ANSXFZWlmdmeJwRAJBmbMMsM5Ntb0EwlThiRVmqH9gugDQAgGZlWao+sotn/NVXX2njxo0BBGrdampqjHPXsJkJAJBGDEVtCnzJx7ZtY4Fvv7r9VOAUBJAIAPBDmW6mDqk9xDP/4IMPVF9fH0Ai/Bhs4AOA1FOQaSsn7P2U13SmAwAAAACA9EOBD0hxpgJf3AogCADAV6azPjvbuyEILWvr1q367LPPPPOaEXtIIb4gA0A6qDm8s9yw90xnQ4H/EpY12MAHAOnNUNSmwJd8vvzyS5WUlHjmI6pHBJAGAJDIEdVHeGZ1dXX66KOPAkiD3VVVVaXy8nLPvEtuNIA0AICdZVlS1zxv2dq0VRUAAAAAAKQfCnxAijNtW6LABwDpz3TWs4HPf3PmzJHrutvNXEuqPqJzQIkAAM3NLsxU3ZD2nvlbb70l2zbtxEVLMZU1XFlShJcYAEA6cxNs4Pvhz2II1ltvveWZFcQLNLh+cABpAACJ9Ir2UtdoV8/cdI4jea1bt84434MNfACQ9ExndaJzHQAAAAAApBcKfECKM21bils0+AAg3ZkKfKatrGhZpu179YPby25PkQAA0kn1kV08s7KyMq1atSqANK1XXV2ddxjOlCx+vQUAac1Q1I7H44rFeEA9WVRVVenjjz/2zIfXDFdY4QASAQASsWQZt/B9/fXX2rRpUwCJsDvWr1/vmbXLjCsnwgsOACDZdaHABwAAAABAq8UTTkCKYwMfALROFPiSw4YNGzyz2oM7BpAEANCS6vdtJzsv4plv3LgxgDStV26udwOTZTdKMUOxDwCQNqyGcs8sIyNDkYj3azOC8d577xkLlUfUeAsiAIDgHVZzmMKut2A9Z86cANJgd6xdu9Yz65LHyw0AIBWYCnzr16+X4zgBpAEAAAAAAH6iwAekOFNZgwIfAKQ/CnzBq6mpUWVlpWce7eotFwAAUlzIUqxzjmdMgc9fPXv2NM6tav53AIB0ZlV5X5yy5557KhTi441k8eabb3pmfRr6qGusawBpAAA7UugUar+6/TzzOXPmyLbtABJhV5k2NXXJjQaQBACwq0zndTQaVXFxcQBpAAAAAACAn/iEG0hxFPgAoHWKW97DngKfvzZt2mScxzt5Cx4AgNRnOt8p8PkrPz9fRUVFnrlVbf6aDABID6Zzfq+99vI/CIxWrlyp5cuXe+Zs3wOA5GY6p4uLi/Xll18GkAa7ylTg28Ow0QkAkHw6ZscVtlzP3LRdFQAAAAAApBcKfECKo8AHAK0TG/iCZypt2PkRObmRANIAAFparFO2Z5aozI2WYypsWNXezUwAgPRh2rSaaCsr/GfavpfpZOrgmoMDSAMA2FmD6warwC7wzN96660A0mBXRKNRbdmyxTPvSoEPAFJCOCR1zvGe2aZyNgAAAAAASC8U+IAUR4EPAFon01mfmZnpf5BWzFTgi7F9DwDSFhv4koOpsBFiAx8ApC/XkVXDBr5kFY/H9c4773jmw2qHKcfl52MASGYRRTS8erhn/vHHH6umpiaARNhZJSUlchzHMzeVQQAAyamzoXS9devWAJIAAAAAAAA/UeADUpypwNdoSZXhAMIAAHxRH5JqDN/FsYHPX6atS6ZyBwAgPZhK2qWlpaqvrw8gTetl3MBXRZESANJWXaksO+oZU+BLDkuWLFFVVZVnPqJmRABpAAC76vCawz2zWCymL7/8MoA02FmbN2/2zMKWq7ZZdgBpAAC7o2N23DMzne8AAAAAACC9UOADUtyee+7pHVqWPsvnnzcApKuv8kKKh7wr+Hr06BFAmtbLvIEvO4AkAAA/JDrjebDCX8YCX0OZFKNICQDpKFS9wTPLyMhQ165dA0iDH/r88889s7bxturX0C+ANACAXdUt1k09Gr2/Uzad70geW7Zs8cyKsuMyfGQAAEhSRYYCHxv4AAAAAABIfzR8gBTXvn17HXzwwZ75d7mWqvkXDgBpp8GSvs7zfhLfv39/NhD4jA18ANC6OG0y5GR7V52bCt1oOT179jTOrWr+dwCAdGRVe3/u2nPPPRUOe78mw3+mgseg+kEK8dETAKSMQfWDPLMvvvgigCTYWaaCRwdDEQQAkLxM5/aWLVvkum4AaQAAAAAAgF/4FBVIA+eee65n5liWPmcLHwCkna/zLEUNr9IdN26cLItX7Pqlvr5epaWlnnmMAh8ApC/LMp7zpkI3Wk6bNm1UVFTkmVPgA4D0ZBk28CUqc8NfNTU1WrJkiWduKoIAAJKX6dzevHkzL6tJYqYNfBT4ACC1dMiOeWZ1dXWqqqoKIA0AAAAAAPAL7R4gDQwaNEgHHHCAZ/5NnqVa/pUDQNpotKSvDOXsPn36aPjw4QEkar0SlTVinbJ9TgIA8JPpnKfA5z/T1mEKfACQnkwb+Ng+nxy++uorOY7jmQ+sHxhAGgDA7urb2FcZToZnzha+5LV582bPrMhQBAEAJK9ExWvTllUAAAAAAJA+qPYAaWLcuHGemW1Z+oItfACQNhbmWWpk+15SML2B2skJy2njfdgFAJA+4p29G/jYSuA/0+alUJV3QxMAIMW5jrHAxwa+5GAqduzZuKcKnIIA0gAAdleGm6F+Df08888//zyANNgZpnJHRzbwAUBKyYm4yovYnrlpyyoAAAAAAEgfNHuANDFkyBANHjzYM1+Ya6mOf+kAkPJilvRlnvdA79mzp0aMGBFAotatuLjYM4t1zJYoUgJAWot19G7g463I/jNu4CtbJsUb/Q8DAGgxVukyWbb3bGcDX3IwFfgG1Q8KIAkA4Mcynd9fffWVbNtbLECwotGoSktLPfNEm5wAAMnLdHZT4AMAAAAAIL1R6wHShGVZxi188ZBlLHwAAFLLolxL9WFvOWzs2LEKhTjn/ZaRYdi05/qfAwDgL8tw1kciEf+DtHL77befZ2bZUYWKFwSQBgDQUkKbPvPM2rVrp+7duweQBv9r8+bNxi3EFPgAIDWZzu/a2lotXbo0gDRoSqKXCBVR4AOAlGMq8G3evDmAJAAAAAAAwC887Q2kkQMPPFD77LOPZ74gz1IDC4EAIGXFJX2e7/22rVu3bjr66KP9DwQVFBR4ZuGaWABJAAB+ChnOetPXBLSsHj16GLcvmYoeAIAU5ToKb/7cMz7yyCN5iU0SMG3fizgR9W3sG0AaAMCP1T3WXQVx78+2pvMewTJtZopYjgoz2ZYIAKnGVOBLVNQGAAAAAADpgU+6gTRiWZbOPfdczzwWsvSVofgBAEgN3+RaqjNs3xszZozC4XAAiWAqa4RqecsxAKQ701lPgS8YRx55pGcW2vK1ZEf9DwMAaHZW2QpZDeWeuen8h/8+/9xbruzX2E+ZbmYAaQAAP5YlSwMbBnrmpvMewTIV+Iqy4wrxIlcASDkdsr0vizOd8wAAAAAAIH3Q6AHSzKGHHqq9997bM/8qz1IN/+IBIOU0WNLnbbwH+B577KGf/OQnASSClKDAF3VkRXnTMQCkM9O21cLCwgCSYOTIkZ6ZZTcqVLwogDQAgOZm2qratm1b7bfffgGkwf+ybVtfffWVZz6oflAAaQAAzcV0jn/33Xeqq6sLIA0SMRU7TBucAADJr8hwfm/ZskWu6waQBgAAAAAA+IE6D5BmLMvSuHHjPPNoyNKr7cOK8gZGAEgZtqTX24dUY9i+N3r0aEUiEf9DQVLibUuhGh6WAIB0Zjrn2cAXjL322ks9evTwzEOb5geQBgDQrFxHYUOBb8SIEWyhTwLLli1TdXW1Z06BDwBS28B67wY+27b19ddf+x8GCVHgA4D0YTq/GxoaVFlZGUAaAAAAAADgBwp8QBo64ogjtNdee3nmJZmW3mobkuN/JADALnIlvVcY0oYs77drHTt21E9/+lP/Q+H/SVTWMG1mAgCkD9M5T4EvGJZl6cgjj/TMQ1u+kuxoAIkAAM3FKl8lq6HMMzed+/DfF1984Zm1sduoe7R7AGkAAM2lnd1O3aLdPHPTuY/gbN261TOjwAcAqSnR+W0qawMAAAAAgPRAgQ9IQ6FQSJdddpksy7uxaVVOSB8X8E8fAJLd5/mWvs0zn9cXX3yxMjMzfU6E/5Wdna2MjAzPPFRLgQ8A0pnpnKfAF5yRI0d6Zla8QaGSbwNIAwBoLiHD9r2CggINGTIkgDT4IVORY2D9QIX4uAkAUp5pCx8FvuSyefNmz6yIAh8ApKTsiKv8DNszp8AHAAAAAED64hNVIE0deOCBuuSSS4zXvswPaWGut9wHAEgOy7MtfVIQNl4bPXq0jjnmGJ8T4YcsyzIWNsLVPCwBAOnMdM5T4AtO79691a2bd0NEaNP8ANIAAJqF6ypsKPAdccQRikQiAQTC/4pGo/r2W29RflD9oADSAACam+k8X7duncrKvJtx4b/GxkaVl5d75h0p8AFAyjJt4aPABwAAAABA+qLAB6SxX/ziFzr11FON194vDGltFiU+AEg2WzKkt9qZv0U78sgjNWnSJJ8TIZHCwkLPjA18AJDGHJcNfEnGsizjFr7Q5q8km6/JAJCKrIrVsuq3eeam8x7+27hxo+Jx7wOm+zTsE0AaAEBz69/QX5br/exwzZo1/oeBx9atW41zU/kDAJAaKPABAAAAANC6UOAD0phlWZo8ebKGDRvmueZalv7ZLqRSXlwNAEmjKiy91j4s2/I+JNG/f39df/31CoX49i1ZGDfw1VAWAIB0FaqPy3K9cwp8wTryyCM9Mytep9C27wJIAwD4sUKG7Xtt2rTR/vvvH0Aa/NC6des8s2wnW0XxogDSAACaW5abpY7xjp656fyH/0yFjoyQo4JMO4A0AIDm0CHb+7kiBT4AAAAAANIXT4ADaS4SieiWW25Rz549PdeiIUuz2odVy0kAAIFrtKRX24dVF/aW9zp16qS77rpL2dnZASRDIqbCRqiGtx0DQLpKdMZT4AtW37591aVLF888tO7DANIAAH4UJ67whrme8fDhwxWJ8BayZGAqcHSJdZEl7+8yAACpqUvM+/PV2rVrA0iCH9q8ebNnVpQVl+F9gACAFGHawJdo4yoAAAAAAEh91HaAViA/P19333232rZt67lWHbE0u31Y1A0AIDiOpDfahVSa4f2kPTc3V3fffbfat2/vfzA0qbCw0DOLlDUGkAQA4IdEZzwFvmBZlqWRI0d65qHNX0h12wJIBADYXaFNn8tqKPfMTec8gmEqcHSJeoseAIDUZTrX2cCXHEyFDlPxAwCQOkzn+JYtW+S6bgBpAAAAAABAS6PAB7QSXbp00R133KGMjAzPtS2Zlv7VLiR+BQgA/nMlfVAY0tps77dloVBIU6dOVe/evf0Phh3q1q2bZ5a1okriQzUASEvZKyo9sz322IONQEnghBNO8Mws11F49bsBpAEA7K7wqjmeWceOHXXQQQcFkAYmiTbwAQDSh+lcp8CXHLZs2eKZdcihwAcAqazIUOBrbGxUebn35TYAAAAAACD1UeADWpFBgwbp+uuvN15blhPSf9pwJACA377Os7Qwz3z+Xn755TrkkEN8ToSdNXjwYM8sUhlVpLghgDQAgJaWvcxb4DN9LYD/evTooYMPPtgzD6/9QIqzHRcAUoFVvlKh8pWe+c9+9jOFw+EAEuGHHMfR+vXrPfOusa4BpAEAtBTTuV5aWqqampoA0uB/GQt8bOADgJSW6Bw3nfkAAAAAACD10dYBWpmjjz5aEyZMMF6b3yakL/MsnxMBQOu1OMfShwXmb8fOOOMMjRo1yt9A2CV9+/ZVdna2Z24qeAAAUpztfr9l9Qf222+/AMLA5IwzzvDMrFitQhvmBpAGALCrwqve9swyMzN18sknB5AGJlu3blVjo7cY3yXKBj4ASCeJznW28AWvpKTEM2ufRYEPAFJZVthVmwzbM9+2bVsAaQAAAAAAQEujwAe0QuPGjdPxxx9vvPZhYVhz24Tk+pwJAFqbr/IszWkXlmt5i9OHHnqoLr300gBSYVdEIhENHDjQM6fABwDpJ3NdjUKNjmfOBr7kceCBB2rPPff0zMOr3pZcfsIFgKTWUKHQxk894+OOO06FhYUBBILJ2rVrPbOIG1HHeMcA0gAAWkqum6vCuPfrr+nrAPzjOI7Ky8s983ZZ3tIHACC1FGZ6y9hlZWUBJAEAAAAAAC2NAh/QClmWpauuuirhtoj5bUJ6v5ASHwC0BFfSf9qE9O/CsPF6nz59dNNNNykcNl9HcjF9Lc1eSoEPANKN6Wxv166dsTCGYIRCIZ1++uneefUGWdsWB5AIALCzwmvek+V6Hz43bVdFcEyblzrHOissfn8BAOmma6yrZ8YGvmBVVVXJcbwvFirIpMAHAKmu0HCWU+ADAAAAACA9UeADWqnMzEzddttt6t69u/H6wryQ3mwbEh/7AEDzcSW9XxjSp23M34IVFRXprrvuUm5urr/BsNtMm5cytjUoXNYYQBoAQEvJXu4t8A0ePFiWYZMugvPTn/5UeXl5nnl41b8CSAMA2Cl2TOE173nGQ4cOVe/evQMIhERMxY0usS4BJAEAtDTT+c4GvmAlKnKYtjYBAFILBT4AAAAAAFoPCnxAK1ZYWKgHHnhAvXr1Ml5flhvS7PYhxXgmFQB+NFvSW21DWphn/varS5cu+sMf/qBOnTr5Gww/yoABAxSJRDzz7GVs4QOAtOG4xnM90UZzBCcnJ0cnnniiZx7a8pVUWxxAIgDAjoQ2fiqrscoz//nPfx5AGjTFVNzoEqXABwDpyHS+s4EvWKYiR0bIUU7YDSANAKA5UeADAAAAAKD1oMAHtHIdOnTQgw8+qIEDBxqvr8kOaWZRWA2U+ABgt8UsaXb7kJbmmr/16tWrlx566CF169bN52T4sbKzs9W/f3/v3LCpCQCQmjI21ylc632jPQW+5DRq1CjPZkRLrsKr3wkoEQAgIdc1bknt0qWLDj300AACIRHXddnABwCtSNdYV89sy5YtikajAaSBZC5yFGbasvj8FgBSnqnAV15eHkASAAAAAADQ0ijwAVBBQYF+97vf6cADDzRe35xp6aUOYdVyYgDALmuwpFfah7Um23yIDhw4UA8++KA6dOjgczI0l8GDB3tmbOADgPRhOtPz8vISbjJHsLp27arDDjvMMw+v/VCKNwSQCACQiFW2XKHKNZ75qFGjFA6H/Q+EhMrLy1VdXe2ZmwoeAIDUZypoO46j9evXB5AGUuICHwAg9RWwgQ8AAAAAgFaDOg4ASVJOTo7uuusuHXXUUcbr2zIsvdAhrEqenQGAnVYbkl7qENamLPNrcA888ED97ne/U0FBgc/J0JxMG5gyN9YpVBMLIA0AoLmZCnz77rsvxYIkdsYZZ3hmVrxOoXUfBpAGAJBIeOUczyw7O1snnnhiAGnQFNP2Pcu1tEdsjwDSAABaWqFdqBw7xzM3fT2AP0ybmEyFDwBA6km0gc913QDSAAAAAACAlkSBD8D/k5GRoRtvvFGnnnqq8Xpl5PsS37aIz8EAIAVVhvX9mZlhLu8dddRRuuuuu5ST430QAqll3333lWV5/3dmCx8ApAHXNZ7npu2rSB7777+/cUNiZMUbkhMPIBEA4Ies6o0Kbf7cM//pT3+q/Pz8ABKhKcXFxZ5Z+3h7ZbqZAaQBALQ0S5ZxC9/WrVsDSAPJXOBjAx8ApAfTeR6Px41b0AEAAAAAQGqjwAdgO+FwWL/61a80duxY4/XasKUXO4S1KcPnYACQQrZFvi/vVUbM5b1TTz1VN954ozIyOEzTQX5+vvr06eOZ535dGkAaAEBzylxXo0h51DM3bV9F8rAsy7yFr75MofWfBJAIAPBD4WWvy5J3m8Dpp58eQBrsSG1trWeW71C0BIB0Zjrn6+rqAkgCSSorK/PMKPABQHpIdJ6bzn4AAAAAAJDaKPAB8LAsS5MmTdKll15qvN4YsjSzKKw1WeZiCgC0ZpsypBc7hFUbNp+RY8eO1a9+9SuFw2Gfk6El7b///p5Z3hfbZMWcANIAAJpL/n+822Zyc3PVv3//ANJgV/zkJz9Rhw4dPPPI8tmSw0OOABCo2q0KbfyPZ3zkkUeqR48eAQTCjpgKGzlOTgBJAAB+yXayPTMKfMGhwAcA6Ss34ihieV9wQ4EPAAAAAID0Q4EPQEJnnnmmpkyZolDIe1TEQ5Zeax/SkhxKfADwX6uzvi84N4bMZ+Mll1yiSZMmybI4O9PN0Ucf7ZmF6m3lLGALHwCkLMdV3qclnvGIESPYopsCMjMzdc4553jmVm2xQhs/DSARAOC/Isv/Kcv1vuxk7NixAaTBzjAVNkzFDgBA+qDAl1wo8AFA+rIsqcBwppeXlweQBgAAAAAAtCQKfACadOKJJ+rWW281PqDqWJbeahfW/HxL3veBAUDrsij3+2Jz3FDeC4VCmjJlis4666wAksEP/fv3V/fu3T1z0+YmAEBqyF5coUhl1DM/7rjjAkiD3XHSSSepXbt2nnl4+WzJUBwBAPigvkyhdR95xoceeqj69u0bQCDsDOMGPpcNfACQzkznPAW+YMRiMVVVVXnmprIHACA1mUrZbOADAAAAACD9RIIOACD5HXHEEbr33nt10003qb6+3nN9bkFY1WFHR1c6tIIBtDqupLltQvqsjfkEzMjI0E033aQRI0b4Gwy+sixLxx13nJ544ont5rkLyxSqicnJZ1MTAKSa/HneEnZRUZGGDh3qfxjsluzsbP3iF7/Q3/72t+3moeqNCm3+Qk7XgwJKBpiNGjVKo0aNara/b9asWZo1a1az/X1AcwiveEOW630wke17ya22ttYzYwMfAKS3HMdb4DN9PUDLq6ioMM7ZwAcA6aMwMy4pa7sZBT4AAAAAANIPBT4AO2X//ffXAw88oOuuu874lsdFeSHVhKWTyh1lsI4PQCthS3q7bUhLcs3lvZycHN1xxx064IAD/A2GQBx77LGeAp9lu8r7fJuqj+oSTCgAwG6xorbyvtjmmR9zzDEKh8MBJMLuOu200zRjxgxVV1dvNw8ve01OlwMly7s9GQhKYWGhevTo0ax/H5BUGioVXvO+Z3zAAQdo0KBBAQTCzjK91I0CHwCkN9M5b/p6gJaXqMBRmEGBDwDShWmrKgU+AAAAAADSD8uyAOy0/v37649//KO6dDGXEFZnh/RSUVi1nCwAWoEGS3qlKHF5r3379nrwwQcp77Ui3bp108CBAz3zPMMGJwBAcsv9ukyhBu9DE8cee2wAafBj5OXl6YwzzvDMQ5VrFSpeGEAiAGi9wivfkuXEPHO27yU/08Yl02YmAED6MBX42MAXDFOBIzdiKyPMG1UBIF2YtqpS4AMAAAAAIP1QswGwS3r06KGHH35Y/fv3N17fmmnp+Q5hlbGUAkAaqw5JL3YIa0OW+Vupnj17atq0aerXr5/PyRA0U7EjZ1mlItsaAkgDANhdefO2emY9evRQ3759A0iDH+v0009Xbm6uZx5e+qrk8sAjAPgiWqPw6nc940GDBmno0KH+58EuMW1cosAHAOnNdM6zgS8YpgKHqegBAEhdpnO9vLw8gCQAAAAAAKAlRYIOACD1tG/fXg888IDuuOMOzZs3z3O9KmLphY5hnVZmq2s0gIAA0IJKItKsorBqw5bx+n777ac77rhDbdq08TkZksHRRx+tRx55RI7jbDfP+7RYlSf3CCgVAGBXhGpiyl3kfTjiuOOOk2WZv/4juRUUFOi0007TjBkztpuHylfI2rZYbkfvBl0gCJWVlVq3bl2z/n1Asgiv+pcs2/tik3HjxvH1NQWYNi5lu97NTACA9JHjegt8bOALhqnAQYEPANILBT4AAAAAAFoHCnwAdktOTo7uuOMOPfzww3rttdc81xtCll4uCuuEckd9G9hoACA9rM2y9M92IUVD5ocLjz76aF133XXKzMz0ORmSRdu2bXXQQQfp008/3W6eP69YlSftKfFgKgAkvbzPSmTZ3p9hTFtWkTrOPPNMvfLKK2psbNxuHln2qmIU+JAkZs2apVmzZgUdA2h+sXqFV/3LM+7bt68OPvjgAAJhV9XV1Xlm2Q4FPgBIZ6Zzvr6+Xq7rUr73mWkDXwEFPgBIK6YCX0VFhWzbVjgcDiARAAAAAABoCaGgAwBIXeFwWFdeeaUuvPBC43Xb+r7o8mUeH+QBSH3f5lh6tX3i8t4555yjG2+8kfIedNxxx3lmmRvrlLmeN1QDQCrI/0+xZ7bvvvuqS5cuAaRBc2nXrp1OPvlkzzy0bbGs0qUBJAKA1iO86m1ZMW8BjO17qcNU4MtxvJuZAADpw1TgcxxHDQ3ejbpoWcYCXwYFPgBIJ6Zituu6qqio8D8MAAAAAABoMWzgA/CjWJal0aNHq1OnTrrvvvsUj8d/eIM+LAyrKuzoyCqH1jB22ahRozRq1Khm+/vYaIBd5Ur6NN/SvALz2w1DoZAuv/zyZv3/KVLb8OHDlZ2d7XmYJW9esaI98gNKBQDYGZGSemWvqPLM2b6XHs4++2zNnj1bsVhsu3lkySuKHX59QKkAIM3F6hRe+aZnvNdee+nwww8PIBB2lW3bxrIGBT4ASG+Jzvm6ujrl5PA1wE/l5eWemWlTEwAgdSU618vKylRUVORzGgAAAAAA0FIo8AFoFscee6yKioo0depU1dZ6Nwx9nR9STVg6odzh4MEuKSwsVI8ePZr17wN2li3pvcKQvs0z14+zsrJ000038dAhtpOTk6MRI0bo7bff3m7e5uMtqhjVU26muQwKAAhemw82e2bhcFhHHXWU/2HQ7Dp27KgTTjhBs2fP3m4e2vadrG1L5HbYJ6BkAJC+wqv+JSvm/V3huHHjFArxqq9UUF9fb5xnu97NTACA9JHonK+traVI4DPTBj4KfACQXrLCrrLCjhrt7X9ONn0NAAAAAAAAqYtPyAE0m6FDh+qPf/yjOnXqZLy+IiekmUVhNVoIISEUAAEAAElEQVQ+BwOA3RCXNLt94vJe27Zt9cADD1Deg9Fxxx3nmYVr4sqbVxxAGgDAzrAabbX5cItnfsghh/ASiDQyduxYRSLe18pElr4SQBoASHOxOoVXvuUZ9+zZUyNHjgwgEHZHwgKfQ4EPANJZonM+0dcFtBzTBr4CCnwAkHZM5WzT1wAAAAAAAJC6KPABaFa9evXStGnTtPfeexuvb8qyNLMorAZKfACSWMySXisKaU22+Vul7t276+GHH9aAAQN8ToZUMWzYMHXv3t0zL3hnk+S6ASQCAOxI/n+KFa6Ne+Y/+9nPAkiDltKpUyeddNJJnnlo22JZ25YEkAgA0tf32/fqPPPzzjtP4TCbyVNFok2JjhyfkwAA/JTonOdruL9s21Zdnff7qTYZFPgAIN3kR7xne01NTQBJAAAAAABAS/G+chwAfqQOHTroD3/4g2677TZ99tlnnutbMy293CGsM0pt5fCcB3agsrJS69ata9a/D2hK1JJebR/Wxixz03jgwIG666672MSDJoVCIY0aNUrTpk3bbp61oVbZyyrV0L9tMMEAAGauq4J3N3rGPXr00IEHHhhAILSkMWPG6M0331QsFttuHln6imIdfhNQKgBIM7Fatu+liZycHOO8IdQg0R0AgLTVGGo0zhN9XUDLqK2tNc5zInzACgDpxnS2U+ADAAAAACC9UOAD0CJyc3N111136cEHH9Sbb77puV6SYemlou9LfHl8xoQmzJo1S7NmzQo6BlqJRkuaVRTW5kxzee+II47QjTfeqKysLJ+TIRWdcMIJeuyxxzxvSC54eyMFPgBIMtmLK5S50ftG+9NPP12WxfrwdPPfLXyvvvrqdvPvt/AtltuBLcsA8GOFV5q3751//vkJN7ohOSX6HUjUivqcBADgp0aLAl8ySFTgy6XABwBpx3S2J/o6AAAAAAAAUhOflANoMZFIRNdcc43OOecc4/XS/7/EV8NJBCAJNFjSzCbKeyeddJJuueUWynvYabm5uTrhhBO8869KFdnWEEAiAEAiBe9s8szy8vJ0/PHHB5AGfhgzZowyMjI888iSmZLrBpAIANJIrFbhlXM84169eunII48MIBB+jHA4rOzsbM+8IcTPtQCQzhKd8xT4/JVo8xIb+AAg/bCBDwAAAACA9EdtBkCLsixLF154oc477zzj9fIMSy91CKua0whAgOpD0ssdwtqaoLz3s5/9TFdddZXC4bDPyZDqTJubLFdq8563KAIACEakuF65C0o985NOOokHE9NYx44ddfLJJ3vmodKlsrYtDiARAKSP8Mo5suLe7XvnnXce2/dSlOl7okSbmQAA6SHROc8L7vxlKm5khBxl8C0VAKQdNvABAAAAAJD++NUugBZnWZbGjx+vSZMmGa9XRCy92CGsSnoxAAJQG5JeKgqrJMNc3vvFL36hK664gocMsVu6deumQw45xDNv8+EWWY12AIkAAD9U8N4mWT9YuGZZlkaNGhVIHvhn9OjR5i18S19hCx8A7K6oefte7969NWLEiAACoTmwgQ8AWp/GkLfAl52dze/JfWYqbuSE2b4HAOmIDXwAAAAAAKQ/fsMOwDdjx47VJZdcYrxWFbH0UlFYFZT4APio5v8v75UmKO+NHj1al156qWeDGrArzjjjDM8sXBdX/tytAaQBAPwvqz6uNh9t8cyHDx+uLl26BJAIfurYsaNOOeUUz/z7LXzfBZAIAFJfeOVbsuL1njnb91KbcQOfodgBAEgfpqI2W+r9ZypumDY0AQBSHxv4AAAAAABIf3xiDsBXZ511li6//HLjter/fxNfWcTnUABapeqQ9FKHsMoTlPfOO+88XXDBBZT38KMNGzZMPXv29MwL3tnEdh8ACFj+3GKF6r0bUU3la6SnhFv4lszk6zQA7KpojcKr/uUZ9+7dW0cccUQAgdBcjAU+iwIfAKQz0zlPgc9/puIGBT4ASE+m850NfAAAAAAApBcKfAB8d8YZZ+iqq64yXqsNf7+JbxslPgAtqDIsvdghrIqIuZw3adIkjR8/nvIemoVlWTr99NM988zNdcr+rsL/QACA7zmuCt7d6Bn36tVLQ4cO9T8PAtGhQwedeuqpnnmobLmskm8CSAQAqSu84k2276Wp7Oxsz8y0mQkAkD5M57zp6wFalqm4kUOBDwDSUk6YDXwAAAAAAKQ7PjUHEIhTTjlFU6ZMMZZj6v7/El8xJT4ALaAiLL1UFFZVgvLeJZdcorFjx/qcCunuJz/5ifLz8z3zwre9xREAgD9yvilX5hZvyeD000+nxN/KjB49WpmZmZ45W/gAYBc0Vhu37/Xp04fte2mADXwA0PqwgS85sIEPAFqPRBv4XH4/CQAAAABA2qDAByAwJ554om644QbjG7gbwpZe7hBWCSU+AM3ov5v3qhOU9yZPnqyzzjrL51RoDXJycnTSSSd55rkLy5Sx3vsWZQBAyyt8Y71nVlBQoOOOOy6ANAhSUVGRTjvtNM88VL5SoeKFASQCgNQTXvGGLNv7oP/48ePZvpcGTIUNNvABQHprDFHgSwZs4AOA1sNU4HMcRw0N/OwFAAAAAEC64JNzAIE69thjNXXqVIXDYc+1xpCl2e3Dqmf5BYBmELOk2e3Dqg17DxXLsnTVVVfp9NNPDyAZWotRo0YZH1xt+09vgQQA0LKyllUqZ1mlZ37SSScpOzs7gEQI2jnnnGP83z68+GW28AHAjjRUKrz6bc+4X79+Gj58eACB0NzYwAcArU+D5S0LUODzn6nAxwY+AEhPic5309cCAAAAAACQmijwAQjcyJEjdeuttyoS8a7bq4pYerNdSHwUBeDHcCW93TakbRnm8t6UKVN0yimn+B8Mrcoee+yho48+2jPP+6xEka31ASQCgNar7T/XeWYZGRn6+c9/HkAaJIP27dtr1KhRnnmoco1CW770PxAApJDwitdl2VHPfPz48bIs3syVDowFPsNmJgBA+mADX3Kora31zNjABwDpKdH5ToEPAAAAAID0QYEPQFI4/PDDdccddygjI8NzbV12SHPbcFwB2H1f5llaluM9R0KhkG644QadcMIJAaRCazR69GjPzHKltm+whQ8A/JK5tlq5i8o98xNPPFFFRUUBJEKyOPvss40PpIaXvCK5PCAJAEb15Qqvfs8zHjBggA455JAAAqElsIEPAFof0zlPgc9/bOADgNYjK+zKkuuZm8rcAAAAAAAgNdGIAZA0DjnkEP3mN78xXvu8TUjLs3ljN4Bdtz7T0scF5m95Jk+erGOPPdbnRGjNevfureHDh3vm+XO3KlzWEEAiAGh92v7TW5oOhUI6++yzA0iDZFJYWKgzzjjDMw9VrVNo8+cBJAKA5BdZPluWE/PM2b6XXvLy8jyzynBlAEkAAH4xnfO5ubkBJGndTKWN3DAFPgBIRyHLvIWPDXwAAAAAAKQPCnwAkspRRx2lc845x3jtX21DKo34HAhASqsKS2+0C8k1PDR44okn6rTTTgsgFVq7sWPHemaW7arwrY0BpAGA1iVjc51yv9jmmR933HHq0qVLAImQbM4880xjSYEtfABgUF+q0NoPPOPBgwfrwAMP9D8PWkznzp09s+KMYrmG7RAAgPRQklHime2xxx4BJGndTKUNU7kDAJAeTFtW2cAHAAAAAED6oAoDIOlMmjRJy5cv1xdffLHdPBayNLt9WOeU2Mrm2RAAOxCX9Hq7sOrD3vJe//79deWVV7INAIEYMGCADjjgAH355Zfbzdt8uFkVp+wppyAzoGTA/xk1apRGjRrVbH/frFmzNGvWrGb7+4DdVfjGelk/+FnCsiyNHj06mEBIOgUFBfr5z3+u6dOnbzcPVW9UaON8Od0PDSgZACSfyLLZspy4Z872vfTTtWtXz6wx1KjqULUKnIIAEgEAWpItW6WRUs/c9PUALcd1XWOBz1TuAACkB9MZzwY+AAAAAADSBwU+AEknHA7rpptu0qWXXqotW7Zsd60iYmlOu5BOK3PEY0AAEnElvds2pOJM70nRtm1b3XbbbcrMpCSF4IwdO9ZT4AtFHRW+vVHlP+8VUCrg/xQWFqpHjx7N+vcBQYtsa1D+f7Z65iNGjFDPnj0DSIRk9Ytf/EIzZ870PBwTXvqKnK4HSaFwQMkAIInUlSi09t+e8dChQ7X//vsHEAgtKdGm4uKMYhU0UuADgHRTGimVbdmeOQU+fzU0NMhxvEUOCnwAkL5ywmzgAwAAAAAgnYWCDgAAJoWFhQkLNquzQ5rXhuMLQGILcy0tzvWeE6FQSDfffLM6deoUQCrg/wwdOlQDBw70zAve26RQnXeDBQDgxyt8c70swzNuY8aM8T8Mklp+fr7OOusszzxUs1mhDf8JIBEAJJ/I0tdkud4H+8ePH+9/GLS4nJwctW/f3jMviZQEkAYA0NJM53s4HOb36j5LtHGJAh8ApC828AEAAAAAkN5owABIWn379tXVV19tvPZpm5BWZbGDD4DXxkzp34Xmb3EuueQSDR061N9AgIFlWcbCSKjeVpv3NgWQCADSW7gyqvyPtnjmBx10kPr16xdAIiS7M844QwUF3o1CkaWzJIeyPYDWzarZotD6jzzzYcOGab/99gsgEfxg2rpUnFEcQBIAQEszne977LGHwmG2kfsp0calHAp8AJC2TGc8G/gAAAAAAEgfkaADAEBTfvKTn2jp0qWaOXOm59pb7UIaXWKrnfdl3wBaqZqQ9M92YTmWt+B77LHH6uc//3kAqQCzww47TL1799aqVau2mxf+a6OqftJNbhYPxCA4lZWVWrduXbP+fUCQCuZsUCjueuZjx44NIA1SQW5urs4++2z97W9/225u1RUrtO5DOXsdE1AyAAheeMlMWa73ocIJEyYEkAZ+6dq1q7755pvtZsURCnwAkI5MG/hMRW60LNPGJUuussLe328AANIDG/gAAAAAAEhvFPgAJL1LLrlEK1as0MKFC7ebR0OWZrcP65xttjL5rApo9WxJr7cPqy7sLe/16dNHV199tSxDsQ8Iyn+38N15553bzcM1MbX592ZVHd89oGSANGvWLM2aNSvoGECzCNXEVPD+Zs988ODBbAlCk0aNGqWXXnpJ5eXl280jS19VdM8jpHBmQMkAIDhW5TqFN87zzA855BANHDgwgETwi6m4UZLhLXgAAFKfaQMfBT7/mTYu5UQchfiYAwDSFhv4AAAAAABIb6GgAwDAjkQiEd18883q0KGD51pZhqX5+RxlAKSv8yxtyfR+ct2mTRvddtttys7ODiAV0LSRI0eqW7dunnnbN9bLamTFLAA0h8I3NyhkOFPZvocdycnJMf7/xGooV3j1uwEkAoDghZe8bJxPnDjR5yTwm6m4wQY+AEhPpvOdAp//GhoaPDO27wFAess2nPOmrwcAAAAAACA10XoBkBLat2+v2267TRkZGZ5rX+dZquU0A1q1Rkv6zFDmDYVCuummm3i4AEkrHA5r9OjR3nlVTAXvbgogEQCkl1BlVAXvbvTM9957bx100EEBJEKqOeWUU9SpUyfPPLx8thSrDyARAATHKluu8JavPPOjjjpKffv2DSAR/GT63UpVpEoNFg+TAkA6ceUaN6zyO3b/RaNRzywjRIEPANJZxHDOm74eAAAAAACA1ETlBUDKGDBggCZPnuyZx0OWsbgDoPX4Ks9SQ9i7fW/ixIk8nI+kd/zxx6tLly6eeeGb62XVxwNIBADpo+0b6xWKOp75+PHjZVne7x2AH8rMzNT555/vmVvRGoVXvhVAIgAITmTxS55ZKBTS+PHj/Q8D3yUqbpREvCUPAEDqqgpVqTHU6JlT4PNfLBbzzCjwAUB6M53zpq8HAAAAAAAgNdF4AZBSTj75ZA0YMMAzX5RnqSocQCAAgWuwpC8NJd4999xTZ599dgCJgF0TiUSMxYBwbVyFb3u3RgEAdk64rFFt3vduM91nn3102GGHBZAIqer4449X9+7dPfPwyjelaHUAiQDAf1bJtwptW+yZ//SnP1WPHj0CSAS/FRYWKjc31zMvzigOIA0AoKWYtu9JMr6ADC3LVNiIWBT4ACCdUeADAAAAACC9UeADkFIsy9KkSZM8c9uy9Clb+IBW6fP8kKIh7wad8ePHKxym2YvUcOyxxxofei2cs0GhGj6YA4Dd0fb1dQrFvQ88TJw4ke172CXhcFgTJkzwzK14g8LL/xlAIgDwmesq8t2LnnEkEtG5554bQCAEwbIs4/YlNvABQHoxFbOLioqUnZ0dQJrWLRqNemZs4AOA9GY6501fDwAAAAAAQGqi7QIg5RxwwAEaOnSoZ/5drqVyujpAq1Ibkr7O8z6A37t3b40cOTKARMDuCYfDxi18oXpbhXM2BJAIAFJbpKRebT7a4pkPHjxYw4YNCyARUt3IkSPVp08fzzy86m2pvjyARADgn9CWLxWqWOWZn3rqqdpjjz0CSISgmAp8bOADgPRSHPGe66bzHy3PtHGJAh8ApDfTplU28AEAAAAAkD4o8AFISRMnTvTMXMvSvDYca0Br8ll+SHHD9r0JEyYoFOI8QGoZOXKkevfu7ZkXvLNRoSrergkAu6Lt7HWybLbvofmEQiHjNnjLiSmy7NUAEgGAT1xH4cUve8bZ2dkaO3ZsAIEQJFOBY3PG5gCSAABaypYM78twKPAFw7RxKUKBDwDSmumcZwMfAAAAAADpgyfbAaSkfffdV4cccohnvjTH0rZIAIEA+K46JC0ybN/bZ599NHz48AASAT9OKBTShAkTvPNGR23fWB9AIgBITZEtdcr/ZKtnPmzYMA0ZMiSAREgXhxxyiAYNGuSZh9b+W6pl+xCA9BTaME+hau9W8DPOOEPt27cPIBGCtNdee3lma7LWyJHjfxgAQItYleXdutuzZ88AkoACHwC0PqZNq2zgAwAAAAAgfVDgA5CyTFv4ZFn6D1v4gFbh0zYh2YYNOmzWQSobPny4+vfv75m3eX+zwuWNASQCgNTT7rW1sgzPsxl/fgB2gWVZ5i18rq3IkpkBJAKAFubEFVnqPd/y8vJ09tn/H3v3HSZlfa9//H6eZ2Z2Z3e2s7AU6dIUQRYQpAkiRYqIDbuiKDZU7CixxV5i9OTkJCcn7aQYNYnGk0STmIhdQOkgSpfe+/aZ3x/+IK7f70rbnWfK+3VdXBd+vu5yg/LM7szcz+cCHwLBb506dTJmFW6F1gfX+5AGAFDfdru7tTW41Zh37tzZhzSwFTZsxQ4AQOqwXefZwAcAAAAAQOqg5QIgaR1//PEaOHCgMV8edrUp6EMgAHGz05MWZZklvW7duqm0tNSHRED9cBzHWjBxq6LK/zNb+ADgUIJr9yn74y3GvG/fvrzhEPWie/fu1q83vbUfyNm50odEANBwvJX/kGPZMHrBBRcoJyfHh0TwW4sWLRSJRIy5bVsTACD52K7nruuqQ4cOPqSBrbARtN2xCACQMmwFvmg0qpqaGh/SAAAAAACA+kaBD0BSu+KKK6ybtj5gCx+Q0j7KcRVj+x5SVM+ePdW1a1djnjNjgwJby31IBADJo+A1+/a9K6+8Mv5hkLJsW/gkKbDoRSnGmykBpIjKffKWvmaM8/Pzdc455/gQCInAdV3rFr4VmRT4ACAV2K7nrVu3Vjgc9iENbBv4AmzgA4CUVtd1ni18AAAAAACkBhouAJJa69atNXToUGO+OtPVRrbwASlppyd9FjZLer1797aWnoBk4ziOtWji1MSU/6fVPiQCgOQQWrlH2Z9sNeYDBw5U+/btfUiEVNWpUyeddtppxtzdukTuxjnxDwQADcD7/DU5VfuM+eWXX86b+NOcbasxG/gAIDXYrudss/ePdQMfBT4ASGmBOjatUuADAAAAACA1UOADkPQuv/xyeZ5nzL8Ic4kDUtGyTEeqY/sekCq6d++uHj16GPPI+5sU/HKvD4kAIMHFYip8yXyjoeM4uuKKK+KfBynv6quvVjBo3jXGW/SiFK32IREA1KN9m+St+LsxPu644zRq1CgfAiGR2Ioc64LrVO6wMR4AkllUUa3MWGnMu3Tp4kMaSGzgQ2oqq3a0fFdGnT+qo3V/bHVU3/qxy3dlqKzafP0QSCZ1FbVtjwkAAAAAACD5BPwOAADHqlmzZho6dKjefPPNWvOVGY4G+JQJQMNZmWmWc0855RR16NDBhzRAw7nyyiv16aef1po5ManwpZXadBvbJgHg67LmblN46S5jfvrpp6t169bxD4SU16xZM40bN04vv/xyrbm7b6PcVW8r2tbcFA8AySKw+GU5sRpjfu211yoQ4CWFdNepUydjFnNiWpWxSp3KzTMAQHLYGNyoMrfMmNuu+4gPCnxIRev3hfTInGZH9bH7awKH/Nh7T16vdnkVR/X5gURQ13WeAh8AAAAAAKmB9VQAUkL//v2N2fago13mYj4ASazckdaHzPmAAdR1kXpOOOEE6+Nb1qIdCi/Y7kMiAEhQ1VEVvGRuCQgGg7ryyit9CIR0cckllyg3N9eYB5b+Uara70MiADh2zvYv5K2facy7d++uvn37+pAIiSY/P19NmzY15sszlvuQBgBQX2zX8aysLLVs2dKHNJCkyspKY1bXZiYAQGqo6zpve0wAAAAAAADJhwIfgJTQo0cPBYNBY74yw/EhDYCGsjrDUcwx/16fcsopPqQBGt4111wjzzPb6IUvrZBqeLMGAEhSzowNCm0ytwSMHz/e+uZyoL7k5OTo0ksvNeZO5R55n7/uQyIAOEaxmAILf2OMHcfR5MmT5Vi+H0d66ty5szFbkbHChyQAgPqyMsO8MU7Hjh2tz00iPmzbloIOzwkDQCqrq8DHBj4AAAAAAFIDBT4AKSEcDuvkk0825iszeWMRkEpWWf5Od+jQQUVFRT6kARpeixYtdNZZZxnz0Lr9ynlvow+JACCxOPurVfDaamOem5uriy++2IdESDdjx45V8+bNjbm34m/S/i0+JAKAo+eunyl3h7l954wzzlCHDh18SIRE1aVLF2O2ImOFYqJUAADJylbEthW2ET9s4AOA9OPV8fYWCnwAAAAAAKQGCnwAUoZtA9faDEdVdPiAlBCVtMqyVbNPnz7xDwPE0aWXXqrs7Gxjnv/HVXLKa3xIBACJI//Pa+TtrTbml112mSKRiA+JkG6CwaCuueYaY+5EqxRY8ooPiQDgKNVUKbD4JWMcCoV01VVX+RAIicxW6NgV2KUd3g4f0gAAjlWFU6G1obXGnAKfv2xljQDv7gCAlOY4UtCNGnNbqRsAAAAAACQfnuIFkDJsJZ4ax9GXIRp8QCrYFJTKLLcdtJV3gVSSl5enSy65xJgHdlcp740vfUgEAIkhsLVcuX9fZ8xbtGihMWPG+JAI6ap///7q2rWrMffWfijHsskKABKRt/IfciybQ8877zwVFxf7kAiJrF27dgoGg8bctr0JAJD4VodWK+qYZQEKfP6ylTUCbOADgJQXcMxrPQU+AAAAAABSAwU+ACmjadOmatWqlTFfmUmBD0gFKzPNL1sKCgrUsWNHH9IA8XX22WerpKTEmOe9sVbejgofEgGA/wr+sFJutflmhkmTJlnfUA40FMdxNHnyZOtZYOFvpRhvsASQ4Cr3yPv8NWNcUFCgCy+80IdASHShUEjt2rUz5hT4ACA52a7fjRs3VmFhoQ9pcICtrBGkwAcAKc92rafABwAAAABAaqDAByCl2DZxrcx0xMtZQPJbmWGWcXv37i3X5csZpL5QKKRJkyYZc7cyqoI/rop/IADwWWjFbkU+MrcEde3aVf379/chEdJd586dNWTIEGPubv9c7roPfUgEAIcvsPgVOVX7jfkVV1yhrKwsHxIhGdi2Mi3LXOZDEgDAsVqeaW4OZ/ue/6qqqowZBT4ASH1By0vftscEAAAAAACQfHjHO4CU0qdPH2O213O0NeBDGAD1Zq8rbQmZBT5baRdIVaeddpr1jTOR9zcptGavD4kAwCexmIpesm93mTx5shyHDdzwx9VXX23d/hhY+Bupcp8PiQDg0JztX8hb/S9j3qpVK5155pk+JEKy6NKlizFbmbFS+x2zDAoASFw1qtGSzCXGnAKf/2xljYBDgQ8AUl3AUtamwAcAAAAAQGqgwAcgpZx44onKzs425iszeRMvkMxsf4c9z1PPnj19SAP4w3EcXXfddeY8JhX+boUU480bANJD1qfblPn5bmM+ZMgQ3mAIX5WUlOi8884z5k7FbgWWvOxDIgA4hGi1AvN+bj267rrr5HlefPMgqXTv3t2Y1Tg1WhI2SyAAgMS1MmOl9ntm+bq0tNSHNPi66upqY2YrdQAAUoutrE2BDwAAAACA1ECBD0BKCQQC6tWrlzFfZ9ncBSB52P4Od+3aVZFIxIc0gH9OPPFEDRw40JiHl+xU1tztPiQCgPhyqqIqfNncvhcMBnX11Vf7kAio7eKLL1aTJk2MubvqX3K2L/chEQDUzVvxd7m7vzTmAwcOVO/evX1IhGRSVFSk9u3bG/OF4YU+pAEAHK0F4QXGrLCwUG3btvUhDQAAkOWtLY7D+10AAAAAAEgFFPgApJwePXoYsy1BR9yTEkheW4LmixK2v+tAOpg0aZJ1E0bhb5bJqajxIREAxE/en9couLncmJ9zzjkqKSnxIRFQWzgc1pQpU4y5o5gC838mRXmsBpAg9m+V99kfjHE4HNYNN9zgQyAko549exqzhVkLFeOZWABIGguzzOJ1r169KAoAAOAXvp0CAAAAACBlUeADkHKOP/54Y7bfc7SPKx6QlKocaXvAnNv+rgPpoHnz5jrrrLOMeXBbhfJfX+NDIgCIj8CmMuX/xdwSlJubq4suusiHRIBd37591b9/f2Pu7lojb+XffUgEAKbAgl/Lqakw5hMnTlRxcbEPiZCMbJsatwW2aUNwgw9pAABHare7W6tCq4x5r1694h8GAAAAAAAAAIAUR50FQMpp06aNXNe8vG22bPACkPi2BqSY5W6/FPiQzq644goVFBQY87w31yq4bp8PiQCggcViavSrL+RUm7cfnjRpkiKRiA+hgLrdeOONyszMNObekj9IZdt9SAQA/+Zu+FTexk+Mefv27TVu3Lj4B0LSOuGEExQOh435wrC5zQkAkHgWhxcr5tT+PttxHJWWlvqUCIfCUiYASH1c6wEAAAAASF0U+ACknFAopNatWxvzLcH4ZwFw7LZYyrdFRUUqLCz0IQ2QGCKRiCZPnmzMnZqYiv53mRTj5T0AqSV75haFF+005l26dNHIkSPjHwg4hMaNG+vKK6805k5NuQILfu1DIgD4/6orFFjwv8bYcRzdeuut8jzPh1BIVsFgUD169DDmFPgAIDnYrtedOnVSXl6eD2nwTY7lxoYAgPTEYwIAAAAAAKmBAh+AlGTbzMUGPiA52f7utm/f3ockQGIZOnSounfvbszDn+9S5INN8Q8EAA3E2V+twhdXGHPXdXXrrbdat28DiWD8+PFq166dMfc2zJK7cW78AwGAJG/pq3LKthnzsWPHqnPnzj4kQrLr1auXMVuauVSVTqUPaQAAhyuqqLXAZ7uuwx+2sgb3bQOA1Ge71FPgAwAAAAAgNfAuNwApyVbuocAHJCfbBj4KfMBXL9bdcsstCgQCxlnh71bK3VvlQyoAqH8Ff1ylwC7zDeDnnHOOtRwFJArP83Trrbda32ATWPBLqbrCh1QA0pmz+0t5y98w5gUFBbrqqqt8SIRUYCt6VLlVWpq51Ic0AIDD9WXoS+0O7DbmFPgAAAAAAAAAAGgYFPgApCRbuWdPwFE5HT4gqdRI2ho057Ytm0A6atmypS644AJj7u2tUsErK31IBAD1K7Rqj3L/ud6YFxcX64orroh/IOAIdenSRaNHjzbmzv6t8j7/kw+JAKStWFSBeT+XE6sxjq6//npFIhEfQiEVNG3aVC1atDDmC8ILfEgDADhctu17OTk56tSpkw9pYMO2JQDAATwmAAAAAACQGijwAUhJdW3nsm3yApC4dgSkGssLEhT4gH+75JJL1LRpU2Oe+85GZSzb5UMiAKgn0Zga/fILOTHz6MYbb1Q4HI5/JuAoXH311crPzzfm3rK/yNm1Ov6BAKQld9Xbcrd/YcxLS0s1ZMgQHxIhlfTu3duY2YohAIDEYStal5aWyvM8H9IAAIADYpbnwwEAAAAAQGqgwAcgJWVnZ6t58+bGfLNlkxeAxLXZUrqNRCIqKSnxIQ2QmDIyMjRlyhTrWdEvl0k1vNIHIDnlvL1BGav2GvM+ffqof//+PiQCjk5OTo6uu+46Y+7EahT45L+kmkofUgFIJ87eDQos+o0xDwaDuvnmm7mTP45Zr169jNnG0EZtDWz1IQ0A4FDKnDItz1xuzG3XcySWmPi6DQAAAAAAAACSFQU+ACnLtoXPVgYCkLhsf2fbt2/PmwuBbzjllFM0cOBAY56xdp9y/7HOh0QAcGy8XZUq+P1KY56RkaGbbrqJrwWQdIYOHaru3bsbc3fPOnmLX45/IADpI1qtwCc/kmMpC1900UVq0aKFD6GQarp166Zg0LxzGlv4ACAxLQkvUY1TY8wp8AEA4D9uywkAAAAAQOqiwAcgZR1//PHGbFOIN/oCycT2d9ZWzgUg3XDDDQqHw8a84NVV8raX+5AIAI5e4e+Wyysz30x46aWXqmnTpj4kAo6N4ziaOnWqMjMzjbPAijflbKbgAKBheJ//Se7OFca8devWuvDCC31IhFSUmZmpk046yZgvCC/wIQ0A4FBs1+e2bduqUaNGPqRBXbh5EQDgAB4TAAAAAABIDRT4AKSsTp06GbOdAUd7ufIBSaHKkTaZN29Xx44d4x8GSALFxcW64oorjLlbEVWj/10mxbhnJ4DkEJ6/XZGPthjzVq1a6bzzzvMhEVA/WrRooeuuu856Fpzz31Ll3jgnApDqnO1fyFv6mjEPBoO69957FQqFfEiFVNW7d29jtii8SBVOhQ9pAAB1iSqquVlzjTnb9wAASBSU9QAAAAAASFXUWACkrM6dO8vzPGO+NoMnPIFksCHoKGq5m6Dtju4AvjJ+/Hi1a9fOmGfN267Iuxt9SAQAR8bdW6VGP/vcenbLLbcoGLS0+4EkMnr0aPXp08eYO+U7FJj3cwr3AOpPdbmCn/5IjszrysSJE63fNwDH4pRTTjFmlW6l5mXN8yENAKAuX2R+oV2BXcbcdh2Hv2zblviWEQDSExv4AAAAAABIDRT4AKSscDhs3dS1LsSTm0AyWGcp2zZr1kzFxcU+pAGSg+d5uvXWW60v5BX9doUCm8t8SAUAhykWU9Evv1BgV6VxNGzYMHXr1s2HUED9chxHt99+u/Lz840zb/1MuWs/iH8oACkpsPDXcvZtNubdu3dnoy0aRMuWLdWmTRtjPjt7tg9pAAB1mZU9y5gVFBSoa9euPqQBAADfRFcbAAAAAIDURYEPQEqzbeqiwAckh7WWv6u8cR84tC5duujss8825m5FjYp/slSK8tIfgMSU/dFmRWZvNeYFBQW67rrrfEgENIzCwkLdfvvt1rPA/F9K+82/BwBwJNwNn8hbPcOYZ2dn66677pLr8rIAGsagQYOM2fzwfFU4FT6kAQB8U1RRfZL1iTEfMGCAPM/zIRG+jXUDnw85AAD+YwMfAAAAAACpgVfqAaQ0W9lne9DRfq5+QEKrlrQxZM4p8AGHZ9KkSWrVqpUxz1y2W3lvrPUhEQB8O297uYp+tcx6dscddygvLy/OiYCGdeqpp2rUqFHG3KkuU/DTH0mxqA+pAKSE8p0KzP2p9ejmm29WkyZN4hwI6cRW4Kt0KzU/PN+HNACAb/oi8wvtCuwy5rbrNwAA8AltbQAAAAAAUhYVFgAp7cQTT7TeVZwtfEBi2xiSaix3ErRt1QRgysjI0D333GO9c3bBH1cptGavD6kAoA7RmIr/53N5ZTXG0ejRo9WnTx8fQgEN7/rrr1fz5s2Nubttqbxlf/UhEYCkF4spMPd/5FTuMY4GDx6s008/3YdQSCetWrVS69atjfms7FnxDwMAMMzOmm3MCgoKeN4dAAAAAAAAAIA4oMAHIKVlZ2fr+OOPN+ZrKfABCc32d7RJkyYqKSnxIQ2QnDp06KDLLrvMmDs1MRX/ZKlUxWYfAIkh9631Ci/ZacybNWum6667Lv6BgDgJh8OaNm2a9aYz3pJX5OxcFf9QAJKau+qf8jbNM+bFxcW65ZZb5FhulAPUN9sWp/lZ81XhVPiQBgBwQFRRzc42C3z9+/e33gQMAAD4gwV8AAAAAACkLgp8AFKe7c6h6zJ4wxKQyGx/R7t16+ZDEiC5XXTRRercubMxD63dp4I/rop/IAD4huD6/Sp4ZaUxd11Xd999t8LhsA+pgPjp3LmzLrnkEmPuxGoU+PRHUjVlBwCHx9mzXoFFv7We3XXXXcrJyYlzIqQrW4Gv0q3UgvACH9IAAA5YlrFMuwK7jLntuo3EYLv5AqUOAEh9tms9N+QBAAAAACA1UOADkPJsBb6tQUflPMcJJKQaSRuC5l9Q299lAN/O8zzdfffdysjIMM7y3lyrzKU74x8KAA6ojqr4vz+Ta9kIOmHCBJ144ok+hALi75JLLlGnTp2MubtnnQLzfibFeIsmgEOoKlNg5vNyaiqNo3PPPVc9evTwIRTSVevWrdWqVStjPit7lg9pAAAH2K7D+fn53DgvgVHWAAAcwGMCAAAAAACpgQIfgJR30kknWZ/QZAsfkJg2BaVqlw18QH057rjjNHnyZGPuxKRG/7NUTlm1D6kAQMr/vzXKWL3XmLdv316XX365D4kAfwQCAU2bNk2ZmZnGmbf2A3kr/u5DKgBJIxZTYM5/y9273jhq06aNrr76ah9CId3ZtjnNy5qnCofNsgDgh6ii+iT7E2M+YMAAeZ7nQyIcLe7vAgAAAAAAAADJiwIfgJSXk5Ojtm3bGvOlmRT4gET0edj88qSoqEjNmjXzIQ2QGsaOHauePXsa8+DWChX9drkPiQCku9CK3cr/vzXGPBgM6p577lEwGPQhFeCfFi1a6Prrr7eeeYt+I2frZ3FOBCBZeF/8n7wNs415MBjUtGnTFAqFfEiFdGcr8FW6lVoQXuBDGgDAsoxl2hnYacxt12skjkAgYMxqYry2CQCprjpqXuttjwkAAAAAACD5UOADkBZ69OhhzJaFHe3lKggklApHWpRlvijRo0cP6yZNAIfHcRzdcccdysnJMc5y3tukrDlbfUgFIF05FTUq/u+lcqLm2VVXXaU2bdrEPxSQAEaNGqWhQ4cacycWVXDWC1LZNh9SAUhkzqb58pa8Yj2bMmWK2rVrF+dEwFfatGmjVq1aGfPZ2WbZFADQ8GzX37y8PHXr1s2HNDhcthsxVFlKHQCA1GK71nNzHgAAAAAAUgPVFQBpYeTIkcYs6jian81lEEgki7McVbnmixJnnnmmD2mA1FJcXKybb77ZetboZ5/L21Ye50QA0lIspqJfL1NoU5lx1K1bN5177rk+hAISg+M4mjp1qtq3b2+eVe5RcOYLUk2lD8kAJKR9mxT85D/lKGYcjRkzRqNGjfIhFPBvtq1O87LmqdLhsQwA4imqqLXAN2DAAHme50MiHC4KfACQnijwAQAAAACQumiuAEgLrVu3VmlpqTFfkOWo2oc8AEwxSfMspdp27drppJNOin8gIAUNGTJEgwcPNube3mo1+cFiOVWWdVgAUI9yZmxUznubjHlWVpbuuusuuS5PUyC9ZWZm6qGHHlJubq5x5u5cocD8X0gxs6wDIM1UVyg483k5VfuNoy5duuiGG27wIRRQm63AV+FWaEF4gQ9pACB9Lc9Yrp2Bncbcdp1GYqHABwDpJxajwAcAAAAAQCrjnXEA0sbZZ59tzMo8R5+HebELSASrMhztDJh/H8ePHy/H4e8pUF9uvvlmFRUVGfOMVXtV+JtlPiQCkC5CK3arqI7rzI033qiSkpI4JwISU0lJiaZPn24ttHpr3pW76p8+pAKQMGIxBeb+RO7uL42jwsJCPfDAA7yxDwmhdevWatmypTH/OPKxD2kAIH3NzJ5pzPLy8tS9e/f4h8ERocAHAOmnJibFRIEPAAAAAIBURYEPQNo45ZRT1LRpU2M+J9sV+wsA/83NNl+MyMvL0+mnn+5DGiB15ebm6t5777WWAnJnbFTk3Y0+pAKQ6tzdlWryn0vkVJtfeQ8ePFjDhw/3IRWQuEpLSzVp0iTrWWDBr+Rs+zzOiQAkCm/5G/LWmQUoz/P0wAMPqFGjRj6kAkyO4+i0004z5nOz5mqfuy/+gQAgDVWr2lqc7t+/vzzP8yERjgQFPgBIP3Vd5ynwAQAAAACQGijwAUgbnudp3LhxxnxLyNF6nu8EfLU9IK3ONL8sGT16NC9IAA2ge/fudZYCiv73C4VW74lzIgApLRpT4x99psD2CuOoTZs2uv3229m2C1icf/75Gjx4sDF3YjUKznpBKtvhQyoAfnI2L5S36EXr2Y033qgTTzwxzomAbzdkyBBjVu1UW7dBAQDq37ysedrr7TXmQ4cO9SENjhQFPgBIPxT4AAAAAABIbRT4AKSVkSNHKjMz05jPzeZyCPjJ9nfQdV2NHTvWhzRAejj//PM1cOBAY+5Wx9T4B4vl7q3yIRWAVFTwx1UKL9lpzLOzs/XAAw8oHA7HPxSQBBzH0e233662bduaZxW7virxRat9SAbAF/u3KPjJf8qRuc12xIgRfP+MhNSyZUt17tzZmH8Q+cCHNACQfmzX25KSEnXt2tWHNDhSFPgAIP1UU+ADAAAAACCl0VgBkFYikYiGDx9uzJdlOtrDFRHwRbkjLQmbL0YMHDhQxcXFPiQC0oPjOLrzzjvVsmVL4yy4tULFP/5MippvDgaAI5H16Vbl//lL69ndd9+t4447Ls6JgOQSDof14IMPKhKJGGfujmUKLPiVD6kAxF1NpYIzn5dTaW7Q6dixo2655Ra22SJhDRs2zJgtz1yujYGNPqQBgPSxx92j+VnzjfmwYcPkurwglgwo8AFA+mEDHwAAAAAAqY1n5wGknbPPPtuYxRxH89nCB/hicZajKtd8MWL8+PE+pAHSS1ZWlh588EHr9qushTuU/9pqH1IBSBWBjftV/JOl1rOLLrpI/fr1i3MiIDk1b95c9913n7Wc4636p9wVf/chFYC4iUUV+PTHcneZX5vn5+frwQcf5I18SGiDBw9WMBg05h/ksIUPABrSx5GPVePUGPMzzjjDhzQ4GhT4ACD9UOADAAAAACC10VYBkHZatmypXr16GfMFWY4qed0LiKsaSXMt5dkOHTrohBNOiH8gIA21atVKd955p/Ws4PU1Cs/dFudEAFKBU16jJj9YLLfcfLNgaWmprrzySh9SAcmrd+/euuqqq6xngQW/krt+dpwTAYgXb9GL8tbPNOau6+r+++9X48aNfUgFHL7c3Fz17dvXmH8Y+VBRRX1IBADp4f3I+8bsxBNPVPPmzX1Ig6NhK8BT4AOA1FbXdd72mAAAAAAAAJJPwO8AAOCHs88+W7Nmzao1K/ccvZPraugu3jgCxMtHOa52B+zb92wbRgA0jEGDBun888/XSy+9ZJwV//dnWv+dHqpuYm7pAwCrWEyNfv65Quv2G0eNGzfWvffeK8/zfAgGJLcLL7xQS5cu1bvvvltr7iimwCc/VFXGXYoVdfApHYCG4C1/Q4Hlb1jPrrvuOnXr1i3OiYCjM2zYML3zzju1ZtsC27Q0c6k6l3f2KRUApK51wXVanWFu7x02bJgPaXC02MCHVDZu3DiNGzeu3j7fq6++qldffbXePh/gF9t1PhgMynW5Pz8AAAAAAKmAAh+AtNS7d2+1aNFCa9eurTVfmO2qXXlMbSpiPiUD0seGoDQ7Yr4IkZ+fr9NOOy3+gYA0N2nSJH3++eeaO3durblXVqPGP1isDfd2VyyDwg2AQ8v9x3pFZm4x5sFgUA888IDy8/PjHwpIAY7j6K677tLatWu1cuXK2mfRKgU//p6qBkxXLKeZTwkB1Cd33ccKLPyN9Wz48OEaP358nBMBR693797Kz8/Xzp07a80/iHxAgQ8AGsAHkQ+MWSgU4nn3JGMr8FVT4EOKyMvLU8uWLev18wGpwFbgsz0eAAAAAACA5MQtegCkJdd1NXHiROvZP/JdlfP6F9CgqhzpbwWeYpYte5dddhkvRAA+8DxP9913nxo1amScZazdp0a//EKKUXAH8O0yPt+lwpdWWM9uuukmderUKc6JgNSSlZWlxx9/XMXFxcaZU7VPwQ+flsp3xj8YgHrlbP1MgU9/ZD0rLS3V1KlT2VqPpBIIBDRkyBBjPjt7tsqdch8SAUDqiiqqDyMfGvN+/fopEon4kAhHy76Bj7d3AEAqo8AHAAAAAEBq4xleAGnrtNNOs95tdJ/n6J95XB6BhvR+jqsdAfMFiJNPPlljx471IREASSosLNT999+vQMBc1B35cLPy/vKlD6kAJIvA5jI1+Y/FcmrMsu/IkSM1atQoH1IBqae4uFiPP/64srOzjTOnbKuCHz0jVZX5kAxAfXB2r1Vw5nNyotXGWfv27fXAAw8oGAz6kAw4NsOHDzdmFW6FPsn+xIc0AJC6FocXa2dgpzG3XYeR2OwFPm7iAACpzLZplecAAAAAAABIHeY7cwEgjdx8882aP3++tm/fXmv+eZar9uUxdShn0xBQ39aEHM2NmCXZ7Oxs3XnnnXJdCrSAn0444QTdcMMN+v73v2+cFf5+laqLMrWvT2MfkgFIZO6eKpV8b6G8vVXG2fHHH68pU6awKQioR23atNHDDz+su+66S1VVtf/eubtWKzjrBVX1mSq5PPUHJJWy7Qp++LScqv3GUePGjfXoo49ay7tAMmjfvr3atm2rFStqb2v+IPKB+u3t51MqAEg9H0Q+MGaFhYUqLS31IQ2OBQU+pLJdu3ZpzZo19fr5gFTABj4AAAAAAFIb7+IBkNby8vJ0++23a9q0acbZP/NdNd9co+yoD8GAFFXhSH/Ptxf0brjhBjVp0iTOiQDYjB07VosXL9bf//5346z4p0tVUxBSecf8+AcDkJCcyho1eWGRgpvMjV+5ubl68MEHlZGR4UMyILV1795dd911l7773e8aZ+6WhQrM/R9Vn3yNRHkWSA5V+xX86Bk55duNo5ycHD3xxBNq1KiRD8GA+uE4js444wz96Ec/qjX/LPMzbfe2q7Cm0KdkAJA6ypwyfZr1qTEfOnSoPM/zIRGOBQU+pLJXX31Vr776qt8xgIRDgQ8AAAAAgNTGihsAaa9Pnz4688wzjXm56+gf+a7YwQfUnxl5rvYEzBceTj31VA0fPtyHRABsHMfRrbfeqo4dO5pn1TE1fmGxguvNrSAA0lA0puKfLFXmst3Gked5mj59ukpKSnwIBqSHIUOGaPLkydYz78v35S15Jc6JAByVmioFZ35f7u4vjaNgMKjvfve7atWqlQ/BgPo1dOhQuW7tl6ViTsy6LQoAcORmZc9SpVtpzHnuPTlR4AOA9GO7zgeDQR+SAAAAAACAhkCBDwAkXXfdddbNXyszXS3K4sUwoD4sz3C0OMv80iMvL09Tp06Vw2YQIKFkZmbqkUceUdOmTY0zb3+1mnxvgbxd5huCAKSXwpdXKnv2VuvZbbfdptLS0jgnAtLPeeedp/Hjx1vPAl+8LnflP+OcCMARiUUVmPPfcrcuMY4cx9G9996rrl27+hAMqH9FRUXq2bOnMX8/8r5i3EYNAI7ZBzlmIfr4449XmzZtfEiDY0WBDwDSDxv4AAAAAABIbQG/AwBAIsjOztZdd92lqVOnGmczcl0dV1GjvBofggEpYr8rvZVvv2/ArbfeqsLCwjgnAnA4CgsL9dhjj+mmm27Snj17ap0Ft1WoyXMLteHubopleD4lBOCnnLfWKe/Ntdazyy67TCNGjIhzIiA9OY6j66+/Xlu3btU777xjnAfm/0LVmXmKNqVQCyQib/FL8tZ9ZD274YYbNHDgwDgnAhrWsGHDNHPmzFqzTaFN+iLjC3Wo6OBTKqSzcePGady4cfX2+V599VW9+uqr9fb5gMO1IbhBn2d+bsyHDRvmQxrUBwp8AJB+qqLm6+kU+AAAAAAASB0U+ADg/+vevbvOOecc/f73v681r3Id/S3f07nbasTLYsCRi0n6Z56r/Z75N2jo0KG8GRFIcC1bttTDDz+sO+64Q1VVVbXOMlbvVeP/WqJNN54gWf6OA0hdWXO2qeg3y61nw4cP1+WXXx7nREB6c11X06ZN044dO7RgwYJaZ45iCnzyQ1Wdepdihcf7lBCAjbf8TQWW/cV6dsEFF9S5XRNIZv369VN2drb27dtXaz4jZwYFPvgiLy9PLVu2rNfPB/jh3ci7xiwQCOj000/3IQ3qAwU+AEg/bOADAAAAACC12VfhAECauvrqq3XccccZ83UZjmZGeFEMOBoLsxwtC5tfcjRq1Eg33XSTD4kAHKmTTjpJd999t/Usa952Ff1mmRSLxTkVAL+EVu5R8Y+WyLH8te/Ro4emTp0qx+FrZyDeQqGQvvvd76pVq1bGmVNTqeCHT8vZuSr+wQBYuatnKLDw19azIUOGaNKkSXFOBMRHRkaGzjjjDGM+O3u29rn7LB8BADiUalXr/Zz3jXm/fv2Un58f/0CoFxT4ACD9UOADAAAAACC1UeADgK/JyMjQ3XffLdc1L48f5npakMULY8CRWJbp6J959i837rjjDuXk5MQ5EYCjNXjwYF1zzTXWs9x/bVDeG2vjnAiAHwKby1Ty/YVyK6PGWZs2bfTAAw8oGAz6kAyAJOXk5Ojxxx9XUVGRceZUlyn44ZNydvOYDfjNXfuhAnN/aj3r3r277rzzTutzU0CqGDVqlDGrcqv0UfZHPqQBgOQ3J2uO9nh7jLnteovkkZGRYcxqYo6qzadkAAApoqLGfD+K7fEAAAAAAAAkp4DfAQAg0XTu3FkXXXSRfvWrXxln/8xzlRmN6vhytgwBh7Im5OivBa5ilg08Y8aMUa9evXxIBeBYXHDBBdqwYYNef/1146zw5ZWqLsrQvt6NfUgGIB7cvVVq8txCeburjLOioiI99thjikQiPiQD8HVNmjTR448/rptvvln79++vdeZU7lXwgydU1X+aYpGmPiUE0pu7frYCn/5Ijsznltq2bauHHnqIu+sj5bVr106dOnXSZ599Vms+I2eGhuwZIkfcRA3xs2vXLq1Zs6ZePx8Qb+/kvmPMmjZtqh49eviQBvUlOzvbOt9f7So3RIsPAFLR/hrzZj51PR4AAAAAAIDkQ4EPACwuvfRSzZ4923gTScxx9EaBq4xtUbWspMQH1GVjUHq90FWNpbx33HHHafLkyT6kAnCsHMfRlClTtGXLFn30kbkZofgnS1Wdn6GKDnk+pAPQkJyqqJq8sEihjWXGWTgc1mOPPabGjSnwAomiXbt2+u53v6u7775blZWVtc6cil0Kvv+EKgfcK2UV+5QQSE/OpvkKzP6BnJj5huumTZtShkdaGTVqlPHc69qMtVoZWqm2lW19SoV09Oqrr+rVV1/1OwZw1LYEtmhReJExHzlyJBt9k1xdhY0yCnwAkLLKqinwAQAAAACQyijwAYBFMBjUI488optvvllr166tdVbjOHq90NU522pUYi4fAdLe9oD0aqGnKtcs7zVq1EhPPPGEwuGwD8kA1AfP8zR9+nTdcsst+uKLL2qdOdUxNXlhkTZM666qplk+JQRQ76IxNfqfpcr8Yrdx5LquHnjgAbVv396HYAC+Tffu3fXQQw/pvvvuU3V1da0zp3y7Qu8/rsr+90rhQp8S4oBYTnNVDvhOnefBj56RU7XP/rHBbFX1ue2Qnx/+c7YuUXDm9+XEaoyzxo0b65lnnlFxMaVapI8hQ4boP//zP1VWVvsGEe/kvqO2WynwAcDhejfnXWPmuq5GjBjhQxrUpzoLfJbtTACA1ECBDwAAAACA1MazuwBQh4KCAj355JNq1KiRcVblOnq10NN2atBALbs96Q9Fnso9s7yXm5urJ598UiUlJT4kA1CfDmzbatKkiXHm7atWyTMLFNha7kMyAPUuFlPRr5cpMnOL9fjWW29Vr1694hwKwOHq3bu3vvOd71g3bzj7tyj4wRNS+S4fkqGWYFixwvZ1/pD7LU8+uIFv/dhYYXspyA1U/OZs/0LBj56VEzXvBFVYWKinn36a75WRdsLhsIYMGWLMP87+WGWOufUZAGCqUY3ei7xnzPv06WN9bQvJJRgMKhQKGXNbuQMAkBoo8AEAAAAAkNp4dhcAvkVJSYmefPJJ5ebmGmflnqM/FHna7fkQDEhA+13pj4We9lrKe5mZmXrsscfUunXr+AcD0CAKCwv12GOPKRKJGGeB7RUqeXq+vJ0VPiQDUG9iMRW8slK5/9pgPb7kkks0atSoOIcCcKT69++vadOmyXHMr9PdvRsU/PBJqXKvD8mA9ODsXKXgh0/LqTG/Ns7NzdVTTz2lFi1a+JAM8J/ta8kKt0IzIzN9SAMAyWd+1nztDOw05nyvnjpspY39FPgAIGXtt2xZtb0OBwAAAAAAkhPP7gLAIbRu3VqPPfaYMjMzjbO9nqM/Fnnaz9UUaa7SkV4t9LQjaL4pOBAI6KGHHlLnzp19SAagIbVu3VoPP/ywAgFzK0xwc7lKnlkgd4+5ZQRAcsj/vzXK/+ta69nQoUN15ZVXxjkRgKM1ZMgQ3X777dYzd/eXCn74lFS1P86pgNTn7F6r4IdPyqk2t4llZ2frqaeeUps2bXxIBiSGjh07ql27dsZ8Rs4MH9IAQPJ5J+cdY9aoUSP17t3bhzRoCLYCX7ml3AEASA3lbOADAAAAACCl8ewuAByGzp0766GHHrIWFHYEHL1a6KnC7C0BaaFa0uuFrjaHzL8EjuNo2rRp6tmzZ/yDAYiLbt266e6777Zu9Qmt26+SZxfI2V/tQzIAxyL3b2tV8MfV1rPS0lLdcccd1r/3ABLXyJEjNWXKFOuZu3Olgh89I1WzPReoL87eDQp+8IQcy4bLcDisJ554Qscff7wPyYDE4TiOdUvUqoxVWhNa40MiAEge273tmh+eb8xHjhwpz/N8SISGwAY+AEgf0ZhUXmM+506BDwAAAACA1MGzuwBwmHr27Klp06ZZ36i8OeTo9UJX1BOQbqKS/lrg6ssM+5cUt9xyi0477bS4ZgIQf0OGDNHUqVOtZxmr96rkuYVyKmrinArA0Yq8s0FFL66wnnXt2lUPPfSQgsFgnFMBqA/jxo3Ttddeaz1zt3+h4Mffk2oq45wKSEH7tyj4/hNyKnYZR6FQSI8++qi6dOniQzAg8QwdOlQZGRnGnC18APDt3st5TzEnVmvmOI5GjhzpUyI0hEgkYszKKPABQEoqr3EUEwU+AAAAAABSGc/uAsAROO2003Trrbdaz9ZmuPprgatonDMBfolJeivP1fKw/cuJq666SmPGjIlvKAC+GTVqlK6//nrrWeay3WryH4vkVPEoCSS67I82q9EvvrCedejQQY888ojC4XCcUwGoTxdccIEuv/xy65m7dbECs16QotyeBjhqZdsVev9xOeXbjaNgMKiHH35Y3bp18yEYkJgikYgGDRpkzD/K/kgVDpthAcAmqqjejbxrzHv27KmSkhIfEqGhZGVlGTMKfACQmuq6vlPgAwAAAAAgdfDsLgAcodGjR+vqq6+2ni0Pu3oz3xU7hpDqYpJm5LpalG3/UuLcc8/VRRddFN9QAHx37rnn6sorr7SehRftVPF/LZGqKfEBiSprzjYV/+QzfeMG/pKk1q1b64knnrDe+R1A8rnssss0YcIE65m3aZ4Cs35AiQ84GuU7FXz/cTn7txhHruvqO9/5jnr16uVDMCCxjRo1ypiVeWWanT3bhzQAkPgWhxdrW3CbMbddT5HcbKWNshre4gEAqYgCHwAAAAAAqY9ndwHgKFx44YU677zzrGdLs1z9X6Er3uqIVFUj6c18V3Mj9i8jhg8frsmTJ8txnPgGA5AQLrnkkjoLAdlztqn4p0ulqKUdBMBXmYt2qPEPF8uxdGybN2+up556Snl5efEPBqBBOI6jSZMmady4cdZzb+MnCsymxAcckfKdCr73qNx9G40j13V17733ql+/fj4EAxLfiSeeqFatWhnzGTkzfEgDAInPdn0sKChQ3759fUiDhmQrbeyv5rUXAEhF+y0FPtd1lZmZ6UMaAAAAAADQECjwAcBRcBxHkydP1vDhw63nKzNd/bHIUwWvoSHFVEv6v0JXn2XZv4Q49dRTdfvtt8t1+RIDSFcHCgFnnXWW9Tzy0RY1+uUXUowSH5AoMj7fpSYvLJJTbf69bNy4sZ566ikVFRX5kAxAQ3IcRzfeeKNGjhxpPfc2UOIDDtu3lPck6fbbb9fgwYPjHApIHo7j6MwzzzTmyzKX6cvglz4kAoDEtcPboTlZc4z58OHDFQwGfUiEhmTdwFfHhiYAQHKzbViNRCLcNBcAAAAAgBTCs7sAcJQcx9Htt99e593T12U4eqWRp31caZEiKhzpj0WeVmba/6c+6aSTNH36dHmeF+dkABKN4zi66aabNGzYMOt5zjsbVfi7FZT4gAQQWrVHJd9fKLfSXL1XUFCgp556SiUlJT4kAxAPrutq6tSpOv30063nlPiAw3CI8t7NN9+sESNGxDkUkHyGDRtmLZ68nft2/MMAQAJ7N+ddRR3ze/hRo0b5kAYNjQIfAKQP2/Xd9jgAAAAAAACSF8/uAsAx8DxP06dP18CBA63nW4KOXm7kaTd9JiS5/a70SpGndRn2O/yVlpbqscceU0ZGRpyTAUhUruvqjjvuqPMxMu9v65T/2uo4pwLwdcF1+1Ty7AK5ZTXGWU5Ojp566ikdd9xxPiQDEE+e5+nuu++uczsYJT7gWxyivHfjjTfWuZkaQG15eXkaNGiQMf8w8qHKnXIfEgFA4qlRjWbkzDDmpaWlat68uQ+J0NAikYgxs21oAgAkP1uBLysry4ckAAAAAACgofDsLgAco1AopOnTp+vMM8+0nu8MOHqpkadtgTgHA+rJbk96uZGnLSF7eW/gwIF65JFHFA6H45wMQKLzPE/33nuvevfubT0v+NMa5f31yzinAiBJgU1lKnl6gby9ZiEnKytLTzzxhNq2betDMgB+8DxP06ZNo8QHHInDKO+NHz8+zqGA5DZ27FhjVu6W6+PIxz6kAYDEsyC8QDsCO4z5mDFjfEiDeLBtXtrPBj4ASEm26zsb+AAAAAAASC08uwsA9cDzPN12222aMGGC9Xyv5+jlIk8bg3EOBhyj7QHppUaedgTs5b0zzzxT06dPVygUinMyAMkiGAzqwQcfVLdu3aznhS+vVO7f1sY5FZDeApvL1PTJeQrsqjTOMjIy9Mgjj6hTp04+JAPgJ0p8wBEo36ng+49R3gPq2QknnKA2bdoY83/l/EsxxXxIBACJ5e3ct41ZUVGRTj311PiHQVzYihu2DU0AgORn27BKgQ8AAAAAgNTCs7sAUE8cx9E111yja665xnpe7jn6fZGnNXVsMQMSzcag9FKRp72e/f/ZCRMm6LbbbpPneXFOBiDZHKoQVPTiCkp8QJx8Vd6br8AOs7wXCAT00EMP1Vm4BZD6KPEBh+FAeW/vBusx5T3g6DmOY90itSZjjVaFVsU/EAAkkK2BrVoQXmDMzzzzTAUCAR8SIR5sxY3KqKvqqA9hAAANylbQpsAHAAAAAEBqocAHAPXsQKnJdc1LbJXr6LUiV8syKfEhsX0Z+qpwWl5HeW/SpEm65ppr5Dj8vwzg8GRlZenxxx9X27ZtredFL65Q7t/XxTkVkF4Olve2VxhnruvqvvvuU69evXxIBiCRHCjxnXbaafbzDZ8oMPs/KfEhPVHeAxrc0KFDlZmZacz/lfsvH9IAQOKYkTNDMaf2NlLXdXXmmWf6lAjxkJWVZZ2XW7Y0AQCSGwU+AAAAAABSH7fjA4AGMGrUKEUiET366KOqqqqqdVbjOPpzgauhO6M6oSxWx2dAUbV0wZa63xD6aqGnijrKZRk1MY3bXnPIzw+7ZZmO/lrgqsZSznNdV7fccotGjx7tQzIAyS43N1dPPvmkpk6dqjVr1hjnRb9dLknafUbzeEcDUl5gS5maPmUv7zmOo7vuuksDBw70IRmAROR5nu69915J0ttvv22eb5gtzf5PVfe8XnJ5ehFpgvIeEBeRSERDhgzRX/7yl1rzmdkzNWH7BGVF7UUGAEhl1arWu5F3jfkpp5yiJk2a+JAI8RKJRKzzsmpXkSBr+AAglZRZytl1PQ4AAAAAAIDkxK3ZAKCBDBo0SI8++qj1jtExx9HfCzx9ks32srqEYlLTqrp/eN/ysZ6+/WObVn31+WFaFP6qYGor7wUCAU2fPp3yHoBjUlhYqGeffVYtW7a0nhf9drly3mITH1CfAlvLv9q8t81e3rv77rt1xhln+JAMQCI7UOKrexPfbDbxIX1Q3gPiauzYscas0q3UB5EPfEgDAP6bkzVHuwO7jbnteonUUtfmJduWJgBAcmMDHwAAAAAAqY9bZANAAyotLdUzzzyju+++W3v27DHO383zVOZG1W9PVFT54LdPsh29m2evRmZmZuqhhx5Sz54945wKQCoqLCzUM888o6lTp+rLL780zhv9erkkR3tObxb/cGmuslmW1t/bvc7zxt9boMB++5bb6ixPm2/tesjPj/gKbC1XyRPz6izv3XXXXZT3ANSJTXyAKO8BPujQoYM6duyopUuX1pq/nfO2Tt99uhyeSQWQZt7OfduYlZSU8Hx9GgiFQgoEAqqurn3jFNuWJgBActtfbX6fQ4EPAAAAAIDUwjO7ANDAOnfurOeee05FRUXW89k5rv6W78r+Vnig4cUkzch16yzv5eTk6Omnn+bNAADqVVFRkZ599lkdd9xx1vNGv16mnH+uj3MqxMIBVbTLrfOHAt/yLWTA/daPrWiXq1iYckc8BbaWq+TJeQp+S3lv2LBhPiQDkEwOlPgGDRpkP98wW4HZP2QTH1LTIcp7N9xwA+U9oIHYtkqtD63XFxlf+JAGAPyzIbhBS8JLjPno0aPlefbn9JE6HMexljf2VfE2DwBINWXV5uM6BT4AAAAAAFILz+wCQBy0adNGzz//vJo1s28SWpLl6vVCV1XcPBpxVi3pjXxXcyL2LwmKior03HPPqUuXLvENBiAtHCjxtWjRwnre6FfLlPMvSnzA0ThY3ttqL+/deeedlPcAHDbP83Tfffd9S4lvFiU+pJ7DKO+dc845cQ4FpI/TTjvN+mZV2xYqAEhlM3JmGDPP8zRixAgf0sAPeXl5xmwvBT4ASCmxmLTHcm23PQYAAAAAAIDkxTO7ABAnTZs21fPPP6+2bdtaz1dlunqlyNN+rsyIkwpHeq3I1dIs+/90zZo10/PPP682bdrEORmAdHLIEt//UuIDjpS3rVwlT86vs7x3++23a/jw4T4kA5DMDqvE9wklPqQIynuA78LhsPWGE7OzZ2u3u9uHRAAQf5VOpd6PvG/MBwwYoMLCQh8SwQ+28saeKrYvAkAqqahxVBk1X7PPz8+PfxgAAAAAANBgqIkAQBwVFhbqueee00knnWQ93xRy9FIjT7t43Q0NbJ8rvVLk6csM+5cC7du31/PPP6+mTZvGORmAdNSoUSM988wz317ie5sSH3A4vO3lavrEfAW3lhtnB8p7I0eO9CEZgFRwyBLfekp8SAGHKO9df/31lPeAOBk9erQxq3aq9X6OWWYBgFQ0K3uW9nn7jPmYMWN8SAO/2MobuynwAUBKqauYzQY+AAAAAABSCwU+AIizSCSiJ598UgMHDrSe7ww4+l0jT5sDcQ6GtLHDk37XyNOWkGM979Gjh773ve9xB18AcVVcXKxnnnlGzZs3t543+uUy5bxtfxM1gK98W3lPEuU9APXC8zzde++9lPiQmg6jvHfuuefGORSQvtq0aaOuXbsa8xk5MxRV1IdEABBfb+e8bcxatGih7t27xz0L/GMr8O2ppMAHAKlkT5X97XsU+AAAAAAASC0U+ADAB6FQSNOnT9dZZ51lPd/vOXqlkac1dRSsgKO1MSi91MjT7oD9/60hQ4boscceU3Z2dpyTAcBXJb5nn31WzZo1s543+uUXyplBiQ+w8bZXqOmT8xXcQnkPQMMLBAKHUeL7L0p8SC7lOxV8/3HKe0CCGTt2rDHbHNysJZlLfEgDAPGzJrRGyzOXG/MxY8bIcXjtKJ3Yyht1FT0AAMnJtoEvOztbwWDQhzQAAAAAAKCh8MwuAPjE8zxNmTJFEydOtJ5Xuo5eLXK1NJMXYlE/VmU4eqXIU5ln/3/q3HPP1bRp03ghAICviouL9b3vfa/uEt8vvlDkHUp8wNd9Vd6bp+Bme3nvtttu05lnnhnnVABS3YESX13b5b31MynxIXmU7/r/5b311mPKe4B/BgwYYC0u/Cv3Xz6kAYD4mZEzw5gFg0ENHz7chzTwk3UDn6XoAQBIXrbNqgUFBT4kAQAAAAAADYkCHwD4yHEcXXLJJbrjjjvkuuYlOeo4+muhpznZlPhwbJaEHf2p0FW1a/9/afLkybr++uut/x8CQLwd2MTXtGlT+/nPKfEBBxyqvDd16lSNGjUqzqkApItAIKD77rvvMEp8NXFOBhyB8l0Kvv9YneW96667jvIe4KNQKKQRI0YY87lZc7XD2+FDIgBoeGVOmT6IfGDMBw8erNzcXB8SwU8U+AAg9dmu67YbmQAAAAAAgOTGu/QBIAGMHDlSDz/8sDIyMqznM/I8vZvjKhbnXEh+MUmzI47eLPAUdczynud5mjZtms4///z4hwOAb9G4cWN973vfo8QHfIvDKe+NHj06zqkApJvDK/H9kBIfEtNhlPfOO++8OIcC8E22r2mjTlTv5rzrQxoAaHgfRz5WhVthzMeMGeNDGvjNWuCrdBXjRUMASBl7qsy379mu/wAAAAAAILlR4AOABNG3b18988wzdd499ZMcV3/Ld8VbHnG4YpJm5Lp6L9d+J9ZwOKxHH31UQ4cOjW8wADhMjRs3ZhMfUIdDlfduueUWynsA4oYSH5JS+S4FP3ic8h6QBJo3b66ePXsa8xk5M1TDs6UAUkxMMf0r51/GvG3bturSpYsPieA32wam6pir8hrzpo0AgOS0p5INfAAAAAAApAMKfACQQLp06aLnn39eTZo0sZ4vyXL1p0JX1XHOheRTI+mNfFdzI/aH+vz8fH3ve99Tr1694hsMAI5QkyZNKPEB33A45b2xY8fGORWAdEeJD0nlQHlvzzrrMeU9IPHYtk7tCOzQ/Kz5PqQBgIazImOFvsz40piPHTtWjkNhKx3VtYFpT5X95o0AgORju6azgQ8AAAAAgNRDgQ8AEkzLli31wgsvqG3bttbz1ZmuXi1yVcXrtKhDjaS/FLhammV/mG/WrJleeOEFdejQIb7BAOAoUeID/o3yHoBEdlglvk9/JMWicU4GfE3FHsp7QBLq27evioqKjLltSxUAJLO3c942ZuFwWEOHDo1/GCSEujYw2bY1AQCSk63AxwY+AAAAAABSDwU+AEhAjRo10nPPPadu3bpZz9dmuHq10FMlJT58Q7Wk/yt0tTxsf4jv0KGDnn/+eTVv3jy+wQDgGFHiAyjvAUgOB0p8AwYMsJ576z5SYO5PKfHBH1X7FPzwyTrLe5MnT6a8BySoQCCgUaNGGfNF4UXaHNjsQyIAqH973b2amT3TmA8dOlRZWVk+JEIiCAQCysnJMeZ7qnirBwCkCts1vaCgwIckAAAAAACgIfGsLgAkqEgkoieeeKLOzQXrMhz9ochTOSU+/H9VjvSnQlcrM+0P7z179tSzzz6rwsLCOCcDgPpBiQ/pjPIegGQSCAQ0ffr0ukt8a95RYMGvpFgszsmQ1qrLFfzwGbm7VluPJ0+erPPPPz/OoQAciVGjRsl1az/vFXNimpEzw6dEAFC/Poh8oCq3ypiPHj3ahzRIJLYtTLZtTQCA5LTbslWVDXwAAAAAAKQeCnwAkMBCoZCmT59uvbu0JG0MUeLDV6oc6bVCV2vqKO8NHDhQjzzyCHfpBZD0KPEhHVHeA5CMDlniW/kPeYtfosSH+KipVPDj78ndscx6THkPSA7FxcXq27evMX8v5z1VySy8AEAyiSmmt3PeNuadO3fW8ccfH/9ASCj5+fnGjAIfAKSGihpHlVHzNX7btR8AAAAAACQ3CnwAkOA8z9Ott96qcePGWc83hxy90sjTfq7oaavCkf5Y6Glthv1/gtNPP13Tp09XMBiMczIAaBiU+JBOKO8BSGaBQED33Xef+vTpYz9f9md5n78W51RIOzVVCsx8Xu7WJdbjq666ivIekETGjBljzPZ4e/Rp9qc+pAGA+rM0c6k2hjYac9t1D+nHuoHPsq0JAJB86ipkU+ADAAAAACD1UPcAgCTguq5uuukmnXfeedbzrUFHrxR52sdVPe2UO9Ifizytz7CvYRw+fLjuvvtueR4v5AJILU2aNNEzzzxDiQ8p7VDlvZtvvpnyHoCEFwwG9cADD6hHjx7W88Bnf5C37K9xToW0Ea1R4JMfyts833p88cUX6+KLL45zKADHomfPntbvA21bqwAgmdiuY5FIRIMHD45/GCQcW4ljdxUvCgJAKthTab+e28rbAAAAAAAgufGsLgAkCcdxNHny5DrfWLY9+NUmvr1c2dNGmSP9ocjTxpC9vDdmzBjdcccdlPcApKySkhJKfEhZ3o5Dl/fOOuusOKcCgKMTCoX08MMP68QTT7SeBxb9Vu7Kf8Y5FVJeLKrAnP+Wt2G29Xj8+PGaOHFinEMBOFau62r06NHGfGl4qdYF1/mQCACO3S53lz7J/sSYDx8+XBkZGT4kQqKxFfjq2tgEAEgutut5dna2QqGQD2kAAAAAAEBDouYBAEnEcRxNnDhRV1xxhfV8R8DRy4087eY1u5S335V+38jT5jrKe2effbZuueUWuS4P9QBS26FKfI1+8YWyP9wU51TAsXF3VarkqfmU9wCklHA4rEcffVQdO3a0ngfn/1zumvfinAopKxZTYN7P5a39wHo8atQo3XDDDXIc+/fUABLbiBEjFAgEjPk7Oe/4kAYAjt37Oe+rxqkx5mPGjPEhDRKRtcBXyYuBAJAKbAU+tu8BAAAAAJCaeFc/ACQZx3F02WWXadKkSdbzXQFHLxd52sXrdilrnyu9UuRpa9D+RsPzzz9fN954I29EBJA2vq3E58Sk4v9ZqqxPtvqQDDhy7t4qlTyzQKGNZdZzynsAklkkEtHjjz+uNm3aWM8Dc/5b7rqZcU6FlBOLyVv4a3mr37YeDx06VLfccgvfMwNJrKCgQAMGDDDmH0Q+UJVT5UMiADh6UUWtBeRu3bqpZcuWPiRCIrIV+PaygQ8AUsKeSvOte7brPgAAAAAASH4U+AAgSV144YW67rrrrGd7/v8mvh28dpdy9rjSK408ba+jvHfxxRfr2muv5Y2IANLOt5b4olLj/1qi8PztPiQDDp9TVq2S7y1Uxtp91nPKewBSQV5enp566im1aNHCOHMUU+CTH8rdOMeHZEgV3pJXFFjxN+vZgAEDdNddd8nzeMIESHa2rVT7vH2anTXbhzQAcPQ+y/xMm4ObjTnb9/B1tk1Me6p4qwcApAI28AEAAAAAkD54VhcAkth5552nm2++2Xq21/uqxLed96SljAPlvR0Beznvyiuv1FVXXUV5D0DaOlDia9y4sXHm1MTU+AeLlfnZzvgHAw6DU1Gjku8vVMbKPdbzKVOmUN4DkDIKCwv1zDPPqKSkxDhzYjUKzPoPOZsX+pAMyc77/E8KfPG69ax379667777KO8BKaJbt27WMviMnBk+pAGAo2e7buXm5qp///4+pEGism1iqoy6qqjh9SAASHa2Ah8b+AAAAAAASE1pWeB7/fXXdcEFF6hVq1bKyspScXGxunfvrttuu01z5nCHbwDJ5ayzztJtt91mLW3t9xy9VuRpf1pe7VNLpSO9VuRpVx3lvWuuuUaXXnppnFMBQOI5UOIrKioyztyqqJp8f6Eylu32IRnwLaqiavIfi5T5uf3/zWuuuUbjxo2LbyYAaGDFxcV6+umn1ahRI+PMiVYpOPM5Ods+9yEZkpW3/E0FlrxiPevevbsefPBBBYPBOKcC0FAcx9GoUaOM+efhz7UhuMGHRABw5Ha7u/Vp9qfGfPjw4QqFQj4kQqKqaxPT7kpuTgEAyY4NfAAAAAAApI+kq3R89tln+uUvf2n9sW3btm/92O3bt2vYsGEaN26cXnnlFX355ZcqLy/Xtm3bNH/+fD333HPq2bOnrrvuOu3bty9OvyMAOHajRo3SXXfdJdc1L+u7Ao5eL/RU7UMu1I+opL8UuNoatJf3rr/+ek2YMCG+oQAggTVv3lxPPfWU9QVOtyKqJt9boNDqvT4kAyyqo2r8wyUKL9ppPb7ssst4nAeQspo1a6ann37aeldxp6ZSwY+flbN7XfyDIem4az9SYOGvrWddunTRI488ooyMjDinAtDQhg8frkAgYMzZwgcgWbyf875qnBpjbisoI70VFBRY57so8AFA0ttZYV7L67ruAwAAAACA5JZ0Bb4777xTV155pfXH8uXL6/y4ffv26YwzztBbb72lWCymWCwmx3EO/pB0cP7jH/9Yo0aNUkVFRbx+WwBwzIYNG6Z7773XWuLbEHL0twJXMR9y4djEJL2d52pVpv0h++abb9a5554b31AAkARat26tJ598UtnZ2caZV1ajkmcWKLiOm3bAZ9GYin+yVNlz7TejOf/883X55ZfHORQAxFfLli311FNPKScnxzhzqvYr+NHTUvnO+AdD0nC2fqbAnB9bz44//ng9/vjjCofDcU4FIB7y8/M1YMAAY/5B5ANVOVU+JAKAwxdTzFo47tatm1q2bOlDIiSyQCBgLXPssJQ+AADJxXYtLy4u9iEJAAAAAABoaElV4Nu8ebPeeOMNSf8u2x34+aFMnTpVc+bMkaRapb0Dvl7mi8Vievfdd3XVVVfV8+8AABrW4MGDdffdd1vPPg+7+iAnqS77kDQn29H8bPt/t+uvv15nnXVWnBMBQPI48IbtzMxM48zbW6WSpxcosKnMh2SApGhMjX7+uSIzt1iPx44dq2uvvdb43hUAUlG7du30xBNPKCsryzhzyrYp+NEzUhWP2TA5u9cpOPM5OdFq4+zADR0ikYgPyQDEi21L1V5vrz7J+sSHNABw+D7L/Eybg5uN+ejRo31Ig2RQVFRkzHZWmptoAQDJozoq7akyC3yNGjXyIQ0AAAAAAGhoSdXkePHFF1Vd/dWbMb5etotEIuratatyc3OtH/fJJ5/oJz/5Sa1NewccKAJ+vRB44PP+9re/1dtvv92wvykAqGdDhw7VlVdeaT2bleNqUZg3gSeLZZmO3sm1P1SfffbZbN4DgMNwwgkn6NFHH1UoFDLOArsq1fTp+fK2lfuQDGktFlPhb5cr571N1uPhw4drypQplPcApJVOnTrpkUceUTAYNM7cXasVnP0DyVLSQhor26HgR0/LqdpvHJWUlOipp55SXl6eD8EAxFP37t3VvHlzY/5Ozjs+pAGAw2fbvpebm2vdLApI9jIHG/gAILntrvQUk/k6AAU+AAAAAABSU1IV+P7yl78c/HksFlPbtm31+9//Xtu2bdPcuXPVqVMn68c99thjtUp7Bwp6gUBAl1xyiV544QW98MILuvbaa5Wfn69YLHbw33nggQca+rcFAPXukksu0bBhw6xnb+W7WhPizeCJblNQeiPflSxv3O/Tp4+uv/56H1IBQHLq3r27HnzwQQUC5h2pA9sq1PSp+fJ2VviQDGkpFlPBK6uU99Z66/GgQYN0++23y3WT6tt1AKgX3bp10z333GM9czfPV2Dez6WvPceHNFZVpuDHz8gp22Yc5eTk6PHHH7duKAGQelzXtW7h+yz8mTYGNvqQCAAObbe7W59mf2rMhw0bZr0JFSDZyxw7K9jABwDJbEcd1/HCwsI4JwEAAAAAAPGQNO8ILC8v1zvvvHNwA0Fpaalmzpyps88+23pn7gPWr1+vV199tdbmglgsppKSEs2aNUu//OUvdcMNN+iGG27QD3/4Q3322Wfq16/fwcLfe++9p9WrVzfsbw4A6pnjOLrtttvUvXt34yzqOPq/QlfbeE0vYe32pNcKPVW7Znmvffv2mj59ujyPu6oCwJE45ZRTdN9991lLUcHN5Sp5ZoHcPVU+JEO6yf+/Ncr/65fWsz59+mjatGk8zgNIa6eddpomT55sPfPWvCPv89finAgJJ1qt4KwX5O5aYxwFg0F997vfVcuWLX0IBsAvw4cPt96whS18ABLVB5EPVO2Y26VthWTgAGuBr5LnkAAgmdmu43l5eRT6AQAAAABIUUlT4Js5c6bKy8sVi8WUmZmpF198UQUFBYf8uBdffFHRaPTgPx/Yrvezn/1MJ510kvHvFxcX609/+tPBJ8BjsZj+9Kc/1d9vBADiJBgM6oEHHtBxxx1nnFW6jl4r9LQvaR4F0keF81V5b79nlvcaNWqkRx55ROFw2IdkAJD8Bg4cqLvvvrvWzT0OCK3br5JnF8jZb755CqgvuX9bq4I/2m8Q06NHDz3wwAPfeoMaAEgX5513nsaPH289C3z2B7mrKWSkrVhMgbk/k7tloXHkOI6mTZumrl27+hAMgJ8KCgrUr18/Y/5eznuqEjdqAZBYYoppRs4MY961a1e1atXKh0RIFrYCX12bmwAAycF2Hbdd7wEAAAAAQGpImurGvHnzJH31RowJEyaoXbt2h/VxL7300sGfHyjvnX766Ro+fHidH1NQUKCbb7754D9/+umnR5kaAPyVm5urRx99VHl5ecbZ7oCjPxV6qjI7DPBJjaQ/F7jaFjT/o4TDYT322GMqLi6OfzAASCFDhw7Vrbfeaj3LWL1XTX6wWKqOWs+BY5E9c7OKXlxhPTvxxBP18MMPc1ddAPj/HMfRddddp/79+1vPA/N+Jmfz/DinQiLwlv5R3pfvWs8mT56sQYMGxTkRgEQxevRoY7bX26s52XN8SAMAdfs883NtCm0y5rbrGPB1RUVFxmxHhadYzIcwAIB6saPC3MBnu94DAAAAAIDUkDQFvvnz//2mnLPPPvuwPmbTpk2aNWuWsWFj6tSph/zYr9/l++u/NgAkm+bNm+vhhx+2bnPZFHL0Zr4rXtvzX0zSv/Jcrck0H5pd19X06dMPu7wOAPh2o0eP1vXXX289Cy/ZqUa//EK88wX1KeOLXWr0k6XWsw4dOujRRx9lwy4AfIPnebr33nvVpUsX48yJ1Sg48z/k7FwV/2Dwjbt6hgJLX7WenXPOOTrvvPPiGwhAQjn55JPVtGlTY27bcgUAfrJdl3JycjRw4EAf0iCZ2DYyVUZdldVwp04ASFY7K80CHxv4AAAAAABIXUlT4Nu4cePBn5988smH9TGvv/66Yt94423Lli01YsSIQ35sp06dDr6BcvPmzUeQFAASz4knnqi7777berYs7Oq9nKR5OEhZn2Q7Wpht/+9w0003qU+fPnFOBACp7dxzz9XEiROtZznvbVLe/30Z50RIVYFNZWrywiK51WYptE2bNnriiScUiUR8SAYAiS8jI0OPPPKIWrRoYZw5NeUKfvSstH+rD8kQb86m+QrM+5n1bODAgbruuuvinAhAonFdV6NGjTLmS8JLtDnAazwAEsNed69mZ8825meccYYyMjJ8SIRkUlehY0dFIM5JAAD1ZaflGk6BDwAAAACA1JU0jY2dO3ce/PnhPlnx2muvHfx5LBaT4zg6//zzD+tjHcdRSUmJYrGYdu3adURZASARDR48WFdffbX17JMcV6syuEOnXzYGpfdz7Q/J5557rs4666w4JwKA9HDJJZfUuaml8I+rlP3hpjgnQqpx91Sp5HsL5O2tNs6aNGmip556Snl5eT4kA4DkkZeXp8cff1wFBQXGmVOxU8GPnpEq9/mQDPHi7Fyl4Kz/kBOLGmcnnnii7rnnHrlu0jzNDaABjRgxQp5nbrB4L/KeD2kAwPRx9seqdsznCGwFZOCbcnNzFQwGjfnOCvOxDwCQHHZYruEU+AAAAAAASF1J886GysrKgz8PBA59F7l9+/bprbfekuPULqRMmDDhsH/N7OxsSVJ5eflhfwwAJLILL7xQI0eOtJ69leeqkg5f3NVI+nu+p5hj/uH369dP1157bfxDAUAaufbaazVw4EDrWfHPPlfm0p3xDYSU4VRF1eSFRQpuNr+fjEQievzxx1VYWOhDMgBIPs2aNdMjjzyizMxM48zds07BWc9LUfON0EgBZdsV/OgZOTXm4+lxxx2nhx9+mG01AA4qLCxU3759jfn7Oe8rKrMEDADx9m7Ou8asS5cuatOmjQ9pkGwcx7GWOnZWsoEPAJKV7RpOgQ8AAAAAgNSVNAW+3Nzcgz8/nI14r7/+ulG8a9eunU4++eTD/jXLysok/bvIBwDJznEc3XrrrerRo4dxtifg6L06tsCh4czMcbUtaJb3OnTooGnTplnvGg4AqD+u6+qee+5Rly5djDOnOqbG/7FYwQ37fUiGpBaNqdFPlipz2W7jKBAI6MEHH1SrVq18CAYAyatTp06aPn26ddOau3WJvMUv+ZAKDSpareCsF+RUmM8FFxQU6PHHH2eTLQCD7eZlOwI7tDi82Ic0APBvq0OrtSZjjTGv66aLgE1RUZExs21vAgAkvrJqR+U15vNctms9AAAAAABIDUnT1MjPzz/48y+++OKQ//7//u//Hvx5LBaT4zg677zzjujX3L59uyQpJyfniD4OABJZIBDQ9OnTa11XD5if7WptKP6Z0tWWgDQrYpb3wuGwHnjgAYXDYR9SAUD6ycjI0He/+101bdrUOPP2VavJ9xbK3V1p+UjAruD3qxSZtcV6dvvttx/RjWUAAP/Wt29f3XzzzdazwPI35K6bGedEaEiBhb+Ru2O5Mc/MzNSjjz5q/doNAHr37m3ddP1uxNx6BQDx9F7kPWOWmZmp0047Lf5hkLRsW5l2VLCBDwCS0c46rt9s4AMAAAAAIHUlTYGvY8eOB3/+9ttvf+u/u2LFCr355ptynNqliPPPP/+wf71169Zpx44dchxHjRs3PqKsAJDo8vLyNGXKFOvZP/I9Vcc5TzqKSvp7vqeoYxb4rrnmGpWUlMQ/FACksfz8fD3++OO1Nn8fENxaribPL5JTUeNDMiSbnLfXK/+vX1rPrrjiCg0bNizOiQAgtYwZM0YXXXSR9Sww57/l7FkX50RoCO6XH8hb+Q9z7rr6zne+U+u5YgD4Os/zrF9zz8meo73uXh8SAYBUpSp9FPnImA8cOFDZ2dk+JEKyspU6dlaygQ8AkpHt+h0IBJSXl+dDGgAAAAAAEA9JU+Dr0aPHwZ//9Kc/VU1N3W+evf/++xWNRmvNOnbsqG7duh32r/ePf/z7DSKdOnU6gqQAkBwGDRqk/v37G/OdAUcf5ibNw0PS+jTiaHPILO+ddNJJGjNmjA+JAADHHXecHnroIQWDQeMsc8UeFf/3Z1I05kMyJIvw/O0q+tUy69nw4cN16aWXxjkRAKSmiRMn6pRTTjHmTk2FAjOfl6rKfEiF+uLsWqPAvJ9azyZOnKg+ffrEORGAZDNixAhjVu1U6+Psj31IAwDS3Ky52uftM+YjR470IQ2SWVFRkTGra4MTACCx2TaoFhYWynV5rwYAAAAAAKkqab7rHzx4sEKhkCRp2bJluu2226z/3i9/+Uv9+te/Prh9LxaLyXEcXXzxxUf06/3whz88+PMuXbocZWoASFyO4+jmm29WJBIxzj7NdrTR7C6gnuzwpA9zzIfgUCik22+/nSflAcBHJ510ku68807rWfan21T40oo4J0KyCK3Zq8Y/XCInap6dfPLJmjp1qrElHgBwdFzX1T333GPdXO7u3aDA3J9IMUr3SalqnwKzXpBTU2kc9evXTxdeeKEPoQAkm5YtW+qEE04w5u/mvOtDGgCwX3+aNWumk046yYc0SGbWDXwVbOADgGRk28Bnu84DAAAAAIDUkTQNgYKCAo0ePVqx///mmxdeeEH9+/fXT37yE/3jH//Qyy+/rAsvvFATJ040PjYUClnndXnuuec0c+bMg//cq1evY/8NAEACKioq0vXXX2/MY46jv+d7qnvXKY5WTPrqz9byBv4rrrhCLVq0iH8oAEAtp59+uq6++mrrWd7f1innrXVxToRE522vUJPnFsqtML96atWqlR588EHrZkcAwNHLzc3Vgw8+ePCGX1/nrZ8lb/kbPqTCMYlFFfj0x3L3bTKOmjdvrrvuuosyPIDDZtvCtyZjjdaE1viQBkA62+5t16LwImM+YsQIvrbBEbMVO3ZVeopy/xIASDo7LAVsCnwAAAAAAKS2pCnwSdJ9990nz/vqCYxYLKYPP/xQ1157rYYPH64JEybopZdeUjQaNbbvXXHFFWratOkhP39FRYUefPBB3X777Qc/R2ZmpgYOHNhwvykA8Nnw4cOtReVtQUczLVvicGzmZzlan2G+KN+xY0edd955PiQCANhceOGFOvPMM61nRb9ZrvDcbXFOhETllFWryXMLFdhpbgoqLCzUY489Zt14DAA4dscff7xuvvlm65m3+Hdytn4W50Q4Ft4Xf5a3cY4xz8jI0IMPPsjjKYAjctpppykzM9OYvxd5z4c0ANLZB5EPFHNqt6scx9Hw4cN9SoRkZit2ROVol2WLEwAgse2sCBgzCnwAAAAAAKS2pGpmdO/eXVOmTDlYzIvFYsaPb96psKioSI888kidn3PWrFl65plnNHHiRLVq1UoPPfSQotHowc81aNAgZWRkNPRvDQB84ziObr31VoXDYeNsVsTRVvN5YxylXZ70Xq750BsIBHTHHXccLKkDAPznOI5uueUW9ezZ0zyLSY3/+zMFNpf5kAwJJRZTo59/oYy1+4yjzMxMPfLIIyopKfEhGACkj5EjR2r06NHG3IlFFZz9A6lshw+pcKSczQvlLXnFenbbbbepbdu2cU4EINllZ2dr0KBBxvzDyIeqUpUPiQCko5hiei/HLA737NlTxcXFPiRCsqur2LHTssUJAJDYdlrK1xT4AAAAAABIbUlV4JOkp556Suedd97Bgt03fxwQi8UUDAb1u9/9ToWFhXV+vpdeekl33nmnfvGLX2jz5s1GCfD8889v0N8PACSCkpISTZo0yZhHHUd/z/cU9SFTqolJeivPVZVrbt+76KKLeDMiACSgQCCg+++/33qNdstq1PiHS6QqHiXTWc6MjYrM2mLMXdfVfffdp44dO/qQCgDSz4033mi95joVuxSc/R9StNqHVDhs+7cq+MkP5ShmHI0bN05Dhw71IRSAVDBixAhjts/bp3lZ83xIAyAdfZHxhTYHNxvzkSNH+pAGqSAjI0M5OTnGfGcld+MEgGSzgw18AAAAAACknaQr8Lmuq9/+9rd68sknFQ6HrVv4YrGYWrZsqX/84x8aPHjwIT/ngY/5+j9LUk5Oji644IIG+70AQCIZO3asunbtasw3hRwtyDJLZzgyyzIdrck0H3bbtGmjiy++2IdEAIDDkZ2drUcffVRFRUXGWcbqvSp8ZaUPqZAIgl/uVeFvl1vPbrjhBp166qlxTgQA6SsUCun+++9Xbm6uceZu/0Leohd9SIXDUlOl4Kz/kFO5xzjq0qWLrrvuOh9CAUgVJ510kpo1a2bM381514c0ANKR7XqTm5vLcwY4JrbnKXewgQ8Akko0Ju2ybOCzXeMBAAAAAEDqSMpbsbmuq9tvv13XXHONXnvtNb3//vvasGGDqqur1bx5c51++ukaP368gsHgIT9Xu3btNGjQIOvZ0KFDFQ6H6zs+ACSkA9fWSZMmqbKystbZJxFXXffXJF/rO0HEJM2KmH96ruvqjjvuOKzHKwCAfxo3bqyHH35YU6ZMUXV17Q0+eX9fp/JO+dp/Mi+qphOnvEaN/2uJXMsGxlGjRunss8/2IRUApLeSkhLde++9uvvuu2vdqEuSAiv+plhBO0Vb9PUpHeoSWPgruTtXGPOCggLdf//9fL8M4Jg4jqMRI0bopz/9aa35wvBC7fB2qKCmwKdkANJBmVOmWdmzjPnpp5+uUCjkQyKkiuLiYq1atarWbLtlixMAIHHtqvRUEzNvoswGPgAAAAAAUltSP5Obm5urSy+9VJdeeulRf47Jkydr8uTJ9ZgKAJLXcccdpyuuuEI//vGPa813Bxwtz3R0fHmsjo/Et1kXkjaHzCfgzznnHHXq1MmHRACAI9WpUyddc801+s///E/jrNFPl2rdAz1UU5TpQzL4oejXyxTaUGbM27RpoxtvvNGHRAAASerVq5euvPJKo6ghSYG5P1VlQTspu7EPyWDjrp8pb9W/zLnravr06SouLvYhFYBUM2zYMP3sZz+rVe6OOTG9H3lfo3eN9jEZgFQ3O3u2Kt1KYz5ixAgf0iCVNG5sfk+zrTyp3/YBAGmnrut2kyZN4pwEAAAAAADEE8uUAAC1jB8/XgUF5t2nP4m4or53dD61bN/LzMzUxRdf7EMaAMDROuecc9S3r7m5x9tXrcY/+kyqNrexIfVE3t+onPc3GfPMzExNnz5dGRkZPqQCABxw0UUXWR+vnZoKBef+jxTj8TohVOxWYN4vrEdXX321unfvHt88AFJW48aN1bNnT2P+YeRDxXi2E0AD+iDygTFr3769jj/+eB/SIJXYyh0U+AAgudiu2wUFBWzpBQAAAAAgxVHgAwDUEgqFNG7cOGO+MeRoA88XH7HtAWlFpvlwO3LkSOXm5vqQCABwtBzH0Z133mndBpO5bLcKXl3tQyrEU3DDfhX97zLr2ZQpU9S6dev4BgIAGFzX1T333KNmzZqZZ1uXyF31dvxDwRBY8Cs5lXuM+YABA3TBBRf4kAhAKrNtu9oQ2qDVIb6HA9AwtnnbtDS81JizfQ/1oaSkxJhtpcAHAEnFdt22Xd8BAAAAAEBqocAHADCMHTvWuj3mk2weNo7Up5Y/M9d1dc455/iQBgBwrPLy8nTffffJdc3re/5fvlR4wXYfUiEenMoaNf7hErmV5uamM844Q8OHD/chFQDAJhKJ6Dvf+Y718Tqw6EVp/xYfUuEAd/0sees+MuaNGzfWHXfcIcdxfEgFIJWdeuqpysrKMuYfRj70IQ2AdPBRxPxax3VdDR482Ic0SDW2DXy7Kj1Vs2wcAJLGtgqzwGe7vgMAAAAAgNRCEwMAYMjLy7PeCXZ5pqMdng+BktR+V1qSZb7xcMCAAdZtEACA5NC1a1dNnDjRelb830vl7aiIcyLEQ+Fvlyu0dp8xb9GihW655RbKBgCQYDp06KALL7zQmDs15QrO+R8pFvMhFVS5R4H5v7Ae3XbbbYpEInEOBCAdZGRkaODAgcb84+yPVaMaHxIBSGUxxawF4V69eqmgoMCHREg1toJHTI62W8ogAIDEtM2ygY8CHwAAAAAAqY8CHwDA6txzzzXfiO44mhPhoeNwzct2VWN5M//555/vQxoAQH2aMGGCSktLjbm3t0rFP/5MilIKSCXZH29W7oyNxjwYDOr+++9XOBz2IRUA4FAuvfRStW7d2pi7WxfLXf123PNACiz4lZyK3cb8zDPPVK9evXxIBCBdDB061JjtDuzWkvASH9IASGVfhr7U+tB6Y267DgFHo6ioSJ5n3m1zq6UMAgBITLZrdklJiQ9JAAAAAABAPKVUC6OsrEzvvPOOnnnmGU2YMEG9e/dWhw4d1KRJE/Xt29f6Mb/4xS+0Zs2aOCcFgMTXvHlz9evXz5gvynK0P6UePRpGlSPNs2zf69q1qzp37uxDIgBAfXJdV/fcc48KCwuNs/DSXcr/02ofUqEhBDaVqdEvvrCe3XDDDWrXrl2cEwEADlcoFNKdd94p1zW/iQ0s/K20f6sPqdKXu+ETeWvNbTTFxcWaPHmyD4kApJNu3bqpUaNGxty2JQsAjoXtuhIOh62vtwBHw/M8NW7c2JjbtjkBABJPLMYGPgAAAAAA0lVKVDA+/fRTXXPNNWrSpIkGDx6sO++8Uy+//LJmz56tZcuWacuWLaqoqLB+7AMPPKA2bdpo0KBBeuutt+KcHAASm21TXI3jaL6lmIbaFocdlXts3wOAVFZYWKhp06aZG2sl5b++RplLdviQCvWqKqrG/7VEbnmNcTRo0CCNGTPGh1AAgCPRqVMnXXDBBcbcqSlXcO5Pv3rXFBpe5V4F5v3cejR16lRFIpH45gGQdjzP0+mnn27MP8n6ROVOuQ+JAKSiqKL6KPsjYz5gwABlZmb6kAipylbyoMAHAMlhb5Wryqj5dj0KfAAAAAAApL6kLvBt3LhRo0ePVq9evfQ///M/2rt3r2Kx2MEfhysWi+m9997TsGHDdOaZZ2rrVu6+DQCSdOKJJ6pLly7GfF62q2of8iSLqKQ5EfMhtkWLFnVuhAUAJKcePXro0ksvNeZOTCr+6edyKsziF5JH/p/XKGP1XmPetGlT3XbbbdbyJgAg8Vx++eVq1aqVMXe3LJS7ZoYPidJPYMGv5FTsMuYjRozQKaec4kMiAOlo6NChxqzSrdScrDk+pAGQipZkLtGugPk1j+36AxwLW8ljKwU+AEgK2yrs12sKfAAAAAAApL6kLfD9/ve/14knnqi//vWvBwt7juMYPw7HgX8vFovpjTfe0Mknn6z58+c3ZHwASBq2jXFlnqPP2MJXp5UZjnYGzD+fc889V66btA+9AIA6XHrpperWrZsxD2yrUN6fv/QhEepDYHOZ8v5i/vcLBAKaPn06m4IAIImEQiHdeeed1u/HAgt/I+3nZl4Nyd3wqby1HxjzoqIiXX/99T4kApCu2rVrp7Zt2xrzDyMf+pAGQCr6KGJu3yssLNTJJ5/sQxqkMjbwAUDyshWuc3NzlZWV5UMaAAAAAAAQT0nZIvjpT3+qCy64QNu3b69V3Dsap5xyijzPq/V51q1bp5EjR2r16tX1nBwAkk+/fv3UtGlTY/55JgW+unweNv9s8vLyNGzYMB/SAAAamud5mjZtmvLy8oyz/De+VGBTmQ+pcKwKf7dCbrW52X3SpEnq1KmTD4kAAMeic+fO1hvUONXlCs77mRQzr/moB5V7FZj3M+vRbbfdRiEeQNzZtmAtCi/SLtfcmAUAR6LCqdDs7NnG/PTTT5fneT4kQiqzFvjq2OgEAEgstsJ148aNfUgCAAAAAADiLekKfO+8844mT56saDRqFPcObOL7+o9DefHFF7Vp0yY99NBDys/PP1jk27BhgyZMmNCQvxUASAqe52n8+PHGfF2Goyo6fIaopNWWcuPo0aOVmZkZ/0AAgLgoLi62bpBxqmMqenG5D4lwLMLztyt7zjZj3qVLF51zzjk+JAIA1IcrrrhCLVu2NObu5gVy17zjQ6LUF1j4azkVZilm+PDh6tOnjw+JAKS7IUOGGDeEjDkxzYzM9CkRgFQxN2uuKtwKY24rDgPHylbg214eUE3UhzAAgCNiK/DZrusAAAAAACD1JFWBr7y8XBMnTlR1dfXBF1gPFPWaNWumSZMm6YUXXtDf//53zZo1S0uWLJGkQ27nKygo0H333af58+erf//+B4t/M2fO1M9+Zr9DNACkk379+hmzGsfRlyEafN+0KSiVu+afy4ABA3xIAwCIp6FDh6pr167GPGvedoXnmmUwJKiqqIp+a5YuHcfRlClT5LpJ9W00AOBrQqGQ7rzzTuu1PLD4JamKrbn1ydm+TN6X7xvzoqIi640PACAeGjdurG7duhnzDyMf+pAGQCqxXUdatWql9u3b+5AGqa6kpMSYReVoZyXbHgEg0W21FPhs13UAAAAAAJB6kuqdhz/+8Y+1YsWKWuW9Xr166a233tKaNWv0ox/9SDfccINOP/10lZaWqmPHjkf0+Zs3b64333xTp5566sHP/9RTT9X77wMAkk1JSYlatWplzFdZNs2lu1WZ5kNrQUEBL9IDQBpwHEc33XSTtRRQ9OJyOVXcAjsZ5P1trYKbzALH6NGj1aFDBx8SAQDqU5cuXXTuuecac6dyj7xlf/YhUYqKxRRY/Dvr0a233qqcnJw4BwKAfzvjjDOM2aqMVdoQ3OBDGgCpYLe7WwvDC435GWecccgbzQJHo7i42Pr/lm2rEwAgsbCBDwAAAACA9JVUBb4XXnhBjuMc3JD3wAMP6OOPP9bgwYPr7cWPcDis3/zmNwffRLJ06VLNmjWrXj43ACSz3r17G7NVGY5iPmRJZKsyzMejXr16sa0HANJE+/btNWbMGGMe3Fyu3DfW+pAIR8LbXqH819cY89zcXE2cONGHRACAhnDllVeqWbNmxtxb/oZUtsOHRKnH3ThH7ralxnzIkCEHb54GAH4ZMGCAgsGgMf8wmy18AI7OrOxZijrmjZuGDBniQxqkg2AwqKKiImO+tdx8fAMAJJZtFRT4AAAAAABIV0nTJpg3b56WL18u6avNFvfee6++853vNMiv1bJlS1111VUH//nNN99skF8HAJLJKaecYsx2Bxzt4GaeB+1zpU0hs8Bn+7MDAKSuK6+8Unl5ecY8/89r5G0r9yERDlfhSyvkVppvuLvqqqus/00BAMkpIyNDkyZNMuZOTaUCS//gQ6IUE62RZ9m+FwwGrX/uABBvkUjEWib+KPKRYtyuDMBR+CjykTE76aSTVFJS4kMapAvb/19s4AOAxLa/2tH+as+Y8zUDAAAAAADpIWkKfDNmzDj4806dOjVYee+ASy+99ODPP/300wb9tQAgGZx44okKh8PG3LZxLl2ttvxZuK6r0tJSH9IAAPySm5urq6++2pi7lVEV/W6FD4lwODKX7FRk5hZjfvzxx+vMM8/0IREAoCENHDhQnTt3Nubu6nfk7F7nQ6LU4a55R+7eDcZ8/Pjx3FEeQMIYOnSoMdsa3KpVoVXxDwMgqW3ztml55nJjbrvOAPXJ9rX1Vgp8AJDQ6ipa83wJAAAAAADpIWkKfAsWLDj484kTJyoQaNgnn7t163awqLJ48eIG/bUAIBmEQiH16NHDmK/MpMB3gK3M2KVLF+Xm5vqQBgDgp5EjR6pjx47GPHv2VmUu2uFDInyr6qiKfrPMejRlyhR5nnlHXABAcnMcR9dcc405V0zekpd8SJQiqisU+MzcYpiTk6OLLrrIh0AAYNe7d29lZ2cb89nZs31IAyCZ2a4bnudp4MCBPqRBOrGVPbZVUOADgERmK/CFw2Hl5OT4kAYAAAAAAMRb0hT41qxZc/DnI0aMaPBfz3VdlZSUKBaLaccO3mALANJXb2z5pvUhR5V0+BSVtNpSZrT9mQEAUp/rupoyZYr1rOg3y6TqaJwT4dvk/nO9Quv2G/Phw4frhBNO8CERACAeunXrpr59+xpzb+McOVs/8yFR8vOWvyGnYpcxv/jii3kzGoCEEgwG1b9/f2M+K3uWYor5kAhAsrIV+EpLS7mxHxpcSUmJMatrsxMAIDHYrtMlJSVyHN5wAQAAAABAOkiaAt/u3bsP/rxFixZx+TUPbODbtct80wkApCNbGa3GcfRliCeUNwalCtf8czjllFN8SAMASASdO3fWmWeeacxDG8qU+4/1PiSCjberUgWvrTbm2dnZmjRpkg+JAADxNGnSJLmu+RRpYNGLUowCxxGp2C3viz8b4yZNmmjcuHHxzwMAhzBo0CBjtjW4VatCq+IfBkBS2uZt0/LM5cbcdn0B6pt1A195QFG+jQGAhLW1PGjMbNdzAAAAAACQmpKmwFddXX3w5weKdQ1t69atcfl1ACBZNGnSRK1btzbmqyyb59LNqkzzIbWwsFDt27f3IQ0AIFFcffXVikQixrzgT6vl7K+2fATiLf9Pq+WW1RjzK664QoWFhT4kAgDEU+vWrTVy5Ehj7u5cIXf9LB8SJa/A0lfl1JQb86uuukqhUMiHRADw7UpLS63fr9m2aQGAje164Xme+vXr50MapBtb4aM65mh3pedDGgDA4dhWYW7go8AHAAAAAED6SJoCX3Z29sGfr1/f8Nsq9u/ff7DAl5OT0+C/HgAkC9sWvrVs4LP+GfTq1UuOw58NAKSz/Px8XXnllcbcLa9RznsbfUiEr3P3Viny/iZj3qZNGzYFAUAaufzyy5WRkWHMvSUvS1EK94fD2btR7qp/GfP27dtryJAhPiQCgEMLBoPWks2s7FmKifVFAA7NVuArLS1Vbm6uD2mQbuoqfGwtN8shAIDEYLtGU+ADAAAAACB9JE2Br0WLFgd//u677zb4r/fmm28qGo3KcRy1bNmywX89AEgWpaWlxmxnQErntzTGJG0LmvMePXrEPQsAIPGMHTtWbdq0Mea5/1gnRXlTqJ9y3tkotzJqzG+44QZ5HncrB4B00ahRI5133nnG3N23yVpKg8lb8rKcmLnR9tprr5XrJs1T0ADS0KBBg4zZ1uBWrQqtin8YAEllm7dNyzOXG3PbdQVoCBkZGSosLDTmW8oo8AFAorJdo5s2bepDEgAAAAAA4IekefdE586dD/78pz/9aYP/ej//+c8P/rxr164N/usBQLKwFRBijqMdafx64D5XqnDNTXtt27b1IQ0AINF4nqcLLrjAmAe3Vihr7jYfEkGSVB1V7lvrjHGnTp0o4QNAGrrggguUl5dnzANLX5WqK+IfKIk4O1bIWz/LmPfs2dN6EyAASCSlpaWKRCLGfFa2eV0DgK+zbd/zPM+62RNoKM2aNTNmm8std5wEAPhuX5WrfdXmjQNt13IAAAAAAJCakqbAN2DAgIM/f+edd2oV7OrbX/7yF73++usH/5k7JQLAvxUVFVnf1LItaBbY0oXt9+66ro477jgf0gAAEtFpp52mgoICY577d7NAhvjI/nSbAjsqjfk555zjQxoAgN+ys7N12WWXGXOnco/cL9/zIVHy8Jb/1Zg5jqNrrrnGhzQAcGSCwaC1bDM7e7ZiYmM6gLrZCnylpaXKzc31IQ3SlbXAxwY+AEhIdV2fKfABAAAAAJA+kqbA179/fzVp0kSSFIvFNHnyZL300kv1/ut89NFHuvjii+U4X5UxgsGgxo0bV++/DgAkK8dxrFv4tgXSuMBnea69RYsWCoVC8Q8DAEhIoVBIY8eONebhpbsUWrPXh0TI/YdZniwqKuIGLgCQxkaPHm1905S34m9SLOpDoiRQtl2uZfve0KFD1b59ex8CAcCRs30PsDW4VatCq+IfBkBS2OZt0/LM5cac5xQQb7bvX7aUsYEPABLRFsuG1Ly8PGVnZ/uQBgAAAAAA+CFpCnyu6+qaa65RLBaT4ziqrKzUhRdeqCuvvFKbN28+5s8fjUb1/e9/X8OGDdOuXbsO/joTJkywbsoAgHTWunVrY2YrsaULW3nR9mcEAEhvY8aMUTBovkDLFr74C63co8xlu435uHHjFAik8Rc1AJDmgsGgLrjgAmPu7t0gZ8siHxIlPm/lW3Is5cYLL7zQhzQAcHRKS0sViUSM+axss6AMAJJ9+57nedaNnkBDYgMfACQP2/WZ7XsAAAAAAKSXpCnwSdKtt96qRo0aSfpqA1QsFtMvf/lLtWrVShMmTNCf/vQn7dy584g+57Jly/Too4+qc+fOmjp1qvbu3Xtw+15GRoamT59e378NAEh61gJfMI038Fl+7xT4AADfVFhYqCFDhhjzyMeb5e6q9CFR+sqzlCZDoZBGjx7tQxoAQCIZOnSotcThrfibD2kSXE2lvNX/MsalpaV8TwwgqQSDQWvpZnb2bMUU8yERgERnK/CVlpYqNzfXhzRIZ7bix+6qgMqr0/c1OwBIVJstG1Ip8AEAAAAAkF6S6vZr+fn5ev7553XRRRfJcZyDJb6Kigq9/PLLevnll+U4jjp27Kjjjz9ebdu2PfixGzdu1PTp07Vnzx7t3r1bK1eu1IIFC7Rjxw5JUiz21YuwBz6n4zi6//771a5dO19+rwCQyGxvxNvlSVWOFEyz97TEJG23PJryZkUAgM0555yjN998s9bMqY4p9+0N2nlWK59SpRdvR4WyZ20x5kOHDlVeXp4PiQAAiSQcDmvUqFH63e9+V2vubZqnmr0bFIs09SlZ4nHXfiincq8xP+ecc3xIAwDH5rTTTjO+V9sa3KpVoVVqU9nGp1QAEtE2b5uWZy435oMGDfIhDdJdXcWPzeVBtYxwwzAASCRs4AMAAAAAAElV4JOkCRMmaPbs2Xr22WcPlvikfxfwYrGYlixZos8+++zgx8RiMW3atEmPPvporc914GMkHfw8B4wfP1533XVXQ/02ACCptWljedOK42h7QGpSFf88ftrjSZUuG/gAAIenffv26tatm+bNm1drnvOv9dp55nFSMKmWpCelnH9tkFNj3nGAsgEA4ICzzjpLL7/8sqLRaK25t+Lvqj7pMp9SJZhYzLqVsEWLFurdu7cPgQDg2PTo0UORSER799YuJs/KnkWBD0Attu17nudZN3kCDS0vL09ZWVnav39/rfmWsgAFPgBIMFvYwAcAAAAAQNpLyneHPv3007rpppuMAt43C31fPz/wz1//8c2POfDvjR8/Xr/5zW/i9xsCgCSTn5+v/Px8Y74tYBbZUp3t9xwIBNSiRQsf0gAAksH48eONWWB3lSIzza1wqF9OVVS5b28w5j169LDfoAAAkJZKSkrUv39/Y+6ueU+q2m/5iPTjbPtM7u4vjfm4cePkukn5lDOANBcMBq3lm0+zP1VM5g1AAKSvT7M/NWalpaXKzc31IQ3SneM41vLHZktJBADgn8oaRzsq2cAHAAAAAEC6S9p3U3z/+9/Xr3/9a0UikVpFPcks831z9s0z6aviXiAQ0NNPP61XXnlFwSBPagPAt7FtmNsWTMcCnzk77rjjFAgk3ZJbAECcnHrqqSopKTHmuX9fJ8V4Y2hDyv5os7y95rpgtu8BAL7p7LPPNmZOTbm8Ne/4kCbxeMvN7XtZWVkaPny4D2kAoH4MGjTImG0ObtaGoHkTEADpabe7W8sylhnzgQMH+pAG+Iqt/LGljNeoACCRbCm3X5cp8AEAAAAAkF6StsAnSRdeeKHmzJmjc889V67rGkU+Sday3tcd2MY3bNgwvf/++5o6dWpDRgaAlGEr8G1Pw9cDt1tKi7Y/GwAADvA8z1oKyFizVxnLd/uQKH3kvrXemDVv3lynnHKKD2kAAInspJNOUvv27Y25t+IfUizqQ6IEsm+L3I3m5pkRI0YoOzvbh0AAUD969OihzMxMYz4na44PaQAkovlZ8xVzzBvL9u3b16dEgL38sbmcmxUDQCKxFaszMzNVWFjoQxoAAAAAAOCXpC7wSVLbtm310ksv6fPPP9eUKVN0/PHHHyzlHerHcccdp4kTJ2rOnDl644031LNnT79/OwCQNFq0aGHM9nrpt4Fvr+WRtHnz5vEPAgBIKiNHjlQ4HDbmWXO2+ZAmPQS2litjzV5jfvbZZ8t1k/5bYwBAPXMcR+PHjzfn+zfL3TTPh0SJw1v5Dzky37huu0EBACSTUCikXr16GfO5WXPjHwZAQrJdD7p06aKCgoL4hwH+P2uBjw18AJBQNpeZxeqmTZt+6w3pAQAAAABA6kmZZ27btGmj5557TpK0adMmvffee/ryyy+1fft2bdu2TdFoVEVFRSosLFTTpk3Vt29fNiQBwDEoKioyZvvS8L3v+yylRdufDQAAXxeJRDR48GD95S9/qTXPWrBDO87zKVSKCy/cbsyCwaCGDx/uQxoAQDIYMmSIfvzjH2vnzp215t7yNxUtOdmfUH6rLpe3eoYxPuWUU7iZDYCUcOqpp+rdd9+tNVuRsUK73F3Ki+b5lApAIqh0KrUwvNCY9+vXz4c0wL/ZCnzbywOqjkqBNHzdDgAS0ZZy8+15tus3AAAAAABIbSlT4Pu6Jk2a6JxzzvE7BgCkNFtJbb8rRZUC612PgK20SIEPAHA4+vTpYxT4Qmv3ydtRoZqCDJ9Spa7wgh3G7KSTTlJ2drYPaQAAySAUCmn06NH61a9+VWvubl0sZ+8GxSJNfUrmH3fdR3Kq9xtznosFkCr69Okj13UVjUYPzmJOTPOy5mng3oE+JgPgtyWZS1TpVhrzU0891Yc0wL/ZCiBROdpWHlCTrGofEgEAvsm2gY8CHwAAAAAA6SedOhYAgHpUWFhoDh1H+9PokaVGUjkb+AAAR+nkk0+W53nGPLzQLJrhGFVHFV680xj36tUr/lkAAEll7Nix1sdrd90sH9L4z1s305i1atVKPXr08CENANS/vLw8nXDCCcZ8btbc+IcBkFDmZM0xZi1atFDLli19SAP8W3FxsQIB877NW8rNsggAwB+by9jABwAAAAAAkmgD37Zt2/SDH/ygzvMJEyaoQ4cOcUwEAOmtrpLaPk+KRK1HKWef+R5OSXWUGwEA+Ibs7Gx17dpVc+fOrTXPWrBdeweU+BMqRWUu2y23osaY9+7d24c0AIBk0qhRI/Xt21fvvfderbm7fqZqOo71KZVPKvbI2brYGI8ePVqOY97cBgCSVb9+/bRgwYJas0XhRapwKpQRY1s6kI6iimpe1jxjzvY9JALP81RSUqK1a9fWmtvKIgCA+IvGpK2WUjUFPgAAAAAA0k/SPGv76quv6oEHHqjzzSDdu3enwAcAcZSRkaHs7Gzt27ev1nyf60iK+RMqzvbVsW2QAh8A4HD16tXLKPBlLtoh1cQky5ZXHJ3wgu3GrHHjxmrVqpUPaQAAyWbQoEFmgW/3Gjl7NyoWSZ/SvbvxUzkx8449AwcO9CENADScU089Vf/1X/9Va1blVmlxeLFO3n+yT6kA+GllxkrtCuwy5v369fMhDWBq3ry5pcDHBj4ASATbKwKqiZmv91DgAwAAAAAg/dRRPUg8b7zxhiQpFosd/HHgnwEA/rBt4atrK10q2mcpVuTm5ioY5EVRAMDhsW2A88pqlLFitw9pUld4wQ5j1rt3b7YFAQAOS9++fa3f57nrZ/mQxj/e+pnG7IQTTlBxcbEPaQCg4bRo0cJ6s485WXN8SAMgEczNmmvM8vLy1KVLl/iHASxsJZAtbOADgIRgux67rqsmTZr4kAYAAAAAAPgpaQp8H3zwgRzHqfUjFoupVatWOuuss9SyZUu/IwJA2rFtmtufNI8sx862gc9WagQAoC5t27a1PnZkWTbG4eh4OyqUsXafMe/Vq5cPaQAAySgrK8tauk+rAl/lXjlbFhtjtu8BSFV9+/Y1ZvOy5ikqcxMpgNRnK/D16dNHnpdGdzREQrMV+NjABwCJYZPletykSRMFAhStAQAAAABIN0lRs9i1a5c2bNhw8J9jsZiys7P18ssva+XKlfrDH/6g7t27+xcQANKUrcBn20qXqvZbfq+2PxMAAOriOI61EGDbGIejE15o/ll6nqcePXr4kAYAkKwGDRpkzNxdq6R9m+Mfxgfuhk/lxGqMOQU+AKmqX79+xmyPt0crMlb4kAaAnzYHNmtdaJ0xP/XUU31IA9hZN/CVBxSL+RAGAFCLbQOf7boNAAAAAABSX1IU+DZv/vcbYWKxmBzH0bPPPqtzzjnHx1QAANvGINtWulRl+71S4AMAHCnbJriM1Xvl7q70IU3qCVu2GZ544onKzs72IQ0AIFn16dNHwaB5x3QvTbbwuRvM32fnzp3VpEkTH9IAQMPr1KmTCgoKjPmcrDk+pAHgJ9v2vVAopJ49e8Y/DFAHWxGkMupqZyVbIgHAb7aNqBT4AAAAAABIT0lRs6iurq71zxkZGbr88st9SgMAOCDdN/Dts7zuaSs1AgDwbUpLS+W65rdmWZbNcThCNTGFF+80xrbSJAAA3yYSiVjfpO2un+lDmjir2id380JjbNtKCACpwvM89e3b15jbijwAUpvt732PHj0UDofjHwaoQ9OmTeU45utztq1PAID42lLOBj4AAAAAAPCVpCjw5eXl1frn1q1bW+94DQCIL9tdqCuS4pGlfpS75ouh33zMAgDgUHJyctSlSxdjHl5obo7DkclYsVve/mpjfsopp/iQBgCQ7GyFNXfnSmn/Fh/SxI+7YY6cWI0xHzhwoA9pACB+bAW+DaEN2hTY5EMaAH7Y5+7T55mfG/NTTz3VhzRA3UKhkIqLi435JsvWJwBA/MRi0qb9bOADAAAAAABfSYpbrjVt2lSRSET79u2TJFVVVfmcCN8Ui8W0dOlSzZ8/X9u2bdPOnTsVCASUn5+vkpIS9ezZU02bNvU7JoB6lpWVZcwq0mcBnyotv9fs7Oz4BwEAJL1evXpp4cLam20yVu71KU3qyFhl/hkWFRWpbdu2PqQBACS7U089VYFAQNXVtcvh3vpZqml/pk+pGp5ty2DHjh1VUlLiQxoAiJ/S0lJlZGSooqKi1nxheKGa7GniUyoA8bQkc4miTtSY2wq+gN9atGihzZs315pttJRGAADxs7PS+3/s3Xl4nHd97v/7mX1GkiVLtiXLlrc4tuNF8Z54ie1sOCFboU0Oa6EECi1b+2tKKZT2kNPDBaUQ1nBOoZCrhZ7khLAVKNADIYFsJHGc2PFux3FiW5Itb9qlmXl+f7hWony/srXMzHeemffrunyhfGzNfGbwzFgzz/3c6suaZ0BuampysA0AAAAAAHAtEAE+z/N02WWX6Ze//KUkqbWVs5sWiy1btuhrX/uavvvd7+rUqVPn/bOzZs3SO9/5Tr3nPe/hbFJAibCF1WyhtlJlu62VlZWFXwQAEHiXXHKJMYsc75UyvhQuoxfXHIu29hizBQsWyPO4TwEAo1dZWamVK1fq8ccfHzIPlXKAb6BboWPbjbGtjRAASk0ikdDSpUv1xBNPDJlvS23T1R1XO9oKQCFtS20zZvPmzVNdXZ2DbYDzmz59urZs2TJkRgMfALhla9/zPI9jpgAAAAAAKFPmaX6K1G233Tb4dVdXl/Hmc64tW7ZM4XBYkUggMo4Fd/r0ad1+++1asWKFvvGNbxjhvUgkYhwUe/DgQf33//7fdfHFF+uLX/yifN8v4MYA8sEW4EuHPGUc7OJCn+VV1NZKCADAhUyfPt2YeRn/bIgPYxaxBPimTZvmYBMAQKnYsGGDMQud3C/1nXGwTf6Fjj0vL5s25gT4AJSLVatWGbNdiV0a8AYcbAOgkHz52p40T2Rge14AioHt/UUCfADgVovlebihoUGxWMzBNgAAAAAAwLXABPj+8A//UE1NTYOhsG9/+9t5v07f9wmZWRw7dkxr167VN7/5zSHzVatW6d5771Vra6v6+/s1MDCg/fv360tf+tKQg2S7u7v1Z3/2Z3r729+ubDZb6PUB5JAtwCeVRwufL/vtHO4+AQDgfCZPnqxo1Pwg19Ygh5Gz3X+2g5kAABipdevWKRQy31INte9xsE3+ee27jdncuXM1depUB9sAQOHZgjr9oX7tiZfm8z6AVxyOHtbJyEljToAPxcoa4OuOKMvhDgDgjK2Bj5MMAgAAAABQvgIT4IvH4/pf/+t/Df73V7/6VW3fbp71EPmVTqd1/fXXa8eOHUPmd9xxh5544gn9t//23zRlyhR5nqdwOKw5c+bogx/8oHbs2KErr7xyyPd85zvf0Uc+8pFCrg8gx4Zrm+sPzKvL2A14kjwzwUcDHwBgLMLhsBobG405Ab5xGMgq0m42GPLhOABgPKqqqjR37lxjbgu6lYKQ5XYtW7bMwSYA4Mb06dOtoeXtKT6fAkqdrX2voqJCCxcudLANcGG2AF/aD+lEX8TBNgAASWrtMZ+DOckgAAAAAADlK1ARi+uvv16f//zn5fu+0um0rrvuOu3eXZoHxxSrr371q3r66aeHzG655RZ99rOfHWxHtJkwYYK+973vacaMGUPmX/jCF/Tcc8/lZVcA+Tdc21xfGTTwDdcyWFlZWdhFAAAlw/ahLQG+sYse65VnOcM4H44DAMZryZIlxswWdAu8gW55pw8ZY9vtB4BS5XmetW3LFuwBUFq2pbYZs+XLlysSIQyF4tTQ0KBwOGzMW7v5OwsArrT2mA18fEYBAAAAAED5ClSAT5I+/OEP6zvf+Y6qqqp05MgRrVq1Sv/4j/+ovr4+16uVhc997nND/tvzPH36058e0ffW1NToYx/72JBZJpPR5z//+ZztB6CwYrGYolHzTedyaODrG+Y20sAHABgrWzNchADfmNnCj4lEQpMmTXKwDQCglDQ3Nxsz7/SL0kC3g23yJ3RirzyZaXgCfADKjS3Adzh2WCfCJxxsA6AQer1e7U3sNea25wOgWEQiEWtrbIslPAIAyL9MVmqzPAc3NTU52AYAAAAAABSDQEYs3vzmN2vbtm16y1veoq6uLv3VX/2V6uvrdfvtt+uee+7R1q1b1dbWpt7eXterlpRnnnlGL7300pDZpZdeqgULFoz4Mm677Tajqe8nP/mJstlsTnYEUHi2Fr7+8zRylgpbA5/neUomk4VfBgBQEmjgyy1b+LGxsfG8zeEAAIyELcDmyVfohHmQd5B5x3cZs1mzZqm6utrBNgDgzrJly6yNW7TwAaVrV2KX0l7amBPgQ7Gzvb/Y2k2ADwBcaO+LKOObn0fQwAcAAAAAQPkyP3EsYuFw2Dr3fV9nzpzRPffco3vuuaewS5WRbdu2GbMVK1aM6jImTpyoOXPmaP/+/YOz48eP68iRI7xJBQRUKpXSqVOnhsyGa6crJX0h8832VCqlUKgMbjwAIC+sDXztvdJAVory+jJa0TYzwMfPHACAXKipqdHMmTP14osvDpl77bul+ksdbZV7ofbdxszWPggApS6VSmnx4sXaunXrkPm21DZt6NzgZikAebU9ZQZ0Z86cqfr6egfbACPX1NSkxx9/fMiMBj4AcKPFEqCORqOaMmWKg20AAAAAAEAxCNRRoL7vG7+ks41HnudZf388vzBUa2urMZs8efKoL2fSpEnGrKWlZUw7AXAvlUoZM1s7Xamx3UbbfQEAwEjZwmWeL0WP0Sw+FtGWbmNmC0kCADAWtiCbLfAWWOk+eadeMMYE+ACUq9WrVxuzHckdSsts6AIQfLaGTdvzAFBsaOADgOLRaglQNzY2DnvyegAAAAAAUPoCFeCTXgnrnfslyQjy5eoXhrKFGscSdMzV5QAoDslk0pgNlMFTqO022u4LAABGqq6uTvF43JhHW80mOVyY7X6jgQ8AkCu2IJt38oCU6XewTe55J/fL8zPGfMmSJQ62AQD3Vq1aZcx6Qj06ED/gYBsA+dQaaVVbtM2Y254HgGJje+/reG9E6ayDZQCgzNka+PiMAgAAAACA8ha4AJ8NYbvCmDp1qjFrazM/wLqQY8eOGbOGhoYx7QTAvVgsZswyZfC0bLuNtvsCAICRCoVC1oa4CAG+UfP6MoqcNAMUfDgOAMgVa4DPz8g7ud/BNrlnaxOcOnWqJk+e7GAbAHBvzpw5qqurM+bbU2ZLF4Bgs7XvxeNxmogRCLb3vnx5OmZpgQIA5Jetga+pqcnBJgAAAAAAoFgEMsDn+35BfmGodevWGbOnnnpqVJfR3t6uF154Ychs2rRpvEkFBFg0ar7xnCmDYLUtwGe7LwAAGI3GxkZjFjnR52CTYAufsrcf2e5fAADGYvLkydaTXdmCb0Fkux0ctA6gnHmeZ23f2pbc5mAbAPm0LWU+rpcuXcoJ/BAIkyZNUiKRMOYtBPgAoOBaaeADAAAAAACvEXG9wFjMnTtXX//61/N6He9+97u1f39pnDE7V+bMmaN169bpkUceGZxt27ZNzz//vBYtWjSiy/g//+f/GLO3vvWtOdsRQOHRwPcKAnwAgPGqqKgwZl4662CTYPMG7PeZ7f4FAGCsmpubdfTo0SGz0PFdysx3tFCuZNPyTu4zxgT4AJS71atX62c/+9mQ2YvxF3UmdEYTshMcbQUglwY0oF2JXcbcFuAFipHneZo2bZpxnENrdyAPCwGAwOrPeGrvM597p02b5mAbAAAAAABQLAL5Tm1lZaU2btyY9+uA6TOf+Yw2btyoTCYzOPvIRz6in/zkJxf83hMnTujTn/70kNnkyZP1F3/xFznfE0DhWBv4HOxRaLbbSIAPADBe8XjcmA0XRsPwhrvPOFs+ACCXmpub9fOf/3zIzDv9ouT7UoCb6b3OFnkZs82WAB+Acrd8+XKFQiFls0N/3tiV3KXVXasdbQUglw4kDqg/ZP47aPVqHuMIjunTpxsBPhr4AKCw2nrsh+M1NTUVeBMAAAAAAFBMQq4XQLCsW7dOX/ziF+W96iCkn/70p/rgBz9ofGj9aidPntQtt9yiw4cPD86SyaTuvfdeTZkyJa87A8gvW2gtHdzjFEcsYzkYkwAfAGC8bAEzr58A32iF+s2ofTQaVSjEj8AAgNy5+OKLjZk30CX1nXawTe54HS8bs4qKCjU2NjrYBgCKx4QJEzR/vlmzujOx08E2APJhR2KHMauvr6ctB4Eyffp0Y9bazedXAFBItuB0KpXSxIkTHWwDAAAAAACKBUcvYtTe//7367vf/a4aGhoGZ1/5yle0dOlSffOb39QLL7ygvr4+dXZ2atu2bfr0pz+tBQsW6Le//e3gn587d65+9atf6aqrrnJxEwDkkLWBrywCfOaMVh8AwHhZA3w08I2a7T7jdRoAkGtNTU3WcLjXcdjyp4PDO2PuP3PmzCEn9AKAcrVs2TJjtjNJgA8oFbbH8/Lly/l3EALF1u5EAx8AFJYtOD19+nT+TQEAAAAAQJkLXIDP9/2Sup6geuMb36jdu3frrrvu0tKlS+V5nrZt26bbb79dc+bMUSKRUFVVlZqbm/XXf/3XamtrkyRdeuml+spXvqLt27fr8ssvd3wrAOSC7WD4cgjwpS0zggEAgPGKx+PGjADf6HkD5s9zvE4DAHItHo9r6tSpxjxkCcAFiS2AOGvWrMIvAgBFyBbga4u2qT3c7mAbALnU6/XqhfgLxtz2uAeKma2B73R/RD3pMvjwDgCKhC04bXt+BgAAAAAA5SXieoHR+P73vy9Jqq6uzvt1bd26Ne/XEXQTJkzQG97wBnmep5///Of62c9+NmzwMRaL6S1veYtuueUWbd682Xpgci60tbXp2LFjo/qeffv25WUXoFxYG/gc7FFotpCi7b4AAGA0bK8lBPhGjwY+AEChzJo1S4cPDw28Bb6Bz7L/zJkzHWwCAMVn0aJFikajGhgYGDLfmdyp9Z3rHW0FIBf2JvYq45mfbixdurTwywDjMFxApK0nqplV/QXeBgDK03ANfAAAAAAAoLwFKsB3yy23uF4B/+X555/XHXfcoZ///OeDoT3P87Rs2TKtXbtW9fX1ymQyOnr0qB5++GHt2rVL99xzj+655x5NmDBB73rXu/R3f/d3qqmpyeled999tz75yU/m9DIBnF+5NvAR4AMA5IPtdTVEgG/UvAHzgDsCfACAfJg1a5YeeeSRITOv42VH2+RAZkBeV6sxpoEPAM5KJBJauHChnn322SHznQkCfEDQ7UzsNGYzZszQpEmTHGwDjN2ECRM0YcIEnTlzZsi8pZsAHwAUSqulga+pqcnBJgAAAAAAoJgEKsCH4nD33Xfrwx/+sNLp9ODs2muv1V133aVFixZZv+fRRx/Vhz70IT399NM6c+aMvvCFL+g73/mOvve972n9ej7UBoLM2sBHgA8AgDGxNVXTwDd6tvssXy3gAIDyZgu2eR2HJd+XvOD9cOx1HpXnm6+jBPgA4BXLli0zAny7krvky5en4D33AzhrZ9IM8C1btszBJsD4TZ8+XTt27Bgys4VJAAC51zUQUsdA2JjTwAcAAAAAAEKuF0CwfPGLX9T73//+IeG922+/XT/72c+GDe9J0tq1a/Wb3/xG119//eDs2LFjuvbaa/Xggw/mdWcA+RUOm28+Z8vgQBVblMJ2XwAAMBq2ljgCfKPnDfjGjAY+AEA+WAN8A91S76mC75ILXsdhY1ZRUUHzDAC8yvLly43ZychJtUbMBlMAwdAZ6tSh2CFjToAPQWVreWrpJsAHAIXQMkxgetq0aQXeBAAAAAAAFBsa+DBiTz75pO64444hs6VLl+ruu+9WKHThLGgymdR3vvMdLVmyRIcPnz0YqLe3V29+85v17LPPqr6+ftw7/umf/qluvfXWUX3Pvn379Hu/93vjvm4AAABgvKwBvv6Mg02CzXafEeADAORDU1OTQqGQstmhgXuv47D85ERHW42dLcA3a9YseQFsEwSAfJk/f74SiYR6e3uHzHcmd6qho8HRVgDGY3dit3xv6MmAPM/TpZde6mgjYHxsAb6jBPgAoCBsgena2lpVVlY62AYAAAAAABSTkgzwHTt2TL/97W/18ssvq729Xe3t7cpms6qrq1Ntba0aGhq0du1azZgxw/WqgfLxj398SPOeJH3yk58c1YGwEydO1F/+5V/qz/7szwZnra2t+sxnPqPPf/7z495xypQpmjJlyrgvB8DI+b7ZcOPJnJUa26GLtvsCAIDRiMfjxszWJofzs7UWEuADAORDLBZTY2OjXn755SHzUMdhZaYsdrTV2A0X4AMAvCIajaq5uVm/+93vhsx3Jnbqyo4rHW0FYDx2JXYZs4suukjV1dUOtgHGb7gGPt+XODcHAOSXLTDN8WkAAAAAAEAqoQDfwYMH9aUvfUk/+9nPtHv37hF9T1NTk6699lp94AMf4AyKF3Dw4EH953/+55BZXV2dbrzxxlFf1h/+4R/qz//8z4cEXb7+9a/rM5/5jKJRzvwHBA2htVdwXwAAxiscDpvDjBlGw/l5GfM12XrfAgCQA7NmzTICfLYgXBB4ZwjwAcBILF261Ajw7UruUlZZhRRytBWAsdqZ3GnMli1b5mATIDdsAb6+bEgn+8KqTWQcbAQA5cMW4LM9LwMAAAAAgPIT+E8RDxw4oLe85S2aN2+evvjFL2rXrl3yfX9Evw4dOqRvfvObWr58uTZv3qwnn3zS9c0pWr/61a+M2eWXX65QaPR/hSZOnKhLLrlkyKyzs1OPP/74mPcD4I69ga/00cAHAMiHnp4eY+bHCZ6NVtZyn/X29jrYBABQDmwBt0AG+LJpeV2txpgAHwCYli9fbsw6w506HA3g8z9Q5k6HT+tI7IgxJ8CHIGtsbLR+jm8LlQAAcquFAB8AAAAAABhGoAN8999/v5YvX6777rtP6XRavu/L87xR/ToX5vvP//xPrV+/Xp/97Gdd36yitGfPHmM2noN3bN+7a9euMV8eAHfKNrRmudlle18AAHLGFuDLJgjwjZZvuc+6u7sdbAIAKAe2g7C8nhMONhmn3pPyLD/sTp8+3cEyAFDcLrroIlVWVhpzW4sXgOK2M2E+bkOhkJqbmx1sA+RGLBZTY2OjMW/pIcAHAPmUzkptlufaGTNmONgGAAAAAAAUm8AG+P7iL/5Cb3rTm3TmzJkhwb3RevX3DQwM6KMf/ahuueUW9ff353rlQDtxwjzoqKamZsyXZ/ve48ePj/nyALhDAx8AALljC5nRwDd6tgY+WzgSAIBcmDRpkjnsPSX52YLvMh620KHneaqrq3OwDQAUt3A4rEsvvdSYE+ADgsf2uF2wYIFSqZSDbYDcsZ1oxNYKBQDIneO9EWV880gCAnwAAAAAAEAKaIDvYx/7mO66667zBvfONesN9+u1Xt3I9+Mf/1i33nprIW5KYNg+pOrt7R3z5dm+N5lMjvnyABSZMi2io4EPADBe1ga+JAG+0bLdZzTwAQDyZfLkycbM8zNS3xkH24yd13vSmNXW1ioSiTjYBgCK37Jly4zZ7sRuZRWsADdQ7nYldhkz2+MbCBpbWORod8zBJgBQPmzPs7FYTFOmTHGwDQAAAAAAKDaBO/ri+9//vj796U8bob1zoYlQKKQZM2Zo/vz5mjZtmioqKlRRUaFQKKTOzk51dXWpra1Nu3fv1oEDB5ROpyVp8PJeHeK788479bd/+7eFvYFFynYgUnt7+5gvz9a2xxtWQDDRwPcKAnwAgPGyhcyyCQJ8o+Vb7jMa+AAA+WJt4NPZRjs/UVPYZcbB6zEDfMPdNgCAPeDTG+rVS7GXNLN/poONAIzWyfBJHYseM+YE+FAK7AE+GvgAIJ9sTadNTU0KhQJ5fn0AAAAAAJBjgQrwdXR06P3vf/+Qme/7SqVSetOb3qSbbrpJ1157rbUtzmZgYEC/+c1v9O///u/6t3/7Nx07dmxIE9+nPvUp3XbbbVqwYEE+bk6g2O6DLVu2jOmyfN/Xs88+a8wvvvjiMV0eALcIrb2C+wIAMF62AJ8tjIbzs4Uee3p6BlvcAQDIpUQioaqqKnV0dAyZe70ng1VQ33vCGBHgA4DhzZo1SxMmTNCZM0MbV/ck9hDgAwJiT2KPMYtEIlq4cKGDbYDcampqMmYn+yLqSXtKRgL1kwoABIYtKG0LVAMAAAAAgPIUqFP8fPWrX1VLS8tgwE6SPvCBD+jAgQP6xje+oVtuuWXE4T1Jikajuuqqq3TXXXfphRde0Kc+9SnF4/HB3x8YGNAnP/nJnN+OILrmmmsUiQzNe27fvl2HDx8e9WU99thjOn369JDZpEmTtGLFinHtCMANGvgAAMgdW0tcNhGo864UBdt9ls1m1dvb62AbAEA5sAbdes1Gu2JGAx8AjI7neVqyZIkxtwWCABQn2+N13rx5SiQSDrYBcssW4JOk1h5a+AAgX2wBvuGejwEAAAAAQPkJVIDva1/72mB4L5lM6t5779WXvvQlTZkyZdyXnUql9NGPflQPPfSQ6uvrB6/ngQce0LFjx3KwfbBVV1fr+uuvHzLLZrP68pe/POrL+sIXvmDMbrvtNoVCgfrrCOC/ZDIZY1YOj2ZbgC+dThd8DwBAabE18Nna5HB+w7UW2gKSAADkwuTJk42ZLRBXzDxL4NB2uwAAr2hubjZmexJ75AergxUoW7YAn+1xDQRRdXW1qqurjbktXAIAGD/fl1oI8AEAAAAAgPMITMbiySef1EsvvSTp7FlN77rrLt166605v55Vq1bp/vvvHwyTZTIZff/738/59QTRpz71KSNk9/nPf15PPvnkiC/jBz/4ge6///4hs8rKSn3iE5/IyY4ACs92IHw062CRAotZbiOtPgCA8bIF+IYLo2F4w4UebfcvAAC5YGuq83pPONhk7GjgA4DRswV9OsIdaom2ONgGwGh0hjp1OHbYmBPgQymZMWOGMbOFSwAA49cxEFJX2vxswvZcDAAAAAAAylNgAnwPP/zw4Ndr1qzRH//xH+ftutatW6f3vOc91usuZ4sXL9add945ZDYwMKDrrrtOv/nNby74/d/97nf15je/ecjM8zx95StfUUNDQ053BVA41gBfGZxg2nYbCQUAAMbL9rpKA9/oEeADABSaNcAXpAY+PyvRwAcAozZ37lwlk0ljvjux28E2AEZjb2KvMfM8T4sXL3awDZAfttYnGvgAID+GC0hPnz69wJsAAAAAAIBiFZgA3/bt2we/fuc735n363vXu95lve5y9/GPf1x/+Zd/OWR24sQJbdy4UW9605v04x//WO3t7fJ9X9lsVq2trbr//vu1efNm3XrrrUPaqUKhkD7/+c/rHe94R6FvBoAcKt8An3kjbfcFAACjYQuYEeAbg0hIfsQzxrxWAwDyxdpUZwnEFa2+Dnl+xhjTwAcA5xcOh7Vo0SJjbgsGASguexJ7jNmcOXNUWVnpYBsgP+wNfDEHmwBA6TtqeX6dMmWK9YQfAAAAAACgPEVcLzBSL7300uDXGzZsyPv1rVy5UolEQr29vXr55Zfzfn1B8g//8A+64oor9N73vldHjx6VJPm+r/vuu0/33XefJCkSiSibzSqbzVovY+7cufrWt76l9evXF2xvAPlhOxA+VhYBPnNGKAAAMF4dHR3GzE8E5se2opJNRBTuHBgys92/AADkgr2B74Tk+5JnhsqLjdd7wjonwAcAF9bc3KynnnpqyMwWDAJQXGyP0+bmZgebAPljD/BFlPWlUPH/mAIAgWJrOLU9DwMAAAAAgPIVmAa+Vx9oOW3atIJcZ2Njo3HdOOumm27SgQMH9C//8i/auHGj4vH4kN9Pp9NGeC+VSum6667TAw88oJ07dxLeA0qEtYEvW/oJvpgln/zqllEAAEYrk8no5EmzqSdTbX7oiwuz3W/t7e0ONgEAlIPJkycbMy/TJ2X6HGwzel7vaWNWUVHBWeIBYARsgZ/2SLuOR4472AbASPR6vXox9qIxJ8CHUtPU1GTM0n5Ix3s5YRgA5FqLJcBnex4GAAAAAADli3dmMWaJREJvf/vb9fa3v139/f167rnntGfPHp06dUqnT5+W53mqqalRTU2NFi5cqEWLFikcDrteG0COdXd3GzNbO12psd1G230BAMBInT592tpgna6JW/40LiRTE5MOD31tJsAHAMiXqqoq+28MdEuRRGGXGYsB8+fZCRMmOFgEAIJnwYIFikajGhgY2gC+N75Xk9I0mQLFaH98v7Ke+R7MkiVLHGwD5E9DQ4P1NaqlO6opybSjrQCgNNHABwAAAAAALiQwAb5XHwRz+PBhzZs3L+/XeeTIEeO6YReLxbRy5UqtXLnS9SoACszWOhcr0wCfrY0QAICROn7c3s6QqYkVeJPSYAs+EuADAORLZWWlde4NdMtP1hZ4mzFImwG+iooKB4sAQPDEYjEtWLBA27ZtGzLfnditNV1rHG0F4Hx2J3Ybs+nTp6u2NgD/bgNGIRwOa9q0aTp48OCQeUt3VM11fKYFALkykPGs7aY08AEAAAAAgFcLuV5gpF79psbDDz+c9+t78skn1dvbK8/zeEMFAM7DFlorhwa+mG/eyJ6eHvmWOQAAI2ELl2WSYflxWqzHwhZ8JMAHAMiXZDKpUMjyVqul2a4YeZY9hwslAgBMzc3NxmxvYq+DTQCMhO3xaXscA6XA1v5ka4kCAIxda09EvjxjTgMfAAAAAAB4tcAE+BYvXjz49T333JP36/vmN79pvW4AwFDlGuCLZs1ZJpPRwMBA4ZcBAJQEa4DP0iKHkUlbAnzDtRwCADBenudZG+tswbiiZNmTBj4AGDlb8Odo7KjOhM442AbA+QxoQPvj+405AT6UKtvJignwAUButVieV1OplOrq6hxsAwAAAAAAilVgAnwbNmwY/Pqxxx7TP//zP+ftuh555BF9/etfl+edPTvSxo0b83ZdABBkvu9bA3yxbOkn+GLD3ETb/QEAwEjYwmW2FjmMjC38SAMfACCfrI11AQnweQPmz7I08AHAyC1atMjaxLonscfBNgDO54X4C0qH0sacAB9Kla39qaWb9xwBIJeOWp5Xm5qaBo87AwAAAAAAkAIU4Fu1atXg2eF839eHP/xh/ehHP8r59Tz99NO69dZb5fu+fN9XJBLRG97whpxfDwCUgq6uLvm+mWQbLtxWSoZrGezs7CzsIgCAkmELl9la5DAytvDj6dOn1d/f72AbAEA5sDbWpYMR4NNAlzEiwAcAI5dKpTR37lxjvi+xz8E2AM7H9ricPHmy6uvrHWwD5J+tge/MQFidA4E5VAQAip6t2dT2/AsAAAAAAMpboN6Vfd/73iff9+V5nrq7u/XGN75Rd9xxR05aFHp6evTZz35WGzduVGtr6+D13Hrrraqrq8vB9gBQek6cOGGdp7IFXsSBZFbyLOFFmn0AAGNlew2xtchhZIYLPw737xcAAMbLFnjzgtLAlzYb+KyBRADAsBYvXmzM9sb3OtgEwPnsi5sBvsWLF9OQg5Jla+CTpBZL2AQAMDa2AN9wz78AAAAAAKB8BSrA94EPfEANDQ2SJM/zlM1mddddd2nOnDl63/vep5/85Cfq7e0d8eVlMhn9+te/1h133KE5c+boox/9qLq7XzmoJhaL6W//9m9zfjsAoFTYggYh31eiDAJ8IZ0N8b0WoQAAwFgdP37cmNla5DAymWr7fUfYHgCQL9bAW0ACfLY9aeADgNGxBfgOxQ+pz+tzsA0AG1++tYHP9vgFSkUqldKkSZOM+RECfACQE1mfAB8AAAAAABiZiOsFRqOqqkpf+cpX9Ad/8AfyPE+e58n3fXV0dOjrX/+6vv71rysUCmnWrFmaP3++GhsbVVFRocrKSnmep66uLnV1dam1tVW7d+/WgQMHNDAwIEny/6tF6dxlep6nv/mbv9G8efNc3mQAKGq2sFoqK5XLeWorslJ3eOiMAB8AYKxswbL0RAJ8YxYJKVMVVbhjYMiYAB8AIF/sDXxms11RIsAHAONmCwBlvIwOxg9qfu98BxsBeK2WaIs6w53GnAAfSt3MmTONk4cd7eJ9RwDIhRN9EfVnzfPnz5w508E2AAAAAACgmAUqwCdJb3zjG/WRj3xE//AP/zAY4pNeCeBlMhnt379fBw4cOO/lnPvz55y7nHNuueUWffzjH8/h5gBQemxhtYqMg0Ucqcj4OhYd+vpBKAAAMBbpdFqnTp0y5jTwjU+6JmYE+GxNhwAA5IK9ga+r8IuMgWcJ8FlvDwBgWJMmTVJ9fb1aW1uHzPfF9xHgA4rEvrjZvpdIJDRnzhwH2wCFM2PGDD399NNDZra2KADA6LVYnk/D4bCmTZvmYBsAAAAAAFDMzFMABcCnP/1pfehDHxoSwjsX5nt1M9/5fr32z5/j+75uvvlm3XvvvS5uGgAEii2sVpHxLX+yNNnCijTwAQDGor293TjJiCRlqgnwjYctAEmADwCQL/YGPjMYV5Ro4AOAnLC1eO1N7HWwCQCbfQkzwLdw4UKFw2EH2wCFM2PGDGN2hAAfAOTEkS7z+XTatGmKRAJ3Tn0AAAAAAJBngQzwSdIXvvAF/du//ZsqKyutB7q+NqA3XGDvHN/3FQ6H9ZnPfEY/+MEPFItxoCwAXIi1gS/rYBFHbLeVAB8AYCza2tqMme9J6YlxB9uUjnStef+9tg0DAIBcSSaT5jDTX/hFRsvPyssOGGPr7QEAnJctwLc/vl9ZldGbpkARszXwLVq0yMEmQGHZAnztvRH1Z8zjJgAAo2NrNLU97wIAAAAAAAQ2wCdJb3rTm7RlyxbdeuutCoVC1iDfhZxr5Lvmmmv0yCOP6C//8i/zsCkAlCZbA1+qjI5FsbUN2u4TAAAuxBYqy9TEpEigf2RzLl2XMGYE+AAA+RKNWhosLMG4opNNW8fW2wMAOC9bgK8r3KWWaIuDbQC8WmeoU0djR4257XELlJqZM2caM1+eWnr4Nz8AjNfRbvME8QT4AAAAAACATeCPBr3ooot03333affu3frgBz+oiy++eDCUd6Ff06dP1x/90R9py5Yt+sUvfqFVq1a5vjkAECjWBj5LqK1U0cAHAMgVWwNfutYMn2F00nVmA5/tvgYAIBdiMfOAreHCcUVlmJCh9fYAAM5r1qxZSqVSxtzW+gWgsGyPQ8/zdMkllzjYBiisiRMnqrKy0pgf7SLABwDjdYQGPgAAAAAAMEIR1wvkypw5c/TFL35R0tlGhd/+9rd6+eWX1d7ervb2dmWzWdXV1am2tlZTp07VmjVrNGvWLLdLA0DA2drmKjIOFnEkZQkrnjp1Sul0WpFIybzEAgAKwNYKZwufYXRsDXzt7e0aGBigVQgAkHPWwFsmAA18GRr4ACBXwuGwLrnkEj399NND5vsS+7Shc4OjrQBIZx+HrzV79mxrqAkoNZ7nacaMGdqxY8eQ+VFL6AQAMHId/SF1DoSNua35FAAAAAAAoCTTBfX19fr93/9912sAQEnr6+tTZ2enMa/IlncDnySdPHlSkydPLuwyAIBAI8CXH7b70Pd9HT9+XFOnTnWwEQCglNkCbx4NfABQdhYvXmwE+PbG9zraBsA5tga+RYsWOdgEcGPmzJlGgM/WGgUAGLnhgtA08AEAAAAAAJuQ6wUAAMF0/Phx67ycGviGu63Hjh0r7CIAgMCzB/jM9jiMTqYmLt/yU6/t/gYAYLysgbdhwnHFxCPABwA5ZQsEtcZadSZ0xsE2ACQprbReiL9gzBcvXuxgG8ANW5jkaDf/5geA8bA9j06ZMkXJZNLBNgAAAAAAoNgR4AMAjMmRI0eMWcj3h22lK0URSamM2Thou28AABiO7/tqa2sz5ulaGvjGLewpM9G8H233NwAA42Vr4AtCgE/DtARabw8A4IIWLlyoUMj8+G1/Yr+DbQBI0ovxFzUQMv9dRgMfyoktwNfaHVWmjD7XA4BcszXw0b4HAAAAAACGQ4APADAmtpBadab8XliqLS18R48eLfwiAIDA6ujoUE9PjzFPT6KBLxdsQUga+AAA+WAP8NnDcUUlYw8ZEuADgLFJpVKaM2eOMd8X3+dgGwCStD9uBmhra2s1depUB9sAbtgCJWnf0/HeiINtAKA0HCHABwAAAAAARqHcchYAgByxBfgmpM02ulJXY7nNNPABAEZjuDAZDXy5ka4zg5AE+AAA+RCLxcxhZkDyi/xnZUtLYCQSsbZHAQBGxtbqtTex18EmACRpX8IM0C5evFie5znYBnCjoaHBepIOW3sUAGBkjnaZz6EzZ850sAkAAAAAAAiCsj8K4y1veYvuuusuHTx40PUqABAotpa5GksbXamrJsAHABintrY2Y5ZJhuWnOPt1LqTraOADABSG7WBYT77kF/kPy5aWQNr3AGB8Fi9ebMwOxg4qrQA0swIlxpdvbcC0BW2BUhYOh9XU1GTMj3ZbTkQCALigvoyn9j4a+AAAAAAAwMgFLsD361//WnPmzBn218c+9rFRXd5vfvMb3XHHHbr44ov11re+Vbt27crT5gBQWmwhNVuYrdRVW47DJMAHABgNW5gsY2mNw9gQ4AMAFMqwoTdLQK6YeBmzgY8AHwCMjy0YlA6l9WL8RQfbAOWtPdKuU5FTxpwAH8qRrRXqCA18ADAmLcM8fxLgAwAAAAAAwwlcgO/LX/6yDh48aP314osv6vjx42O63Ewmo3vvvVfLly/XF7/4xRxvDQClxff9YQJ8DpZxzBZabG9vV29vr4NtAABBZGvgS9eaoTOMTdoShjx27Jh8v/xOPAAAyK9YbJjmiqwZkCsqNPABQM7V19errq7OmO+P73ewDVDebI+7aDSquXPnOtgGcMsWKjnaxb/9AWAsjloCfBMmTFBNTU3hlwEAAAAAAIEQqADf4cOH9aMf/Uie5xm/JI35AEzf9wcvo7e3V//f//f/6QMf+EDO9gaAUnPy5ElrQK06U34Hwtsa+CTp6NGjhV0EABBYtpOQEODLnfRE877s6+tTZ2eng20AAKUsFBrmrdaiD41njUk4HHawBwCUDs/ztHDhQmO+L77PwTZAebM97ubNmzf8yReAEmYN8HXHiv9HFgAoQrYG0xkzZgwefwYAAAAAAPBagQrw3XfffcpkhiYlfN9XIpHQbbfdprvvvlsf+chHRnWZH/vYx3TttdcqFAoNBvl839fXvvY13XnnnblcHwBKxnDhtOHCbKUslZWiWfOTTVtDIQAANseOHTNmmYkcRJYrw92XtvsdAIDxCGyAz7LfsLcFADBiixYtMmb7Evvkq8hfF4ASsy9hBvhsj0+gHNgCfD2ZkE71cwIPABito13mZw+251kAAAAAAIBzAnUkxk9/+tPBr33fVzwe19/8zd+opaVF9957r973vvdp7ty5o7rMP/mTP9HPf/5z7d+/X+9+97slaTDE9/d///faunVrLm8CAJQEWzitIuMrWobHnniyBxcJ8AEARsrawFdDA1+uZFMRZWPmj762+x0AgPEYPsBnNtwVFct+nC0eAMbP1sB3KnJKJ8InHGwDlKc+r08vxV4y5gT4UK6ampqsP7e0WFqkAADnZ3vunDlzpoNNAAAAAABAUAQmwNfR0aHf/OY3g+G62tpa/fKXv9Sdd96pqqqqcV/+jBkz9E//9E/693//dyUSCXmep3Q6PepGPwAoB7ZwWnXawSJFojpNAx8AYGx837cH+GoJ8OWM5ykz0bw/CfABAHJt+Na6Ij/bjaWBLxymgQMAxmvevHmKRs2Devcn9jvYBihPB+MHlfXMkxUQ4EO5isViamhoMOZHCPABwKhkslJLj/ncSQMfAAAAAAA4n8AE+LZs2aKBgQH5vi/P8/Stb31La9asyfn1vP71r9e3v/1t+f914Movf/lL7d27N+fXAwBBZg3wZYr8gMQ8sjXwHT16tPCLAAAC58yZMxoYGDDmmZqYg21KV3qieX8S4AMA5NqwrXXF3sBnCRjSwAcA4xeLxXTxxRcb833xfQ62AcqT7fE2depU1dbWOtgGKA62cMnRLt6LBIDRONYbUcY33zuhgQ8AAAAAAJxPYAJ827Ztk3T24JF169bppptuytt1veENb9DNN988+N/f//7383ZdABBEhw8fNmY1lha6cmG77bb7CACA1xouRJa2NMZh7DI15v157NgxB5sAAErZsA18loa7omIJGA7fJggAGA1by9e+BAE+oFBsjzfa91DubOGSozTwAcCoHO02g8/xeFxTpkxxsA0AAAAAAAiKwByJsX379sGv//AP/zDv1/eBD3xg8OvHHnss79cHAEFiD/A5WKRI2G770aNHlU6X8Z0CABgRW4gsGw/LT4YdbFO6bIFIGvgAALk2fOityBv4CPABQN7YgkIvxV5Sn9fnYBugvPjytT++35gvXLjQwTZA8bA18B0hwAcAo3Kky3zebGpq4v0UAAAAAABwXoF556C1tXXw6zVr1uT9+tavX69IJCJJev755/N+fQAQFJ2dnTp9+rQxr8kUeaNAHtluezabVUtLi4NtAABBYguRpSfGJM9zsE3pykw0z4ZLgA8AkGvDHaTlFXsDn8z9PP4tAgA5YQsKZbyMDsYPFn4ZoMy0RlrVGe405jTwodzZAnyn+yPqTvMzAACMlK251Pb8CgAAAAAA8GqBCfC9Oiwyffr0vF9fIpFQY2OjfN/XiRMn8n59ABAUtvY9qbwb+CozUthyQOZw9xUAAOfYQmQZS1scxsfWwGdrPwQAYDyGDb1ZGu6KCg18AJA3kyZNUn19vTHfF9/nYBugvOxLmI+zRCKhOXPmONgGKB4zZ860zo92mSfAAgDYHe02nzOHe34FAAAAAAA4JzBHYnR0dAx+XVlZWZDrPHc9Z86cKcj1AUAQvPzyy8YsmfEVL/ZCgTwKSaq2BBgJ8AEALmTYBj7klO0+PXPmjPr7+x1sAwAoVcOG3oq9gc+yHwE+AMgdW9vX/vh+B5sA5cX2OLvkkksUDocdbAMUj8rKStXW1hrzI5Y2KQCAyfdp4AMAAAAAAGMTmCMx4vFXGhMK1ZTQ3t4uSYpGebMaAM6xhdJqMg4WKTI1afOAR1vYEQCAV6OBrzCGu09t9z8AAGM1fOgteAG+YdsEAQCjtnDhQmO2L7FPfrG/PgABZ2vgsz0egXJkC5nYwigAANPJvrB6M+Z7QAT4AAAAAADAhQQmwPfqs8C98MILeb++7u5uHTt2TJ7nWc9ABwDlyhrgs4TXyo0txHjkyJHCLwIACJQTJ04Ys3QNDXy5lqmOybfkEGz3PwAAYzVs6M3PFnaRUTP3I8AHALmzePFiY9YZ7lRbpM3BNkB56A5160jUfH/e1ogJlKOZM2cas6PdvCcJACNhCzyHQiFNnz7dwTYAAAAAACBIAhPgmzNnzuDX3//+9/N+fT/4wQ+UzZ49eOWiiy7K+/UBQFAQ4LOjgQ8AMBYdHR3GLFvJ2a5zLuQpm4oY487OTgfLAABQXDzLj/QE+AAgd+bMmaNEImHM9yb2OtgGKA/74/vlW/6RQwMfcJa1ga+L9yQBYCSOWALPjY2NikZ5HgUAAAAAAOcXmADfqlWrJEm+7+tf/uVf8tqUkM1m9aUvfWnwv1euXJm36wKAoLGF0mrSDhYpMrb7oKWlRek0dw4AYHjWAF+FGTTD+Nnu1zNnzjjYBAAAAEA5iUQiWrBggTHfF9/nYBugPOyNmwHZmTNnasKECQ62AYqPrYHvWG9EAxlO5AEAF2Jr4LM9rwIAAAAAALxWYAJ8V199tUKhkDzP07Fjx/Se97wnb9f193//9/rd7343+N+ve93r8nZdABAkHR0d1gPdazI08Nnug2w2q5aWFgfbAACCIJPJqLu725xbmuIwfjTwAQDybfjWumL/mdncjwY+AMitRYsWGbN9CQJ8QL7sT+w3ZrbHIVCubA18vjy19PC+JABciK2x1Pa8CgAAAAAA8FqBCfA1NDRo06ZN8n1fvu/rBz/4gd7whjdYD3gdj49+9KP65Cc/OXiQSkNDg6655pqcXgcABNXRo0etcxr4pKqMFPbNgx6PHDniYBsAQBAMFx7LVpgf/mL8Mpb71daACADAWBF6AwAMZ/HixcbsSOyIukJdDrYBSltGGR2IHzDmtschUK7q6upUUVFhzI92xxxsAwDBYnuupIEPAAAAAACMRGACfJJ0xx13SDp7MIzv+/rRj36k+fPn65/+6Z80MDAwrsv+4Q9/qKVLl+qzn/3sYEjQ8zz92Z/9mUKhQN1NAJA3x44dM2bxrK94sZcJFICnsyG+1zp+/HjBdwEABIOt1VaSshWc6TofbPcrAT4AQEFYTvZSXIp9PwAIvoULF1rn++NmSxiA8Xk59rL6Qn3GnAY+4BWe51nboo5YWqUAAK/oHAjpzEDYmNPABwAAAAAARiJQybTrrrtOmzdvHgzX+b6vw4cP60/+5E80adIk3Xbbbfr617+uRx55RO3t7cNezpkzZ/Tkk0/qX//1X/Wud71LU6dO1Rvf+EY999xzg5fteZ7mzJmjD33oQwW8hQBQ3GzPrZWW0Fq5qrDcF+d7PQIAlLdhG/hSBPjywXa/EuADAORSKTXwldJtAYBiUFVVpVmzZhnzfYl9hV8GKHF7E3uNWXV1taZPn+5gG6B42cImR7sJ8AHA+Qz3PEmADwAAAAAAjETgjgz9+te/rhUrVuj48eODB5L4vq+Ojg498MADeuCBBwb/bCQSUUVFhSoqKuR5nrq6utTV1WW09fmvOgv2uWBgLBbTv/7rvyoejxfmhgFAANja5CoynKn/nMqMr7NdfK+ggQ8AMBxbeCybDEshDpjPBxr4AAAAALi0aNEiHTx4cMhsX5wAH5BrtsfVokWLOEEB8BozZ840Zke7Yw42AYDgOGppKp08ebJSqZSDbQAAAAAAQNAEqoFPkqZPn64HHnhAyWRycHauMc/3/SG/BgYGdOrUKR0+fFgvv/yyTp48qf7+fuPPnfv+c5cRCoX0z//8z7r88ssd3lIAKD7WBr6sg0WKlO2+IMAHABiOLTyWsYTMkBu2+5YAHwAAdhzgDgC5t3jxYmN2IH5AaaUdbAOULluzpe3xB5Q7W1tUS3dEWc7bCQDDOmIJOtO+BwAAAAAARipwAT5JWr9+vX7xi1+osbHRaM8by69zfN9XVVWV7rvvPr31rW91cdMAoKjZG/gcLFKkbG2EBPgAAMOxNvClzLO3IjeyKTPA19nZ6WATAED5KfIjYP0i3w8ASsSiRYuMWX+oXy/FXnKwDVCaToRP6ETkhDG3Pf6Acmdr4Ev7IR3r4QRjADCco93mZzi251MAAAAAAACbQAb4JGnt2rXaunWrNm/ePNikN1bnvn/58uXasmWLfv/3fz+HmwJA6bA28FlCa+Wq0hJmtN1nAABIwwT4aODLm2yF+cE6DXwAgFwqpda6UrotAFAspk2bppqaGmNuawsDMDa2x1M0GtX8+fMdbAMUt4aGBkWj5vtltnAKAOAs23MkDXwAAAAAAGCkAhvgk6S6ujr9x3/8h3784x9rw4YNg0G8kYT5Xv1nL730Un3729/WE088oYsuuqgAmwNAMFkb+LIOFilSlVnz9efkyZNKp9MOtgEAFDsCfIVlu287OjrGdTIYAABGhNcaAIDOhqNtLWD74gT4gFzZG99rzC6++GLFYjEH2wDFLRwOq6mpyZgf7ebxAgA2fRlP7b3m5ww08AEAAAAAgJEqiaNDX//61+v1r3+9nnnmGf3sZz/TQw89pEcffVSdnZ3WPx+Px3XZZZdp48aNuuaaa3TFFVcUeGMACJ6+vj6dOXPGmNPA94oKSwOf7/s6ceKEpkyZUviFAABFrbu725hlE2EHm5SHbNL88XdgYEDpdNp6tnEAAEYruK115s/1wb0tAFDcFi1apEceeWTIjAY+IHdsjydbcBbAWTNmzNCBAweGzI7QwAcAVi3dUfky3y+hgQ8AAAAAAIxUSQT4zlm2bJmWLVumv/7rv5YknT59Wu3t7Wpvb1c2m1VdXZ1qa2s1ceJEDkIBgFFqb2+3zistobVyZQvwSWfvOwJ8AIDXsjW/+ZFAl6QXNT9s/xmQBj4AQK4M+35jsb/WWPbjvVMAyI/Fixcbs5ORk2oPt6suU+dgI6B09Hq9ein2kjG3Pe4AnGULnRztIsAHADa2gPOECRNUU1NT+GUAAAAAAEAglVSA77Wqq6tVXV2tOXPmuF4FAALv+PHjxszzfaWyDpYpUhFJyYyvntcEBI4dO6ZLLrnEzVIAgKKVzVpeRDlWPn+GuW+t/z8AADBGoVDI8tpS5AE+GvgAoGDmzZunaDSqgYGBIfO9ib2q6yLAB4zHgfgBZT3zZ3wa+IDhzZw505gd7Y7J9yV+JACAoY52xYzZjBkzeA8FAAAAAACMGPUOAIAROXHihDFLZXkhea0KSwbAdt8BAGAP8PFBb94Mc98S4AMA5JL9oK0iD/BZGvhCIX7aB4B8iMVimjdvnjHfk9jjYBugtNgeR42NjaqtrXWwDRAMtga+nkxIp/rDDrYBgOJ21NLAZ3seBQAAAAAAGA5HYgAARqS/v9+YxTje3WC7T157Rm0AACTJtxws75Pfyx8a+AAABWAN8PlF/lpj+TcJZ48HgPxpbm42ZnsTex1sApQW2+PI9ngD8IqmpibryTtsIRUAKHe250ZbkykAAAAAAMBwCPABAEYkk8kYM15ETCFLs4LtvgMAgAa+wvJD9vvWFqQEAGCsghl8I8AHAIW0ZMkSY3Y4dlidoU4H2wClIa209sf3G3Pb4w3AK2KxmBoaGox5CwE+ABgik5Vae2jgAwAAAAAA40P2AgAwIrYQGofzmWwvrAT4AAA21uAYP6HlDw18AIACsLVX2Bruiou5n/V2AAByYvHixdagNC18wNi9GH9R/aF+Y04DH3BhtvAJDXwAMNSx3ogyvvlveAJ8AAAAAABgNDgSAwAwItYGvmI/BtEBz3KfEOADANjQwFdgw9y1NPABAHLJ2lznF3lYvNj3A4ASU1lZqYsuusiY70nscbANUBpsj5+6ujo1NjY62AYIFnuAL+ZgEwAoXrbnxVgspvr6egfbAAAAAACAoIq4XqAQOjs79cgjj2jLli06fvy4urq6VFdXpylTpmju3Lm66qqrlEwmXa8JAEXNGuBzsEexo4EPADBStuCY5QSuyJVhwpE08AEAcska4AsgGvgAIL+WLFmiffv2DZkR4APGzvb4WbJkScn82wzIJxr4AODCWizPi01NTbx/AgAAAAAARqWkA3wHDhzQpz71KX3nO99Rf3//sH8uHo/rqquu0ic+8QlddtllBdwQAIKDBr6RoYEPADBS1uBYiAPL8sUf5r6lgQ8AkEvWA7eKveHOsh8HuwNAfi1ZskTf//73h8xejL2oXq9XCT/haCsgmLLKal98nzFfsmSJg22A4LEF+E72RdST9pSM8L4ZAEjSEUuAz/b8CQAAAAAAcD7OA3z33XefXnzxxfP+mRtuuEGLFi0a1eV++9vf1p/+6Z+qq6vrggdk9vb26j/+4z/0H//xH3rb296mu+++WxUVFaO6PgAodbYQGofzmWjgAwCMlPXnFF5c82eY+5YGPgBA/hX5Qa+Wf5MQ4AOA/GpubjZmWS+r/fH9WtQ7us/DgHJ3JHpEXeEuY257nAEwNTU1Wect3VHNnjD8SZIBoJzYGvgI8AEAAAAAgNFyHuB7//vfr5MnT573zzQ0NIwqwPetb31L7373uwcPiB3JASfn/uy3v/1t7d+/Xz/72c9UWVk54usEgFJnO7g9VOwHITpAgA8AMFK21wefg+XzZ5gGPgJ8AIBcCofDxszzs8X907Olgc/aJAgAyJna2lpNnz5dL7/88pD5nsQeAnzAKO1O7DZmlZWVmj17toNtgOCprq5WTU2NTp06NWROgA8AzvJ96SgBPgAAAAAAkANOj8R49tlndeLECUlnA3Sv/nVuNlqPPfaY3vve98r3fXmeNxjeu9Blnfuzvu/rscce0y233DLq6waAUmYLGYSK+ghEN2z3CcEAAICN7UQj3hh+BsIIZe33LQ1DAIBcsgX4lC3yk7r45n6RiPPzvgFAyVuyZIkx25vY62ATINhsj5vFixdzQgJgFGwhlCPdMQebAEDxOdMfVnfafL+HAB8AAAAAABgtp59cPPjgg4NfnwvQvTZwV11drdra2hFdXjqd1h//8R8rnU4PuZxzYb5X/7ft17k9fN/Xr3/9a33zm9/M2W0FgKCzBvgc7FHsbBEAGvgAADYVFRXGLNSddrBJeRjuvrX9/wAAwFhZg2+WgFxRsQQMCfABQP41Nzcbs/3x/UqLnwuBkfLla09ijzG3Pb4ADM8WQmmxtE0BQDmyte95nqfp06c72AYAAAAAAASZ0yMxHnroIWPm+75WrFihd77znbr55pvV1NQ04sv73//7f+v5558fDOFJGhLcq62t1e23364rr7xSTU1NCofDam1t1RNPPKF7771XW7duHdLE91d/9Ve69dZbVVVVlZsbDAABZguh0Vdjst0n6TQH3QAATJWVlcaMAF/+2O7bUCikZDLpYBsAQKmyBt+KvIHPswQMrU2CAICcsjXwDYQGdDB+UHP75jrYCAieY5FjOhU5Zcxtjy8Aw7Mdk2ELrABAObI9HzY0NCgejzvYBgAAAAAABJnTAN9TTz01JGA3YcIEffnLX9bb3/72UV9WNpvV5z73ucHLk15p0/M8T9dff73+7d/+TdXV1UO+b8GCBdq4caM+8pGP6Bvf+IY++MEPqr+/X5J04sQJffe739Uf/dEfjeNWAkBpsB3c3hMiwvdavZa7hGAAAMDGdqIQAnz5Y7tvKysrFQrRKQwAyB1r8I0GPgCAxdSpU1VXV6f29vYh8z2JPQT4gBGyte/F43HNmzfPwTZAcM2cOdOYtfZElclKYd46A1DmbAG+0ZyMHgAAAAAA4BxnR2K0tbXp8OHDgyG76upq/eIXv9CqVavGdHk/+MEPdPDgwSGhvXP/e+mll+p73/veBc9+9O53v1v19fV64xvfqGw2K0n613/9VwJ8ACBp0qRJxqyTD+0MnWEzwTd58mQHmwAAip29ga/ID/APMFuAr6KiwsEmAIBSZm/gK/KAvmU/AnwAkH+e56m5uVkPPvjgkPmexB69/vTrHW1VPhr7G/XxIx8f9vfvmnKXuiPd1t9LpVP687Y/v+DlI/9sAb5LLrlE0SjNYcBozJgxw5hlfE/HeiNqSBX5zzMAkGe2AJ8t+AwAAAAAAHAhzo7EePrppwe/9jxPn/70p8cc3pOk73znO8P+3t13333B8N45N910k/74j/9YX/va1yRJDz/8sE6dOqWampox7wYApcAW4OsKS74kevhe0WkpW7DddwAA2AN8Aw42KQ/DNfABAJBL9gBfkQf0LQ2B1iZBAEDO2QJ8uxO7lVZaEXcf4ZWFpJ/URX0XDfv757v/I4qc93tROLsSu4xZc3Ozg02AYJsyZYri8bj6+vqGzI92xwjwASh7Ld0xY0YDHwAAAAAAGAtn3UnPP//84Ndz587Ve9/73jFfVkdHh37605/K885GSF7dvnf99dfr8ssvH9Xl3XnnnYNnZvR9X88+++yYdwOAUmFrkct6nrpp4RuUkaz3Bw18AAAbGvgKK2wJ8FVVVTnYBABQyqzBN7/ID3i1BAxp4AOAwli6dKkx6wv16cX4i4VfBgiYY5FjOh49bsxtjysA5xcKhaxhFFvrFACUk960p/Y+8z0SW3MpAAAAAADAhTiLXRw4cGDw67e97W3juqwf//jHg2eD831/yO+9//3vH/Xl1dXVafPmzYP/TYAPAIZvkevipPyDusKSPLOPkAY+AICNPcBX5Af4B5gtHEkDHwAg12zBN6/oG/jMf38Q4AOAwpgxY4Zqa2uNua1VDMBQtsdJLBbTwoULHWwDBB8BPgAwtfbYnwcJ8AEAAAAAgLEoigDfNddcM67L+slPfjL4tfeq4ERjY6Ouv/76MV3mqwN8O3bsGPtyAFAiksmkKioqjHlHyAyslavOYV5V6+rqCrsIACAQrAG+gay8gayDbUpfqGvAmBHgAwDkmjX45hd5gI8GPgBwxvM8LVu2zJjvTO50sA0QLLbHyeLFixWLxRxsAwSfLYzSQoAPQJmzBZknTJigmpqawi8DAAAAAAACz1mA79ChQ5LOfjjZ3Nw85svJZrP6+c9/PiS45/u+PM/TH/zBH4z5cl+904kTJ8Z8OQBQSiZPnmzMOmngG9QZNsOMEydOVDTKB5wAAFNVVZV1TgtffoR6aOADAOSfNfhW5A18niVgSIAPAApn6dKlxmxvfK8GZJ6EBMBZvnztTJgBPtvjCcDIzJw505gd6YrK9x0sAwBF4oglwEf7HgAAAAAAGCtnAb7Tp09LOttKZGt0GqknnnhC7e3tks4G917t1ltvHfPlXnTRRYNfnzlzZsyXAwClZNKkScasyxJaK1e2MCPtewCA4QwXHiPAlx+2+5UAHwAg1+wBvvG9tvuxKvnxavuvmP2EAKNCAx8AOGVr4BsIDehA4oCDbYBgaIm26HTktDG3PZ4AjExTU5Mx68mEdaafM3kCKF8t3WazLwE+AAAAAAAwVs6OxOjs7JTnecO2TozUT37yk8GvX93CN2nSJK1du3bMlzthwoTBrzs6OsZ8OQBQSmwNfB18bjfIFma03WcAAEhSKpWS53nGiUgI8OUHAT4AQCHE43FzmO0f12UOXPWpcX3/BWXM/WIx8wA1AEB+TJ06VfX19WptbR0y35nYqfm98x1tBRQ3W/teMpnU/Pk8ZoCxampqsr5XebQ7qup4cbeKA0C+HKWBDwAAAAAA5JCzBr7u7m5JGlf7niT9+Mc/HvLfvu/L8zxdd91147rcVCo1+PXAwMC4LgsASoW9gc/BIkWq0/KqarvPAACQpFAoZA2QhU+N7yB/2Nnu1/GeUAYAgNeyBfi8dJG/tmf6jFEikXCwCACUJ8/zrK1hu5K7HGwDBIPt8dHc3EyLMDAOsVhMDQ0NxtwWXgGAcpDJSq0E+AAAAAAAQA45C/CdC8h1dnaO+TL279+v5557znomuBtvvHFc+50LGErjDxkCQKmwhdHOWFrnytWZiHlfEOADAJyP7aCYaFuPg01Km9eXUeS0GZ6YOnWqg20AAKXMGnyzBOSKiWfZz9okCADIm6VLlxqz/fH96vOK+zUEcCGrrHYlzACf7XEEYHRsoRQCfADK1fHeiNK++fl/U1OTg20AAAAAAEApcBbgq66ulu/7On369Jgv44EHHhj82vNeedMkEomMu4HvzJkzg1/bWjEAoBw1NjYas1MRTz3OXk2KR1pSm+UzTNt9BgDAObbXicixXgeblLbh7lNepwEAuWYP8BV7A5+5Hw18AFBYtga+jJfR3sReB9sAxe3l2MvqDJsniLU9jgCMjj3AF3OwCQC4ZwswR6NR64kZAQAAAAAARsJpgE+STp48qWPHjo3pMr797W8PCe75vi/P83TFFVeoqqpqXPu99NJLg1+P97IAoFQsWLBAoZD50nEkRgtfW1TKeOb9sGjRIgfbAACCYtq0acYs2koDX67Z7tOKiorBn0sBAMiVIDbwKU2ADwBcmzx5sqZPn27MdyZ2OtgGKG629r2qqipddNFFDrYBSostwNdCAx+AMmV7/ps+fbrC4bCDbQAAAAAAQClwFuCbO3fu4NdPPvnkqL//scce0/bt2yWdDe692hve8IbxLSdpy5Ytg183NTWN+/IAoBRUVFRozpw5xpwAn3Qkbt4HkyZNUn19vYNtAABBYW3gayPAl2tRy33a2Ng45IQwAADkQjweN2ZeMTfw+b41YEiADwAKz9YetitpBpWAcrczaQZbL730Ug6mB3LAdlxEe19EfRneQwNQflp6zAZSjh8DAAAAAADj4SzAt3z58sGv77vvvlF//1133TX49asPugyHw7rtttvGt5ykhx9+ePBrztgIAK9YsmSJMTtMgM96HyxZsoRgAADgvGwNfJETfdJA1sE2pStyrNeY2cKTAACMlzX4li7iBr7sgDz5xpgAHwAUni3AdzB2UN1et4NtgOKUUUZ7EnuMue3xA2D0bG2wktTaQwsfgPJja+AjwAcAAAAAAMbDeYDP933df//9euGFF0b8vVu2bNEDDzwwJBTh+748z9OVV16pyZMnj2u3U6dO6Yc//OHgfxPgA4BX2AJ8bVFpoIxzar7sLYS2+woAgFezhcg8X4oeNwNnGLtoq9nAZwtPAgAwXtbgWzE38A2zm61JEACQX0uXLjVmvudrd3J34ZcBitSLsRfVEzJ/xrc9fgCM3sSJE1VRUWHMbSEWACh1BPgAAAAAAECuOQvwXX311aqurpbneerr69O73vUu9fdf+GCWnp4evfOd75Tvnz0z9Ln/Pee9733vuHf73Oc+p97eVw6YXbBgwbgvEwBKxaJFi4xZ1vPUEi3fBN+JiNQXIsAHABi9uro6xWIxYx5pMw9Gw9jZ7k8CfACAfLAF37xMETfwDbMbDXwAUHg1NTWaM2eOMd+R2OFgG6A4PZ983phNnDhRs2bNKvwyQAnyPM8aTiHAB6DcdA+EdGYgbMwJ8AEAAAAAgPFwFuBLJBK69dZbBwN4Dz/8sG688UYdPnx42O85fPiwXve612n79u3yPG+wde+cuXPn6o1vfOO49nr88cf1mc98ZvByGxsbObATAF5l8uTJmjp1qjE/YmYPysZhS/teRUUFBw0AAC4oFApZW/iibTTw5cxAVpETZjjBdr8DADBeQWvg89L23QjwAYAby5YtM2bbU9sdbAIUJ9vjYdmyZUM+LwYwPgT4AEA62mN/3iPABwAAAAAAxsNZgE+SPvjBDyocPnvGIt/39ctf/lLz58/XW9/6Vn3zm9/Uz372M/385z/XN7/5Tb397W/X3Llz9eijjxqXcy7I94lPfGJc+/ziF7/Qddddp0wmM3iZa9asGddlAkApsjXL2UJs5eKI5bYvWrRo8DUOAIDzsQXJaODLnejxXnm+OSfABwDIB3uAL3gNfLYmQQBA/q1evdqYtUZb1RZpc7ANUFy6vW7tj+835rbHDYCxswb4hgmyAECparUElydOnKjKykoH2wAAAAAAgFIRcXnlS5Ys0Qc+8AF98YtfHGzU6+7u1r333qt7773X+PPn2vpe3b537n83btyot73tbaPeIZPJ6NFHH9XnP/95/ehHPzJa/dauXTv2GwgAJWrx4sX6xS9+MWR2NOYpK8fJcEds4cXm5mYHmwAAgsjW+B0lwJcztjBkPB5XXV2dg20AAKUumUyaw3Sf5Gclrwh/Yk6brb/hcFjRKAfoAoALzc3NisVi6u8f2pD6fPJ5TemY4mgroDjsTO5U1ssa85UrVzrYBihdtgBfa3dUvi9RdgmgXNiaR2nfAwAAAAAA4+X8qJH/8T/+hxYuXDgYnDsXyrP9evXvvzpkV1dXp3/+538e8XU+8MAD+r3f+z2tX79eEydO1KZNm6zhPUm69tprc3ZbAaBU2Br4BkKejpfh8X1nwlJHxPzEcvHixQ62AQAEka0JLtpmHkyPsbHdl1OnTlUo5PzHYQBACbKdid2TL6WLM5zvDXQZs6qqKgebAACksycbufTSS435tuQ2B9sAxWV7crsxu+iii1RbW+tgG6B02QIqPZmQzvSHHWwDAG7YmkenT5/uYBMAAAAAAFBKnB+xWFlZqV/+8peaP3/+kIY9269zzn3t+76qqqr04x//WLNnzx7xdW7dulU/+tGP9Nhjj6mzs3NIQPDVLrroIi1atCgHtxIASsuMGTM0YcIEY37I0kRX6l623OZoNKoFCxY42AYAEES2AF+krUdeb8bBNqUn9lKnMbO1HgIAkAu2AJ8kaaC7sIuMlGWvYW8DAKAgbG1iO5M7lVbawTZAcfDla3vKDPCtWrXKwTZAaZs2bZpx3IRkD7MAQKmigQ8AAAAAAOSD8wCfJNXX1+uRRx7RO97xDkkaDPIN51zg7vLLL9czzzyj1atXj+l6X3s9r237u+WWW8Z0uQBQ6jzPs7bw7U0WxctKQe1Jmh9izp8/X7FYzME2AIAgmjt3rjHzfCn+YoeDbUpP/AXzfrTd5wAA5MJw4Tev32y6Kwa2Bj4CfADglu0zr75Qn/Yl9jnYBigOLdEWtUfajTkBPiD34vG46uvrjflRS5gFAEpR1pdaeyLGnAAfAAAAAAAYL/MdB0dqa2v1rW99S3/yJ3+ie+65Rz/84Q919OhR489NnTpVGzZs0Lvf/W5dffXVY7qu2bNna+PGjRf8c29+85vHdPkAUA7WrVunRx55ZMisNebpVFiqKUBhUDIrSfbA99nfy78eTzoUNwN8a9euLcwCAICSMHHiRDU0NKilpWXIPPZCh3rn17hZqkR4PWlFj5jNQjTlAgDyJRaLKRaLqb+/f+hv0MAHABihGTNmaMqUKWpraxsy357crgW9/CyD8rQtuc2YJRIJLV682ME2QOlramoy3qu0tVEBQCk60RvRQNY8cTEBPgAAAAAAMF5FE+A7Z/Xq1Vq9erXuvvtutbe3q6WlRadPn9aECRM0adIkNTQ0jPs63vWud+ld73pXDrYFgPK1fv163XXXXRoYGBgy35P0tLrz/E2qufD2YwVICV7A/qSnrGcG+DZt2lT4ZQAAgbZgwQLjoJj4ARr4xit+qFOe5Z8lBPgAAPlUVVWl9vahDTHeQNcwp6BxzBLgq6qqcrAIAOAcz/O0atUq/eQnPxky357crj84+QeOtgLc2p7cbsyWLVumaJRAEZAPTU1NevLJJ4fMCPABKBctPebzXTgc1tSpUx1sAwAAAAAASol5yqAiUldXp0WLFmnt2rVavHhxTsJ7AIDcqKys1MqVK435nmRRv7Tk1J6kGd5buHAhr1cAgFGzBcriLxDgGy9bCHLq1Kmqrq52sA0AoFxYG+yKtIHP6+8yZjTwAYB7q1atMmaH4od0OnzawTaAW/1ev/Yk9hjz1atXO9gGKA+2lilboAUAStFRS2C5sbFRkUjRnSMfAAAAAAAETPmkLAAAOXfVVVcZs+NRTyfK4L3r7pD0UswM8F155ZUOtgEABN38+fONWbS9T6Ez/Q62KR0xSwiS9j0AQL7ZAnBekQb4lDb3IsAHAO4tX75coZD5EZ6thQwodXsSe9QfMt8fsZ1gEEBu2AJ8x3siSmcdLAMABWZrHLU9LwIAAAAAAIwWAT4AwJitWbNGsVjMmO9JmMG2UrM34cn3ht5Oz/O0ceNGRxsBAIJs3rx51oMzaeEbH9v9R4APAJBvVVVV5nDAbLorBrYGPuv+AICCqqys1MKFC43588nnHWwDuGULrk6bNk3Tpk1zsA1QHmxBlaw8tdHCB6AMEOADAAAAAAD5QoAPADBmqVRKl19+uTHfkwzJd7BPIe1Jmi+hzc3NmjRpkoNtAABBl0wmNWvWLGNOgG/sQqf7FW3vM+a2tkMAAHIpUA18lr1o4AOA4rBq1Spjtj25XVlRf4TyYgvw0b4H5NekSZOUSCSMuS3UAgClpsUSVibABwAAAAAAcoEAHwBgXDZt2mTMTkQ9tUcKv0uhdIakw2bxoPW+AABgpGzNcPEDBPjGyhZ+DIVCuvjiix1sAwAoJ9YAXLE28Fn2IsAHAMXBFuDrDHfqxdiLDrYB3DgRPqEjsSPG3Pb4AJA7nudp+vTpxtwWagGAUtKX8XSyzzzQgQAfAAAAAADIBQJ8AIBxufzyy61n4bQ11JWKvUlP8rwhs1AopA0bNjjaCABQCqwBvoMdkl/qvbb5ET9oBvhmzZqlZDLpYBsAQDmxBuD6izPAZwsWEuADgOIwb948VVdXG/NtqW0OtgHcsP19j0QiWrZsmYNtgPJiC6vQwAeg1A33PEeADwAAAAAA5ELppisAAAWRSCS0du1aY74n6alU4wa2cOKyZcs0ceJEB9sAAEqFLcAX7kwrcqzXwTbBZ2svtN3HAADkmi1s4fWdcbDJBaT75GX6jbFtfwBA4YVCIa1cudKYb01tLfwygCO2v++LFy/m5DxAARDgA1CObM9zVVVVvFcCAAAAAAByggAfAGDcrrzySmN2KuKppQQ/xzsVlo7GPGNuuw8AABiNWbNmKRaLGXNbEA0XkPUVf4EAHwDADdvJXYoywNd32jrm5DQAUDwuv/xyY3YwflAnwycdbAMUVp/Xpx2JHcZ8zZo1DrYByg8BPgDlqKXHfJ5ramqS55nHBwAAAAAAAIwWAT4AwLitWrVKFRUVxnx7qvReZmy3KRwOa/369Q62AQCUkkgkoosvvtiYJ3adKvwyARd7uUvhrrQxJ8AHACgEawCu/4zkF1dPvTdMgK+mpqawiwAAhrV69WqFw2Fj/mzqWQfbAIW1I7lDA6EBY7527VoH2wDlxxbg60yH1TlQep/9AcA5tqCy7fkQAAAAAABgLHh3FQAwbrFYzNpAtzvpqa+ETkaXkbQjZd6gNWvWaMKECYVfCABQci699FJjltxxsugO+C92iR1mG0VlZaVmz57tYBsAQLmxNvBl09JAt4NthmdrBZwwYYIikYiDbQAANlVVVWpubjbmW1NbC78MUGDPpJ4xZjNnztS0adMcbAOUn+ECK7TwAShlBPgAAAAAAEA+EeADAOTEjTfeaMzSIU+7kqWT4Nuf8NQdNm/PTTfd5GAbAEApWr58uTGLHu9TpK3XwTbBlXz+lDFbtmyZtbkCAIBcszbwafjGO2cs+wy3OwDAHVvb2I7EDvV6/JyI0pVV1to0SfseUDjJZFJ1dXXGvLWHAB+A0uT7UpvlOW769OkOtgEAAAAAAKWIAB8AICfmzZunefPmGfNtFSGVSmfQtgozvNfQ0KAVK1Y42AYAUIoWL16seDxuzJOWRjnYeQNZJfaYgQRerwEAhVJVVaVQyPK2q6XxziVbAx8BPgAoPmvWrDFm6VBazyefd7ANUBgH4gfUEe4w5gT4gMKyNV629tDYDaA0dQyE1JMx38+h/RcAAAAAAOQKAT4AQM7YWviORz21lMDJOE+FpZfi5svmDTfcYD8wEwCAMYjFYmpubjbmyR2nCr9MQMX3nVZoIGvMCfABAAolFApZg3DF1sBHgA8AgqGxsVGzZ8825ltTWwu/DFAgtr/fEydO1IIFCwq/DFDGbK1Tbd0l8KEfAFgM1zBKgA8AAAAAAOQKiQMAQM5cddVVSiaTxnxbRfBfbralzNsQDod1/fXXO9gGAFDKbEGzxM5TUrZUOm3zK/n8KWM2depUPmQHABSUNQhXZAE+2z4E+ACgONlax55NPauszJOXAKXAFuC7/PLLFQ6HC78MUMbsDXwE+ACUplZLQHnSpElKJBIOtgEAAAAAAKUo+IkKAEDRSKVSuuaaa4z5noSnXs/BQjmSkbQjZd6AtWvXqra2tvALAQBKmi3AF+5OK/5Ch4Ntgif5/EljRvseAKDQ7A18ZuOdS7Z9+BkXAIqTLcDXGe7U/vh+B9sA+dUaadWR2BFjbnscAMiv4QJ8PucZA1CCbAFlWxMpAAAAAADAWBHgAwDk1A033GDM0iFPu5PBTfDtT3jqCZv733jjjQ62AQCUujlz5lgP+k/uMINphZatiio9wf4rW+X+7NuhzgHFDnUacwJ8AIBCswf4iqyBr5cGPgAIivnz51ufo20tZUDQPZt61pjFYjEtX77cwTZAebMFV3ozIZ0Z4DATAKWntSdizGxBZgAAAAAAgLEy330AAGAc5s2bp/nz52v37t1D5tsqQmruziiIMb5tFebWU6dOJQwAAMgLz/O0fPly/fKXvxwyTzx/Srppppul/svh/7HS6fVfSHLHKXmvOQO453launSpk30AAOXLGoQLQAMfAT4AKE6hUEhr1qzRT3/60yHzramtuvXkrY62AvLjmdQzxmz58uVKJpMOtgHKW2Njo3Xe2h1VdayvwNsAQH61WRr4CPABAAAAAIBc4tRoAICcszXTHY96Ouq+mGfUToall+Lmy+UNN9ygUIiXUQBAfthC4on9Z+T1ZhxsExy2lsJ58+apurrawTYAgHJWW1trzLwe9226g9J98tLdxpgAHwAUr7Vr1xqzo7Gjaom0ONgGyI/OUKf2JvYac9vffwD5l0gkNHnyZGPeagm5AECQ+f7ZcPJr2ZpIAQAAAAAAxorkAQAg56666iqlUiljvq0ieC872y07h8NhXXfddQ62AQCUC1uAz8v4Suw+VfhlgsL3lXjeDEbQmAsAcGHSpEnGzOstngCf13vCOrcdnAsAKA4rVqxQPB435ltTWwu/DJAn25LblPWyxpwAH+COrX3K1lIFAEF2uj+svqx5XAANfAAAAAAAIJeCl6QAABS9ZDKpq6++2pjvSXrq9RwsNEZpSc8nzYXXrVtnbVMAACBXJk+erJkzZxrzpCWghrMibb2KtvcZcwJ8AAAXbEE4r++0lBlwsI1Fjxngi0QiqqmpKfwuAIARicfjWrlypTHfWrG18MsAefJM6hljdskll/B+POCQrX2KBj4Apcb2vOZ5HgE+AAAAAACQUwT4AAB5cdNNNxmzjOdpRyo4Cb69SU+9YXPfG2+80cE2AIByYwuepbaekHzfwTbFL/VMuzGLx+NatGiRg20AAOVuypQp9t8okhY+zxLgmzx5skIh3i4GgGJmayHbG9+r0+HTDrYBcqvP69NzqeeMOe17gFu28Eprd8TBJgCQP6095vPa5MmTFYvFHGwDAAAAAABKFUdkAADyYu7cuVq4cKEx31YRUlBiB9tS5svktGnTtHz5cgfbAADKzWWXXWbMosd7FT3c7WCb4lex9bgxW7ZsGR+wAwCcqKurs4bhbME5F7weM/huaw0EABSXyy+/3Hh98T1fT6eedrQRkDvbktvUH+o35gT4ALdsDXxtPVHOMQagpLR2mw18tuc/AAAAAACA8SDABwDIG1sL38mIp5djxd/CdzwiHYnb2/doJAAAFMKll16qVCplzCu2mEG1chc606/43jPGfP369Q62AQBACofDqqurM+bFE+Az9xi2NRAAUDQmTpyo5uZmY/5UxVMOtgFyy/b3eObMmZo9e7aDbQCcY2vg68uGdKo/7GAbAMiPth4zwGd7/gMAAAAAABgPEgj/5c1vfrPe+ta36s4779RDDz3keh0AKAmbNm1SVVWVMX+uovgDfM9VmC+R0WhU1113nYNtAADlKBaLWVv4Us+YjTnlLvXsCXmvOeu353las2aNm4UAAJC90c7WfOeCLcA3adIkB5sAAEZr48aNxmx3YrdOh0472AbIjX6vX8+mnjXmtr/vAAqrsbFRnmd+rmcLuwBAULVantNo4AMAAAAAALkWqADfli1b9PDDD+vhhx/O+WX/v//3/3Tvvffqk5/8pK666iotXbpUTz75ZM6vBwDKSTwe1+bNm435/oSnriJ+Ber3pF1J88PIjRs3qrq62sFGAIBytXbtWmMWf7FT4RO9DrYpXrZQ46JFizRx4kQH2wAAcJat0a5YGvhkCRLSwAcAwXDFFVcYQQrf87WlYoujjYDx25bcpr5QnzEnwAe4F4vFrD8rtHZHHGwDALmX9aW2HvM5jQY+AAAAAACQa0UcnzDdfvvtuvLKK3XVVVfl9Xp839dzzz2njRs36re//W1erwsASt2NN95ozLKep+dTxdvCtzvpqT9k7nfzzTc72AYAUM4uu+wyhcNhY556pkgO/i8CXl9GyR0njbkt/AgAQCHZGvjUWxyv4bYgoXVfAEDRqa2tVXNzszF/soKTUiK4nqp4ypjNmDFDs2bNKvwyAAy2FipbWxUABNGpvrD6s+bhczTwAQAAAACAXAtUgE86G67zfT9vl+v7vjzPk+d56u3t1dve9jb19/fn/PoAoFzMmDFDy5YtM+bbUiFlHexzIb6k5yrMl8c5c+Zo0aJFhV8IAFDWKisrtXTpUmNesfV44ZcpUsnnTyrUb/6rYv369Q62AQDgFbZAnGdpviu4gR556R5jTAMfAASHrZVsd2K3zoTOONgGGJ9+r19bU1uN+caNG422SQBu2FqoCPABKBW257NQKKSpU6c62AYAAAAAAJSywAX48uV3v/udHn30Ud19991asWLFYEjwpZde0v/9v//X8XYAEGy25rqOiKeD8eL78L0lKh2LmnvddNNNHCwAAHBi3bp1xiyx67RC3WkH2xSf1DNmEGLmzJmcHRcA4JwtEGdrviu04XYgwAcAwbFhwwbjvUrf8/V0xdOONgLGbntyu/pCfcbcFlQF4AYBPgClrM3yfFZfX69olOc5AAAAAACQWwT4/sucOXN0+eWX633ve59+97vf6W1ve9vg7/3kJz9xuBkABN+6detUW1trzJ+rKL5AnK19L5FI6JprrnGwDQAA0tq1a42Zl/GVfM59AMC5jK/Us2aAzxZ6BACg0KwNfP2dUto8QL2gLC2AsVhMEyZMcLAMAGAsamtrtWTJEmP+VMVTDrYBxsf297apqUmzZ892sA0AG9uJstp6Isr6DpYBgBxr7YkYM1twGQAAAAAAYLwI8A3j85//vEKhs3fPli1bHG8DAMEWiUT0+te/3pgfjHs6E3aw0DB6PWlP0gwVXnvttaqoqHCwEQAAZ9tw5s2bZ8xtzXPlJrHvtMKdZhMhAT4AQDGor6+3zr3u4wXe5LXXf8yYTZkyhdZ5AAgYWzvZrsQunQmdcbANMDYD3oC2prYac1vLJAB3bEGWgWxIp/qK6EM+ABgjW6MoAT4AAAAAAJAPBPiGMWnSJM2ePVu+76utrc31OgAQeDfccMNgMHqQ52mnJTDnyp6kp4zloICbbrrJwTYAALzCFkhLbTshDWQdbFM8bCHGuro6zZ8/38E2AAAMNXHiRCUSCWNuC9AVku36GxsbHWwCABgPW8DJ93xtqeCklAiO7cnt6g31GvNNmzYVfhkAw5o6dar5GZ/soRcACJq2bvO5zNY8CgAAAAAAMF4E+M4jGj37Jk1XV5fjTQAg+Orr67V69WpjvjMVku9gH5udKfNlcf78+Zo7d66DbQAAeIUtwBfqzSi581ThlykWvq/UFjPAt3btWusBRQAAFJrneWpoaDB/o9vtycK8LjPAZ90TAFDU6urqtHjxYmP+VMVTDrYBxsb293X69OmaM2eOg20ADCcajVobxgnwAQi6rC+19UaMOQ18AAAAAAAgHziqcRi9vb06ePCgJKmiosLtMgBQIl73utcZs1MRT0eL4PO9k2HpaMxs37vuuuscbAMAwFCzZ8/W1KlTjXnFU24bfFyKvdip6HHzLP22sCMAAK7YXr9tAbpC8iwBQtueAIDit3HjRmO2K7FLHaEOB9sAozOgAW1NbTXmGzduNNolAbhnC7Mc6zFDLwAQJKf7wxrImofONTY2OtgGAAAAAACUOgJ8w/jbv/1bZj//mgABAABJREFU9faePRi0trbW8TYAUBrWrl2rqqoqY77D0nxXaLYdotGorrzySgfbAAAwlOd5Wr9+vTFPPdMupbMONnKv4snj5qyiQkuXLi38MgAADMMa4Ot2HeAzr58AHwAE0xVXXGHMsl5WWyq2ONgGGJ3nk8+rJ9RjzG3BVADu2X5maKOBD0DA2Z7HPM9TQ0ODg20AAAAAAECpK4pToj333HPaunXrBf/ciRMnBr/+l3/5l5xdfzabVX9/v06cOKGDBw/qwQcf1L59+ySdfWOmubk5Z9cFAOUsFovpyiuv1I9+9KMh8z1JT5tOu3tRykramTLP6LtmzRpNmDCh8AsBAGCxadMm3X///UNm4a60krtOqWdxmZ10xPet7YPr1q1TLBZzsBAAAHa2M7Y7DfD1d8kb6DbGnFkeAIJp8uTJWrx4sbZv3z5k/ruK32ljByEoFLffVf7OmE2bNk0XXXSRg20AXIjtZ4ZjvUVxuAkAjJmtSXTy5Ml8zgAAAAAAAPKiKN5R/f73v68777xzxH/e93390R/9Ud728X1/yH9v2rQpb9cFAOVm8+bNRoCvP+RpX9LTgh5/mO/Kr5djnjrDZoBv8+bNDrYBAMBuwYIFqq+vV2tr65B5xZPHyy7AFzvUqeixXmPOWfoBAMXGdsZ2r6tN8n3JM38OzTevu80658zyABBcmzZtMgJ8uxK7dDJ8UhMzEx1tBZxfr9erLSmzKXLjxo3yHPwbCcCF2Rr4jvVEXf1oAwA50WYJInOSIwAAAAAAkC8h1wuc4/v+iH6N9s+P5ZfneYMfDqVSKb3jHe9wdbcAQMlZsGCBZsyYYcx3Jt19urfD0r43ceJErVq1ysE2AADYeZ6nDRs2GPPUluNSOutgI3cqnjxuzioqtGLFCgfbAAAwPNtBrl6mT+rvcLCN5HWZ7X8TJkxQZWWlg20AALmwadMmhUJDP+7zPV9PVDzhaCPgwp5JPaP+UL8xv/rqqx1sA2Akpk2bZsx6MiF1pYvmkBMAGLXjPVFjRoAPAAAAAADkS1G9m3ouOHe+X6P5s2P9Jb3SwveVr3xFNTU1Lu4OAChJnufpda97nTE/FPfU6eBVqc+T9iXMAN8111yjSKQoimoBABhkawcPd6WV3HWq4Ls44/uqeMoMH6xdu1axWMzBQgAADM8W4JPsQbpC8LrN6x1uRwBAMNTW1mr58uXG/PHKxx1sA4zMY5WPGbOLLrpIs2fPdrANgJEY7ueGth4+SwMQXLbnMN4nAQAAAAAA+VJUAT6XXtvCV19fr/vuu4/2PQDIg2uvvdZyVmhPOy1NePm2L+EpHTKv1xYyBADAtQULFmjKlCnG3NZIV6pihzoVbes15rZwIwAAriUSCdXW1hpzr7vNwTb26+XANAAIvmuuucaYHYof0uHoYQfbAOd3OnRazyefN+a07wHFLZVKWU98fMzSXgUAQXGslwY+AAAAAABQOEVxOrSamhrNnDnzgn/uyJEjGhgYkOd5mjFjRs6uPxqNqqqqSpMmTdKSJUu0YcMGvf71r6d5CQDyZPLkyVq+fLmeeuqpIfOdyZBWdmZUyBjfjpSZZZ87d64uuuiiAm4BAMDIeJ6njRs36v777x8yT205Lr19rhQp/XO02MKKFRUVWrFihYNtAAC4sIaGBp04cWLIzFkDn+V6GxoaHGwCAMil9evXKx6Pq6+vb8j88crH9fsnf9/RVoDd7yp/J9/zh8w8zyPABwTA1KlTderUqSGztl6OqQAQTD1pTx0DYWPOiY4AAAAAAEC+FMW7qR/+8If14Q9/+IJ/btmyZXr22WclSS+88EK+1wIA5NHmzZuNAN+JqKfWqNQwUJgdToelw3EzLnjdddcVZgEAAMZg06ZNRoAv3JVWctcp9Sw2G35Kiu+r4ikzeLB27VrFYjEHCwEAcGGNjY3asWPHkJnX1epkF6+LBj4AKEWpVEpr167Vgw8+OGT+eOXjesPJNyik0j/ZC4Lj8crHjdmll16qyZMnO9gGwGg0NjZq586dQ2Y08AEIKlv7nkQDHwAAAAAAyB8+sQMAOLF+/XpVVFQY832Jwr007U+Y4b1wOKyrrrqqYDsAADBaCxYs0JQpU4y5rZmu1MQOdSna1mvMN27c6GAbAABGxnbgl9fVUvhFsmmp2wzCT5s2rfC7AABy7tprrzVm7ZF27Yvvc7ANYNcSadELcfMkrddcc42DbQCMlu3kH8d6iuKc0QAwarbnr4qKClVVVTnYBgAAAAAAlAMCfAAAJ+LxuNavX2/MD1hCdfmy3xIWXLVqlWpqagq2AwAAo+V5njWwltpyXEpnHWxUOLb2vYqKCq1cudLBNgAAjMz06dONmYsGPq+rTZ58Y27bDwAQPCtXrlR1dbUxf6zyMQfbAHa29r1oNKoNGzY42AbAaNlOTjJcgxUAFDtbgK+xsVGeV7jjFQAAAAAAQHkhwAcAcMYW4DsR9XQynP/r7g5JR2LmfN26dfm/cgAAxmnTpk3GLNyVVnLXqYLvUjC+r4onzQDf2rVrFYtZXtQBACgStoY7r++MNNBT0D1socF4PK5JkyYVdA8AQH5EIhHrz4pPVTylAQ0UfiHgNXz51gDfmjVrVFlZ6WAjAKNla+A72RfWQGmfUwxAiWqzBJBtz3MAAAAAAAC5Yp5OqIi9733vU0tLi+s1AAA5smLFCsXjcfX19Q2Z7094WtlltgLk0gtxT/5rzp7neZ7WrFmT1+sFACAXFixYoClTpqitrW3IvOLJ4+pZXOtoq/yKHepStK3XmNvaCAEAKCbDNdx5XS3ya2YXbA+v03xfddq0aQqFOMcbAJSKa6+9Vj/84Q+HzLrCXdqW2qbl3csdbQWcdSB+QG3RNmN+zTXXONgGwFjYGvh8eTreG9XUFGFxAMEyXAMfAAAAAABAvgTq6Iz3vve9+ru/+zv93d/9netVAAA5kEgktHLlSmO+P5n/l6f9Cc+YLVy4ULW1pRl6AACUFs/zrMG11JbjUro0T3lta9+rqKiw/lsCAIBiUlVVperqamNuC9Tlk9dlD/ABAErHJZdcYj3o2NZ6BhTa4xXm38PKykqtXr3awTYAxqKurk7RqNlYZQvBAECxO9ZjPp8R4AMAAAAAAPkUqAAfAKD0rFu3zpgdjUpdeXyFGvCkQ3EzwGfbBQCAYrVp0yZjFu5KK7nzVMF3yTvftwb41q1bp1gs5mAhAABGxxaU87paC7qD12le33DtgACAYPI8z9pmtjW5Vd2hbgcbAWelldYTlU8Y802bNvFzPRAgoVDIGm4hwAcgaDJZqb2PBj4AAAAAAFBYBPiGsWXLFj388MN6+OGHXa8CACVtzZo1CoVe83LkeXrB0pCXK4fintIhAnwAgGBbsGCB6uvrjbkt6BZ0sRc7FT3Wa8xtIUYAAIqRLShXDA18BPgAoPRcffXVxiwdSuup1FMOtgHOej75vDrDncbc9vcVQHGbOnWqMWvrNVusAKCYneiLKOObxwvYnuMAAAAAAAByhQDfMG6//XZdeeWVuuqqq1yvAgAlrbq6WosXLzbm+/MY4LNd9syZM9XU1JS36wQAINc8z7MG2FJb2qV0tvAL5ZEtlFhRUaEVK1Y42AYAgNFz3sCX6ZfXc8IY2/YCAARbU1OT5s+fb8wfr3zcwTbAWY9VPmbMpkyZoiVLljjYBsB40MAHoBQc6zWft8LhsKZMmeJgGwAAAAAAUC4I8J2H7/vyfd/1GgBQ8mzNd4finvrzkOHLSjoQNy947dq1ub8yAADyzBbgC3enlXz+ZOGXyRfftwb41q9fr2iUs3sDAILBdsKYQjbwDRcWpIEPAErTNddcY8x2JXepLdLmYBuUu65Ql7akthjzq6++WqEQH1UDQWNrpzrWw3t0AIKlzfK8VV9fr3A47GAbAAAAAABQLvhUBADgnC08l/E8HbIE7cbrSEzqDZuXu379+pxfFwAA+TZv3jzrQTO2wFtQxV7oUPR4nzG3hRcBAChW1ga+gS6pv6Mg128LC6ZSKU2cOLEg1w8AKKwrr7zSevDxo5WPOtgG5e53Fb9TOpQ25tdee62DbQCMl7WBrzcizosMIEhszaG25zcAAAAAAIBcIsAHAHBu2rRpmj17tjHfn8h9gG9/wnzpq6ur0/z583N+XQAA5Jvnedq4caMxr3imXRrIOtgo9yqfPG7MqqqqtHz5cgfbAAAwNrYAn1S4Fj5bA9+0adPkebn/uRsA4F5tba0uu+wyY/5I1SPKqjR+VkRw/Lbqt8ZswYIFmjVrVuGXATButpOJ9WdDOt1PaxWA4DjWazbw2Z7fAAAAAAAAcsk8pVAAtba2atu2bTp8+LA6OjrU0dGhgYGBcV1mS0thDp4BAJy1bt06vfDCC0Nmh+KefEm5PJzwJUur39q1axUKkWkHAATTpk2bdO+99w6ZhXoySj5/Uj1L6xxtlSO+b20TXL9+vaJR8wN2AACKVSqVUl1dndrb24fMvc4W+bUX5/36vc6jxmz69Ol5v14AgDvXX3+9Hn10aONee6RdOxM7tah3kaOtUG5ejr6sF+IvGPPrr7/ewTYAcmG4gMux3ohq4pkCbwMAY0MDHwAAAAAAcCGwAb6tW7fqnnvu0Xe/+10dPWoegAIACJbLLrtM3/72t4fMusKeToelmhx93tfrScctr3yrV6/OzRUAAODAxRdfrMbGRh05cmTIvPLJY4EP8MUPdChyos+Yb9q0qfDLAAAwTtOnT7cG+ArBdj1NTU0FuW4AgBuXXXaZJk6cqJMnTw6ZP1L1CAE+FIytfS8Wi+nKK690sA2AXIjH49aTk7T1RHVxtfk+HgAUozZLgI8GPgAAAAAAkG+Bqxs6deqUbr/9dq1YsUJf/vKXdeTIEfm+n/NfAIDCmjdvnuLxuDE/HMtd/96RmCd55uUtWbIkZ9cBAECheZ5nPfAt9Uy7vIGsg41yx9a+N2HCBC1btszBNgAAjM+MGTOMma0ZLx9s10OADwBKWyQS0TXXXGPMn049re5Qt4ONUG7SSuuxyseM+RVXXKHKykoHGwHIFVtLVXtvYM8dDaDMdA+E1JMJG3Ma+AAAAAAAQL4FKsB3+vRpXXXVVbrnnnsGg3ae5+XlFwCgsKLRqC655BJjfjieu+dk22XNnj1bEyZMyNl1AADggq2RLtSbUXL7icIvkytZ3xrgu+KKKxSJcEAQACB4pk+fbswKEuDr65DX32mMCfABQOm77rrrjNlAaEBPVDzhYBuUm+dSz6kj3GHMr7/+egfbAMil+vp6Y3acAB+AgBju+aqhoaHAmwAAAAAAgHITqADf29/+dm3dunVIcM+GBj4ACKbm5mZjdiSHDXy2Nj/bdQIAEDRz5syxhgJSTx13sE1uxF/oUORkvzG3hRUBAAgCW2DO62qV/Pw25g4XEiTABwClb/bs2Zo/f74x/23lbx1sg3Jj+3tWX1+vpUuXFn4ZADllC7nQwAcgKNr7zOeriooKGoIBAAAAAEDeBeZd1Iceekg//vGPB0N750J8576WJM/zNHXqVNXV1SmZTCqRSIy5Te+pp55SV1dXbpYHAIyILUx3KuKpMyRVjvN4xgFPaouO7DoBAAgaz/O0ceNGfec73xkyT21tl9JZKRKoc7dIklJPm+HDCRMmcKAfACCwrAG+bFrqPiZVmA0WuWIL8E2aNEnJZDJv1wkAKB7XXXeddu/ePWT2QuIFHY4e1rSBaY62Qqk7HT6t51LPGfPNmzcrFAreexQAhqKBD0CQ2Z6vbM9rAAAAAAAAuRaYd1HvueeeIf/teZ5839eiRYv0nve8R1deeaUWLFigaNSSzhiDZcuW6dlnn83JZQEARmbhwoUKh8PKZDJD5odjnub3jq8dtSXqKWsJdS9ZsmRclwsAQLG44oorjABfuCej5M5T6llS62irMfJ9VVgCfOvWrVM4HHawEAAA49fQ0KBoNKqBgYEh81Bni7J5DfC1GDPa9wCgfFx99dX62te+pv7+oQ3nj1Q+ottO3uZoK5S6xyoeU9Yzz8q3efNmB9sAyDVbA9+JvoiyvhQa2/mVAaBgbI2htuc1AAAAAACAXAvMKQ7/8z//02jc+5//839q27Zt+tCHPqQlS5bkLLwHAHAjkUho/vz5xvxIfPyf9h2OmbPGxkZNmjRp3JcNAEAxuPjii60fMtuCcMUu9lKXosd6jfkVV1zhYBsAAHIjHA6rsbHRmNsa8nLJdvkE+ACgfFRWVmr9+vXG/NGqR5VW2sFGKHW+fP226rfGfOnSpZo6daqDjQDkmu09yIzv6VQfJ94CUPxsDXwE+AAAAAAAQCEEIsDX2dmpI0eOSDob3vM8T29961v113/91443AwDkmq0R73AsBwE+SwiQ9j0AQCnxPM8acEttaZcy42uyLbTUU2bosKKiQsuXL3ewDQAAuWMLzhHgAwDk23XXXWfMzoTPaFtqm4NtUOoOxA/oSOyIMbf9PQQQTJMnT7bObaEYACg2tueq+vp6B5sAAAAAAIByE4gA3/Hj5sGbd9xxh4NNAAD51tzcbMyOR6TecWT4MpKORs0LsF0XAABBtmHDBmMW7hxQYs9pB9uMna01cM2aNYrFLJW6AAAEiD3A15K/K8xm5HW1jWgPAEDpWrZsmaZMmWLMf1tptqQB4/VI5SPGLJVKWd+zABBMsVhMdXV1xry9jwAfgOLXToAPAAAAAAA4EogAX29v75D/rq6uznvo4hvf+IYefPBB/epXv8rr9QAAhlq8eLE87zVhO8/TkXG08LVFpXSIAB8AoPRdcskl1oNnbIG4YhU90q3Y0W5jvn79egfbAACQWzNmzDBmXkf+Gvi87mPy/MyI9gAAlK5wOKzNmzcb8+dSz+l0KFgnfEFx6/f69UTlE8b8yiuvVCKRcLARgHyxhV1o4ANQ7HrSnrrSYWPe0NDgYBsAAAAAAFBuAhHgq62tHfLfhTjz0YoVK7Rx40Zt3Lgx79cFAHhFVVWVZs+ebcxbxhHgs31vXV2dGhsbx3yZAAAUo1AoZA26pZ4+LmV9BxuNXsXTx4xZIpHQ6tWrHWwDAEBuWRv4+k5JAz15uT6v0wwHRqNRawsTAKC02QJ8GS+jR6sedbANStWTFU+qJ2T+u+a6665zsA2AfLKFXdp7ow42AYCRs7XvSTTwAQAAAACAwghEgG/KlClDDirp7+93uA0AIN8uueQSY3Z8HCftPB4xA3wLFiwwm/4AACgBGzZsMGaR0/2KHzjjYJvRS1naAlevXs2Z+gEAJcEW4JPsQbtcsF1uU1OTQqFAvC0MAMihxsZGLV261Jg/XPWwfAXjhC8ofg9XPWzMZsyYoYULFzrYBkA+2QN8NPABKG62ptBkMqkJEyY42AYAAAAAAJSbwBypsXnzZvn+2Q8QW1palM1mHW8EAMgXWwNfe3TsYTvb986ZM2fMlwcAQDFrbm5WdXW1Ma94ut3BNqMTaetR/FCXMb/iiiscbAMAQO5VVVWppqbGmBcywDd9+vS8XBcAoPjdcMMNxqw12qrdid0OtkGpORw9rL2Jvcb8hhtu4GR6QAmytVXZgjEAUExsQeP6+nr+rQIAAAAAAAoiMAG+D3zgA5Ikz/PU29urBx98MK/X19LSokOHDunQoUN5vR4AgMkWrjsd8dQ/hvfNfUntls8LbSFBAABKQTgc1rp164x56uljkl/crQqpLWb7XjQa1eWXX+5gGwAA8sPWwpe/AF/LiK4fAFAerrjiCmu7yENVDznYBqXG1r4XjUb1ute9zsE2APJtuAa+bHG//QigzB3vjRoz2/MZAAAAAABAPgQmwLdq1Sq94x3vGGzh+8d//Me8Xt/111+v2bNn09AEAA4MF66zBfEu5ExYGgjRwAcAKC8bNmwwZtHjfYod6nSwzcjZWgJXrFihiooKB9sAAJAf9gCfGbTLBVswcMaMGXm5LgBA8YvFYrr22muN+dMVT6sj1OFgI5SKAW9Aj1Y+asyvuOIKVVdXO9gIQL7ZGvjSvqcz/WEH2wDAyLT32Rv4AAAAAAAACiEwAT5Juvvuu7Vs2TL5vq9f/OIX+tznPpfX6/N9fzAwCAAonOrqatXW1hrz9ujoK/iOW74nGo1q2rRpY9oNAIAgWLZsmTX0ltp6wsE2IxM606/4gTPG3BZGBAAgyArWwNffJa/PfG2lgQ8AytsNN9xgzNJe2hq+AkbqqdRT6gp3GXPb3zcApWG4wMvx3jGcjRMACsT2HEWADwAAAAAAFEqgAnzJZFK/+tWvtHHjRvm+r4985CP68z//c3V2FneLBABg9GwtfMcjYwjwWT4nnDlzpsJhzgAKAChd0WhUl19+uTFPPWs23BWL1HMn5L3m/CmhUEhr1qxxsxAAAHkybAOfn83p9QwXCiTABwDlbdasWVqyZIkxf6jqIfnipJYYm4eqHjJm06ZN09KlSwu/DICCiMfjmjhxojEnwAegmNmeoxoaGhxsAgAAAAAAylGgAnzS2VamX/3qV/rMZz6jyspKfelLX9LcuXP1iU98Qlu3bnW9HgAgR+bMmWPMjkdHfzm2Bj5bOBAAgFJjC/DFD3YqfLLPwTYXlnrWbAdcuHChqqurHWwDAED+zJgxw5h52QGpJ7dBe1uAr66uztrSCwAoL7ZWtJZYi/Yk9jjYBkF3NHpUe5Lm350bbrhBnjf6k/IBCA5b6KWdAB+AItWX8dQ5YJ7klwAfAAAAAAAolEC9e/qud71ryH9v2LBBP/3pT9XW1qZPfepT+tSnPqVEIqFLLrlEDQ0NqqqqUjKZHNN1HTp0KBcrAwDGyBayax9DA5/tewjwAQDKwerVqxUKhZTNDm3zST13Qh0bpzraahgDWSW3nzTGtO8BAErR1KlTFYlElE6nh8y9zqPyU5Nzdj1eZ4sxo30PACBJGzdu1Fe+8hV1dnYOmT9U9ZDm9853tBWC6uGqh41ZJBLR5s2bHWwDoJDq6+u1c+fOITMCfACK1XANofX19QXeBAAAAAAAlKtAvXt6zz33WM/U6HmefN+XJPX09GjLli2c0REAAs4WsusJe+oKSRVZyzdYpCWdtLzS2dr9AAAoNVVVVWpubjaaypPPFl+AL7n7lEJ9GWNOgA8AUIrC4bAaGxuNE4iFOlqUmdKcs+uxNfAR4AMASFI8HtfrXvc6fe973xsyfyr1lN4Seosqs5WONkPQDGhAj1Q+YszXr1+viRMnOtgIQCHZWquO9wXqEBQAZcQWMI7H46qpqSn8MgAAAAAAoCyFXC8wFr7vD/klnQ3xnftl+zOj/QUAcGvmzJnWMPZoWvhORiTfchk08AEAyoUtAJfccVJevxmWcyn57AljNnXqVM2cOdPBNgAA5J8tSOd1HsnpddgCfNOnT8/pdQAAguuGG24wZulQWo9WPupgGwTVloot6gx3GvMbb7zRwTYACs3WWkUDH4BiZXt+qq+v5wTxAAAAAACgYAIZ4Ht1WG+4Rr7x/gIAuJVIJDRt2jRj3h4d+WW0R83n86qqKk2aNGk8qwEAEBiXX365MQv1Z5XYearwywzH95Xa2m6M16xZw89mAICSZQ/wteTuCvysvK5WYzxjxozcXQcAINBmz56thQsXGvOHqh6SL050iZF5qOohY9bY2KilS5cWfhkABTdcgI/zJQMoRsctAT5bkygAAAAAAEC+BDLAN952PRr4ACAYbM0AZ8IjP5D/TNicNTU1EQYAAJSNpqYm6+tpytJ450r0cLei7X3G3NYeCABAqch7gK/7uLxs2hjTwAcAeDVbS9rR2FHtje91sA2CpiXSol3JXcb8hhtuUCgUyI+gAYySLfjSnw2pY4DnAADFZ7gGPgAAAAAAgEIx350IgNraWt100015vY4f/ehHOnnyZF6vAwBwfrYP/josobzhdFjCfrwJDwAoN2vWrNH9998/ZJZ6tl3t/lypCELtqWfN9r2Kigo1Nzc72AYAgMKwBvh6T0jpPikSH/fl28KAkUiEM8sDAIbYtGmTvvrVr6qrq2vI/KGqhzSvb56jrRAUD1c9bMzC4bA2b97sYBsALgz3mVt7b0QTYv0F3gYAzq+9jwAfAAAAAABwK5ABvhkzZuhb3/pWXq9j2bJlBPgAwDHbG+bjbeDjTXgAQLlZu3atEeCLnOxX7FCX+mdWOtrqFamtZhvgypUrFY1GHWwDAEBhDNeE53W1yq+eMe7L97rMAN+0adMUDo/irDgAgJKXSCR0zTXX6Ic//OGQ+VMVT+nNJ96syqz7nxlRnAY0oEeqHjHm69atU21trYONALiQTCY1YcIEnTlzZsj8RF9Es0WAD0BxOUEDHwAAAAAAcCzkegEAAIZjD/CN/PttYT/ehAcAlJtFixapstI86NLWfFdooTP9ih84Y8zXrFnjYBsAAAqnurra+vpsC96NRcjSwDdcaBAAUN5uvPFGYzYQGtCjlY862AZB8XTF0+oIdxhz298nAKVt0qRJxuyEpeUKAFzKZKVT/eaBBrbnMAAAAAAAgHwhwAcAKFoNDQ3GrDfsaWAEJXy+pA4a+AAAUCQS0erVq4158lmz+a7QUttOyvOHzkKhkC677DI3CwEAUCCe51kDdZ4leDemyyfABwAYoYsuukiXXHKJMX+w6kH58i3fAUi/nvBrYzZ16lQtX7688MsAcGrKlCnG7GQfzd8Aisvp/rB8mQcZ2J7DAAAAAAAA8oUAHwCgaA0XthtJC19PSEqHzDfhbaFAAABKna3RLn6wQ6HOAQfbvCL5/EljtnDhQlVXVzvYBgCAwsprgM/S5EeADwAwnJtvvtmYtcZatTOx08E2KHYvR1/WnsQeY37TTTcpFOKjZ6DcTJ482ZjRwAeg2Az3vFRXV1fgTQAAAAAAQDkL1DunN998szzP0+zZs/N+XXfeeadOnHDfSAEA5aympkbxeFx9fX1D5mfCnurS5z/783AhPxr4AADlaOXKlfI8T77/yuun50uJXafUvdI8yKYgfF+JHWaAb9WqVQ6WAQCg8JqamoxZTgJ8mX6pu90YE+ADAAxn06ZNuvvuu9XR0TFk/usJv9bC3oWOtkKxeqjqIWMWjUZ13XXXOdgGgGvWAF9voA5DAVAGbAG+iRMnKhaLOdgGAAAAAACUq0C9c/qDH/ygYNd10003Fey6AAB2nuepvr5ehw4dGjLvGEEDX0fYbN+bMGGCkslkrtYDACAwqqurNXfuXO3du3fIPLnDXYAverhbkTNmA+CKFSscbAMAQOFZG/gszXmj5XW1yZN50htbYBAAAEmKx+PavHmzvvvd7w6ZP5N6RqfCp1STqXGzGIpOr9erR6seNeYbNmxQTU1N4RcC4JwtwHeybwQf5AFAAdmel2zPXwAAAAAAAPkUcr0AAADnY2vMO2MJ55l/ZmSXBQBAubAF45KWBrxCsV13RUWF5s+f72AbAAAKzxrg6++U+jssf3rkbC1+qVRKEydOHNflAgBK24033mjMMl5GD1c97GAbFKsnKp9QT6jHmN98880OtgFQDGwBmFP9EWXNc4oAgDO2Bj4CfAAAAAAAoNAI8AEAipo9wHfh77OF/AjwAQDKmS3AF23rVeSYeeBdISSfNwN8S5cuVTjMGboBAOVh2rRp1rnX2Tquy7W1+E2bNk2ed+GT4QAAyteMGTO0bNkyY/5Q1UPKKONgIxQbX74erHrQmM+aNUuLFy92sBGAYmALwGR8T2f6eY8PQPE4SYAPAAAAAAAUAQJ8AICi1tDQYMw6Ihc+6LDD8rmg7bIAACgXS5YsUSwWM+bJHacKv0w6q8Tu08Z45cqVhd8FAABHUqmU6urqjLmtQW80bN9va/sDAOC1bC1qJyMn9VzqOQfboNi8EHtBh+KHjPnN/z97dx4uWV3fif9zqurufRt6oRtkXwW7EREiKCibKIuCWxwTMyFqfjFRM446bjNjjM4ziWPGiVtcmcg4o1EziSua6BgERIUAooiKgCA79L7frer8/oC+3NvnW/fWXavq1uv1PP103c+tc8631eeUVXXe533JJW4UAB2sXgBm87AAH9A6Ng8Vz0lr1qxpwkoAAACATrakA3y7d++OBx98MH7xi1/Ez372s2YvB4BZWL16dWG2u4FXr92JBr7UvgCgU3R3d8eJJ55YmPcmmvAWWu9d26M0UivMn/70py/6WgCgmVLBulSD3kwI8AEwW2eccUYyXJ5qXaPzXLW8+L+D3t7eOP/885uwGqBV9Pb2xvLlywvzVNsVQLNo4AMAAABawZIK8F1zzTXx3ve+N174whfGgQceGIODg3HooYfG+vXr47LLLktu8yd/8ifxv//3/47t27cv8moBaMR+++1XmO1p4NUr9Zz9999/7gsCgDZ2yimnFGZ9v9gaUcsXdR29t20tzNasWSNcAEDHOfjggwuzbNejc9pnavvUcQBgX5VKJS666KLC/La+2+LRytxen2hvO0s744aBGwrz5z73uTEwMNCEFQGtJBWC2SzAB7SIai1i60ixgU+ADwAAAFhsbR/g2759e/yP//E/4vjjj49zzjkn3vOe98Q3v/nNePTRRyPP80l/Uv7pn/4p/uAP/iAOPfTQeNe73hVbt25d3H8AAFNasWJFYTZSymJsmu1SLX0CfAB0ulTDXXnXWHTfu3NR19H382Lr3ymnnBJZVmzQBYCl7ElPelJhNqcA39hwZMNbC2MBPgAadfHFF0epNPnD1TzL4+rBq5u0IlrBD5b9IEZLo4X5C1/4wiasBmg1qRDMluFiWAagGbaNlCOP4ncPAnwAAADAYmvrAN8///M/x7p16+Ktb31r/OpXv5oU1suybNKfqeR5Hjt27Ii/+Iu/iPXr18e11167SP8CAKaTauCLmLqFbywiRkvFc78AHwCd7phjjonly5cX5n0/37poayjtHoueu3cU5ql2QABY6tIBvkdmvb9s94aGjwMAKWvWrInTTz+9ML928NoYjWKAi6Uvjzy+N/i9wvyEE06IY489dvEXBLScZAPfkAY+oDXUawRdvXr1Iq8EAAAA6HRtG+B74xvfGBdddFE88MADUwb2pmrf22vvNnmex4MPPhjnnXdefO5zn1vofwIADagXutszxY0764X7BPgA6HSlUinZwtd3W7ERb6H0/mJrZIm3aCeffPKirQEAWkUywDe6K2Jk16z2lwr/9fX1eT8MwIxccsklhdnO8s64aeCmJqyGZvtl7y/j4e6HC/PU/06AzrRmzZrCrF5gBmCxpc5HK1asiK6uriasBgAAAOhkbRng+6M/+qP46Ec/Oim4N1tvfOMb4+STTx4P+WVZFmNjY/HqV786vvvd787XkgGYpZ6enujr6yvMdyca9sZ/Vyfc54JFAEg33fXcsS2ykeqiHL/v58Ww4DHHHBMrVqxYlOMDQCup14w32xa+bNejyWPM5fNTADrPqaeeGgcddFBhftXyq5qwGprtqsHif++Dg4Nx9tlnL/5igJaUauDbIsAHtIjNw8WLB1LBYwAAAICF1nYBvk984hNx+eWXR0Qkm/b2/unv74+1a9dOu79//+//fdx4441xzTXXxOmnnz4eChwdHY1XvepVsWvX7O52DcD8SQXv6rXsPfa74oWJ/f390d3dPY+rAoD2lArwlcby6L5n56Icv/eO7YWZ9j0AOtWyZcti+fLlhXm2uxjEa0Qq+FcvJAgA9ZRKpXjBC15QmN/Re0fc33V/E1ZEs2wtb40fD/y4MH/+858fPT09TVgR0IpSAb6tI+Wo5U1YDMA+UoHi1atXN2ElAAAAQKdrqwDfQw89FG9/+9sLwb3+/v74nd/5nfjc5z4Xt956a4yMjMSOHTviwQcfjIho6A7TZ555Znz/+9+PN7/5zeMhvgceeCD+8i//csH+PQA0ZqYBvt2J3+23337ztyAAaGMHHnhg8u6yvXdsW/Bjl3aPRdcDxZuknHTSSQt+bABoVamAXapJrxH1GvgAYKYuvPDC6OrqKsy18HWWawaviWpWLcxTAU+gc6UCfNU8i20jxdYrgMW2eagY4NPABwAAADRDWwX4PvCBD8SOHTvGf65UKvGWt7wlHnzwwfjc5z4Xv/M7vxPr1q2LSqX44UsjSqVS/Pf//t/jj/7oj8ab/D796U9HtVr8YgqAxZMK3+1OtOztlQr3pUKAANCp1q9fX5j13llsxptvPXdtjyxx5+1169Yt+LEBoFUdfPDBhdmsA3yJ5r7U/gFgOvvvv3885znPKcx/sOwHsSfb04QVsdiqUY2rB68uzJ/+9KfHYYcd1oQVAa0qFeCLiNgyLMAHNF/qXFTvvAUAAACwkNomwDc2NhZXXHFFZFk23rr3zW9+M/7qr/4qBgcH5/VYf/3Xfx2HH354RERs3Lgx/umf/mle9w/AzKxYsaIwm6qBb08i3CfABwBPSAX4eu7cHlFLpOvmUarl7/DDD9eUC0BHm7cGvlo1YvemhvYPAI249NJLC7Ph0nD8aNmPmrAaFtst/bfElsqWwvySSy5pwmqAVtbT05P8fG/z8OxuvAwwn1LnIgE+AAAAoBnaJsB37bXXxubNmyPP88iyLK644oo477zzFuRYfX198YY3vGH852uuuWZBjgNAY5INfFPctFMDHwBM7cQTTyzMyrvGouuh3Qt63J5Ey18qTAgAnWTeAnx7NkWWVxvaPwA0Yt26dXHUUUcV5lctvyryWNgbwNB831v+vcJs1apVccYZZyz+YoCWlwrDbBHgA5psrBaxbUQDHwAAANAa2ibA94Mf/CAiIrIsi/POOy9e+tKXLujxXvziF48/vvnmmxf0WABMbfny5YXZcFZs2dtrKPHqltoHAHSqI444IgYGBgrz3kTAbt6M1aLn1zsKYwE+ADpdMsA3tDmiOjKj/WS7HinMKpWKi9IAmLUsy5Jta/d33x939NzRhBWxWB6uPBy39d1WmL/gBS+IcnmKu+sBHSv1vmPzkAAf0FzbRsqRR/G6gjVr1jRhNQAAAECna5sA3y9/+cvxx7/3e7+34Mc76qijxtua7rrrrgU/HgD1LVu2rDAbmeIVLPW7VEgBADpVuVyOE044oTDvuWPbgh2z+96dURqpFeYCfAB0unoNednuTTPaT7Z7Y2G2du1aF9kDMCfPfe5zo7+/vzBPtbOxdKT++y2VSnHxxRcv/mKAtpAM8A17LwI0V6oJNMuyWLVqVRNWAwAAAHS6tgnwPfDAA+OPzzzzzEU55po1ayLP89i2beEuYgVgeqnw3XD9Ar5kO58AHwBMduKJJxZmC9nAl9r3ihUr6oYWAKBTrFixIrq6uoq/2LNhRvtJBfgOPPDA2S4LACIior+/P84///zC/F8H/jW2lxawxZ2mGc6G47pl1xXmZ555ZqxevboJKwLaQer8sG1EAx/QXFsTQeL9998//TkMAAAAwAJrmwDfrl27xh8fdNBBi3LM7PEAyI4dOxbleACkpe7wPKyBDwDmZN26dYVZ16NDUd42siDH672jeGHn+vXrx993AUCnKpVKsXbt2sJ8xg18e9INfAAwV5dccklhVs2qce3gtU1YDQvthoEbYld5V2Ge+t8BwF6pNqutIxr4gObamggSa98DAAAAmqVtAnwTL+ocGxtblGM+8sgjERFRqbgzHEAzpcJ3I1lEXuf5qXY+AT4AmOyEE06IUqn4lrDnjgVoIM/z5H7Xr18//8cCgDaUDvAVA3lT0cAHwEI58sgj46lPfWph/r3B70Utak1YEQvpe8u/V5gdeuihcfLJJy/+YoC2kQrEbBsuR17vyzyARbAtESReuXJlE1YCAAAA0EYBvsHBwfHH999//4If75FHHomtW7dGlmWxYsWKBT8eAPUlw3dZFiN1CntSDXzLli2b30UBQJvr6+uLY489tjDvvbPYlDdXlQ1DUdk+WpgL8AHAY1JBu1Sj3lQE+ABYSJdeemlhtqlrU9zad2sTVsNCubv77ri75+7C/JJLLpl0s1WAfaUCfMO1UgxVnTuA5tk6XAzwaeADAAAAmqVtAnyHH374+ONvfetbC368r33ta+OPjzzyyAU/HgD11QvfpQJ8YxFRTVxIoIEPAIrWrVtXmPXeMf8BvtQ+e3p6kgFCAOhEc27gq41FDG1taL8AMBtnnnlm8oaXVy2/qgmrYaGk/vvs6emJ5z//+U1YDdBO6jVabR2pLPJKAJ6wVQMfAAAA0ELaJsB30kknjT/+xCc+EcPDwwt2rGq1Gh/96EfHfz7llFMW7FgATK9e+G448SqWmk21DwDoZKkGvO77dkaM1eb1ON337CjMjj/++KhUXMADABF1GvhmEuDbsymyyBvaLwDMRldXV1x00UWF+a19t8aGyoYmrIj5tqu0K64fuL4wP++88+reZA9gr/322y/K5WJQZlui/QpgsWxLhIhXr17dhJUAAAAAtFGA79xzzx1/fNddd8Vb3/rWBTvWX/3VX8Wtt946/vN55523YMcCYHp9fX1RKhVfslINfKlZRER/f/88rwoA2t/xxx9fmGVjeXQ/uHtej9Pzm52F2ZOf/OR5PQYAtLNkU97Q1sea9RqQCvuVy2V3lQdgXr3gBS8ofE6bZ3l8b/B7zVkQ8+q6ZdfFaGm0ML/kkkuasBqg3ZRKpeT7j1T7FcBi2ZoIEfusBAAAAGiWtgnwrVu3LtatWxcREXmex9/8zd/E61//+hgdLX6RNBcf/ehH4z/9p/8UWfZYAmTFihVx4YUXzusxAJiZLMuSAbzhUjGtN6KBDwAatnbt2li+fHlh3p0I3M1aLY/ue4v7O+644+bvGADQ5pINfJFH7NnU0PapAN+aNWuSDRgAMFtr166N008/vTC/dvDaGI35/b6OxZVHHlcNXlWYn3DCCd6/Aw0T4ANayVgtYudY8Ry0atWqJqwGAAAAoI0CfBERb3rTmyLP88iyLPI8j0984hOxfv36+OpXvxp5ns9p33fffXe8+MUvjje+8Y2R5/n4cV73utdFV1fXPP0LAJitVIAv1bY3nBWHvb29UalUFmJZANDWsiyLY489tjBPNebNVtfDe6I0UivMU8cFgE61cuXKZNguFcxLST0v2eoHAHN06aWXFmY7yzvjpoGbmrAa5ssven8Rj3Q/Uphr3wNmYvXq1YXZtmHfzwHNsa1OgFiADwAAAGiWtgrwXXbZZXHiiSdGRIyH+O644454yUteEoceemi8+c1vjq9+9auxYcOGafc1NjYWP/vZz+Lyyy+P5z3veXHcccfF1772tfHgXsRjd75+61vfuqD/JgAak2rQS7XtpWap8B8A8JhUkG4+G/i6f7OjMOvr64uDDz543o4BAO2uXC7HmjVrCvOGA3x7is9LtfoBwFydcsop8aQnPakw/97y7y3+Ypg3qf/+BgcH4+yzz170tQDtSwMf0Eq21gkQp85VAAAAAIuhrW53Vi6X44orrogzzjgjhoeHx4N2eZ7Hgw8+GB/60IfiQx/6UERELF++PI488sjxbe+888549rOfHTt27Ijt27fHAw88EGNjY+O/39vgtzcYWCqV4vLLL4/BwcFF/BcCUE9vb29hNppo4BtLzFLbAgCPSQb47tsZUcsjSokX1hlKtfkdc8wxUSq11f1kAGDBrV27Nh566KFJs2zPpoa2zXYXn6eBD4CFUCqV4gUveEF86lOfmjT/Ve+v4oGuB+LgUTdraTdby1vjx/0/LswvuOCC6OnpacKKgHaVarWq14AFsNBSAeLly5dHV1dXE1YDAAAA0GYNfBERJ598clxxxRWTLvbMsmw8eLf3z7Zt2+KWW26JiMfCebt27Yof/OAH8dOf/jTuueeeGB0dnfT8vfvY67/9t/8WF1544WL/8wCoIxXCS4X1UqE+AT4AqO+4444rzEojteh6aPe87L/73mKAL3VMAOh0yQa+PVsa23io+LzU/gBgPlxwwQXJC5+/N/i9xV8Mc3bt4LVRzaqF+cUXX9yE1QDtLNnANyzABzRHKkCcChoDAAAALJa2C/BFRLz85S+Pv/u7v4uBgYFJ870hvH3DeBExHtRLPW9ik1+lUokPfehD8Za3vGVx/jEANCTdwFdM6wnwAcDMHHTQQYX3VhHp4N2M1fJkA1+q9Q8AOt0BBxxQmGVDm6ffMM8j21N83urVq+djWQBQsP/++8dznvOcwvwHgz+I4Wy4CStitmpRi6sHry7MTz755DjssMOasCKgnaXeg2wbqTRhJQDpBj4BPgAAAKCZ2jLAFxHxspe9LG666aY46aSTxoN5+5oY4qsX7Nsrz/M47LDD4pprrok//dM/XZA1AzB76QBf8XmpWV9f3wKsCACWhlKpFMccc0xh3nPP3AN8lQ1DUdpTvIu/AB8AFCUDd4008I3uiqw22tj+AGCeXHLJJYXZntKeuH7g+iashtn6ad9PY3OleCOA1H+/ANNJNfDtqZZiuJq+RgNgIW0dLgaIBfgAAACAZmrbAF/EYxd9/uhHP4qPfvSjcdRRR01q2dtrutBenuexZs2a+Iu/+Iu49dZb47TTTluMpQMwQ6kQXjrAVxxq4AOAqR133HGFWXeiOW+mUu17PT097uIPAAmpwF02NH2Ar95zUo1+ADBf1q9fH0cccURhftXyqxZ/Mcza95Z/rzBbuXJlnHHGGYu/GKDt1QvGbB0utmABLLRtiQa+VNAYAAAAYLG0dYAvIqK7uzte97rXxa9+9av48pe/HH/0R38Uxx133Hg4r96fww47LH7/938/PvvZz8ZvfvObeMc73hGDg4PN/ucAUEdPT09hNpYI8KVmqW0BgCekGvF67t0ZUUu3nTcqFQI8+uijo1x20Q4A7CsZ4BvdFVEdmXrDREtfb29vDAwMzNfSAKAgy7JkS9tven4Td3ff3YQVMVMbKhvi1r5bC/OLLrooKpViYw3AdPbff/8olYqXoKRCNAALLXXu0cAHAAAANNOS+fYly7K49NJL49JLL42IiE2bNsV9990Xmzdvjk2bNkWtVotVq1bFypUr46CDDoqDDjqoySsGYCZSLXrpBr7GtgUAnpAK8JWGqlF5dE+MHdg/6/323LujoWMBAOkAX0Q8FtBbtrbudqkGvtWrV0eWaKgHgPn03Oc+Nz71qU/F0NDQpPlVy6+KIzce2aRV0ahrBq+JPJt8455SqRQXX3xxk1YEtLtyuRwrVqyITZs2TZpvHalExHBzFgV0rK3DxUviBPgAAACAZloyAb59rVq1ygcvAEtIMsCX6JEV4AOAmTvkkEOit7e3cNFl9wO75xTg67p/d2EmwAcAaXvbKmq12qR5NrQ58qkCfHs2F2Z1w4AAMI+WLVsW5557bnzzm9+cNL9h4IZ4xeZXRH9t9u8nWVhjMRbXDl5bmD/jGc+ItWvr//8OgOmsXLmyGOAb1sAHLK5qLWJH4mIC15EBAAAAzZSIPgBA60k38BXTemOJV7a+vr6FWBIALBnlcjkOO+ywwrzroWIAr1Gl3WNR2TZSmB95pBYGAEgpl8vJC8myPcWGvUm/r9PABwCL4ZJLLinMRkojcd2y65qwGhp188DNsb28vTBP/fcJMBOp9zTbRgT4gMW1fbQceRSvJVi5cmUTVgMAAADwGAE+ANpCKoQ3lmjb08AHALOTCvB1Pzj7AF9XnW0PPfTQWe8TAJa6Aw44oDBLBfQmEeADoImOO+64ePKTn1yYf2/we5FH3oQV0YjvDX6vMFu7dm381m/91uIvBlhSUgG+rSOVJqwE6GT1mj818AEAAADNJMBXx8MPPxz33ntv3Hvvvc1eCgBRr4Gv+LxUK19PT89CLAkAlpTDDz+8MJtLA19q21WrVsWyZctmvU8AWOqSwbtpAnyphj4BPgAWU6q17aHuh+JXvb9qwmqYzoNdD8Yv+35ZmL/whS+McllLFjA3yQBfnSANwEJJBYeXLVvmugEAAACgqQT46rjwwgvjyCOPjKOOOqrZSwEgIrq7uwuzaiLAl2rl80E8AEyvboCvNrvGhFSA74gjjpjVvgCgU6SCd9mezVNuk2roE+ADYDGdc845MTAwUJhfNXhVE1bDdFLte+VyOS644ILFXwyw5KxcubIw2zYiwAcsrtR5R/seAAAA0GwCfFPI8zzyfHYXqwIwv1IBvlRYr5rYVoAPAKZ32GGHFWalkVpUNg/Pan/dDxYDfKljAABPSAb4hrfV36A2FtnIjob2AwALpbe3N57//OcX5jcP3Bw7SsXXKZpnNBuNHy77YWH+7Gc/Oxm6AZipVEBmuwAfsMhS5x3/XwcAAABoNgE+ANpCKoQ3lnheKtSXCv8BAJMdfPDBUalUCvOuRBCvEantBPgAYGorVqwozKYM8A1vT45dlAbAYnvhC19YmI1lY/GDZT9owmqo58b+G2NXeVdhnvrvD2A2Uu9pdo6Vo1prwmKAjpVq4EudnwAAAAAWkwAfAG2hXgPfvj2pAnwAMDvlcjkOOeSQwrzroZkH+LLhalQ2DRXmRxxxxGyWBgAdY//99y8O64T0IiKyOr9L7gcAFtDhhx8eJ554YmF+zeA1kRc+xaVZrhm8pjA75JBD4mlPe9riLwZYkuq9F9k5qoUPWDw7Euccn5UAAAAAzVasV2hTv/71r+P++++P7du3x44dO2J0dHRO+9u8efM8rQyA+ZBq4Issi2pMfjGrJgJ8yW0BgILDDjss7rnnnkmz7lk08HU9vCeyxPWZGvgAYGrJBr6xoYjqSEQ5cXOaRICvr68vent7F2J5ADCliy++OG699dZJs4e6H4o7eu6I44aPa9Kq2OvhysNxe9/thflFF10UWZb4YB1gFuo1XG0bLcd+PdVFXg3QqbaPFO9nr4EPAAAAaLa2DfBt3rw5vvjFL8aXvvSluOmmm2LXrl3NXhIAC6hei141i6hMCAho4AOA2Tv88MMLs9k08KW2Wb58uTvcAsA06l5MNrw9on91YZxq4PN6C0CzPOc5z4mPfOQjhe/srhm8RoCvBaTa98rlcjzvec9rwmqApaq3tzd6enpieHh40nxHIkwDsFA08AEAAACtqO0+Ja3VavGBD3wgjjjiiHjDG94Q11xzTezcuTPyPJ/XPwC0lnohvImBvVpE1BJ3CtbABwCNqRvgm+F7pK5Ea9/hhx/ujv4AMI16F5Nlw9sanrujPADN0tvbG8997nML8xsHbozdpZnfHIb5MxZjcd3gdYX5GWecEStXrmzCioClKsuy5Pua7YkwDcBC2T4iwAcAAAC0nrYK8I2OjsaLX/zieNvb3jYptJdl2bz/AaC11AvhTQzwpdr3IiK6uroWYEUAsPSkAnzlXWNR3j46o/10Jxr4DjvssFmvCwA6RVdXVwwODhbmqaa9iHismW8fAnwANNMLXvCCwmykNBI/HPhhE1bDXrf03xI7yjsK84svvrgJqwGWulRIZkciTAOwEMZqEbvGiuccn5cAAAAAzdZWAb4/+ZM/ia9//euF0B4AS1+9AF+1gQCfBj4AaMwhhxySfI9VeXTPjPaTer4AHwA0JnlH+DoBvlSwzwVpADTT0UcfHU9+8pML82sGr4k8Ztbuzvy5evDqwmzt2rVxyimnNGE1wFKXek+igQ9YLDvrnG808AEAAADNVmn2Ahr1r//6r/GZz3wmeTFpnj/xhV9/f38MDAxEX1/fnMJ9Dz74YIyOzqxlAoCF093dnZyPTXhcneG2AMBkPT09sWrVqti4ceOkedeGoRg+dr/GdpLn0bVhqDB+0pOeNB9LBIAlb8WKFXHfffdNmmXD25LPTc0F+ABotosvvjhuv/32SbP7eu6Le7rviSNHjmzSqjrXxsrG+Hnfzwvziy66KEqltrrXK9AmUiGZ7Rr4gEVSLzDs8xIAAACg2domwPfJT35yvHlvrzzP46ijjorLLrssnvvc58aTn/zkWLly5bwc7+STT46f/OQn87IvAOauUqlEqVSKWq02aT7WQAOfAB8ANO6ggw4qBPgqG4uBvHpKu8aiNFSM1R944IFzXhsAdIKZNPDFSHHujvIANNu5554bH/vYx2JoaPJ7yasHr44jNwnwLbZrll0TeTa5/bBUKsUFF1zQpBUBS13qPckODXzAItkxUrxBQU9PT/T29jZhNQAAAABPaJvbKn7rW98aD+/tbdx7+9vfHr/85S/jXe96Vzzzmc+ct/AeAK0pFcSrTgh2VwX4AGDOUkG7SqJRr556zz3ooINmvSYA6CSpO8JndQJ82VBx7o7yADRbf39/nHvuuYX59cuuj6Gs8feXzF01qvH9we8X5s94xjPigAMOaMKKgE6Qek+yPRGoAVgIqQa+/ffff9IN4wEAAACaoS0+Jd2xY0c89NBDERHjLXz/5t/8m/jLv/zLqFTapkQQgDnq6uoqzCaG9uoF+FLbAQBpqaDdTBr4Us9dvnx59Pf3z2ldANApUjcpy4a3FZ+Y5xEjOwpjAT4AWsHFF19cmA2XhuOGgRuasJrOdWvfrbG1srUwT/33AzBfNPABzbRjJB3gAwAAAGi2tgjwbdiwoTB75zvf2YSVANBMswnwlUqlKJd9KQgAjUo18HXNoIEv9VztewDQuOXLlxeHI7uKs7E9keXVwni//fZbgFUBwMwcf/zxcdRRRxXmVw9e3YTVdK5rBq8pzFatWhWnn356E1YDdIpUUGZ7IlADsBC2Jc43bnYEAAAAtIK2qK8bGxub9POKFSvixBNPXNBjvve9743Nmzcv6DEAmJlkgG/S42KCr7u7ewFXBABLTypsV94yHDFWi6hMfw+YVAOfAB8ANC4V4MtGdxafmAr11dkeABZblmVx8cUXx0c+8pFJ87t77477uu6LQ0cPbdLKOseW8pb4Sf9PCvMLLrjATe+ABZVqFR+plWK4mkVPOW/CioBOkmr8FOADAAAAWkFbNPAdcMABk35eu3btgh/zhS98YVx22WVx2WWXLfixAGjMdA18Y4kGvtQ2AEB9qbBdlkdUNg03tH0l0cCXavUDANIGBweLw0RYLxnqi4hly5bN95IAYFae+9znJm+wdu3gtU1YTee5btl1kWeTgzJZlsVFF13UpBUBnSLVwBehhQ9YHKlzTb3zEgAAAMBiaosA34oVK+KII44Y/3nnzvTFKQAsbamLPSYG+KoCfAAwZ6tWrYpKpVjWnmrWS+nSwAcAc5Js4KsOR1RHJw8Tob7e3l5N9AC0jMHBwTjrrLMK8x8t+1GMxVgTVtQ58sjjumXXFeannHKK9+jAgttvv/2S8+2JViyA+ZZq4BPgAwAAAFpBWwT4IiIuueSSyPPH7hL58MMPx9BQYxePArB0JBv46jyeahsAoL5yuZxsPe9KNOsV1PKobNLABwBzkWzgi4gYnRzYSzXwpcJ/ANBMF154YWG2s7wzftr/0yaspnPc1XNXPNL9SGGe+u8DYL5VKpXke5MdI21zeQrQxrYnzjUrVqxowkoAAAAAJmubT0j/9E//NLq7uyPLshgbG4uvf/3rC3q8P//zP49Xv/rV8ZrXvGZBjwNA45IBPg18ADDvUoG7SgMBvvLW4cjG8sLc3f0BoHH1AnzZvo17iQa+uuE/AGiSpz71qcn3mKl2OObPD5b9oDAbGBiIM844owmrATpRqu1KAx+w0PJcAx8AAADQutomwHf00UfHO97xjvEWvj/7sz+L4eHhBTveV7/61bjiiiviiiuuWLBjADAzqTDe2DQBvu7u7gVcEQAsTanAXWXj9AG+VEtflmWxZs2aeVkXAHSCgYGBKJUSH9vu07hXCPSFAB8AradUKsXznve8wvyn/T+N7aXtTVjR0jeSjcT1A9cX5ueee67Py4FFkwrL7BgR4AMW1nA1i5GaBj4AAACgNbVNgC8i4t3vfne89KUvjTzP41e/+lW84hWviKGh6S8iBWBpSDfwPZHaqza4DQAwtWQD35bpb6BS3jJSmK1atcoFggAwA1mWJYN4hcDePoG+iIjly5cv1LIAYNbOP//8wqyaVeP6ZcWQGXP34/4fx57ynsL8+c9/fhNWA3QqDXxAM9Q7z2jgAwAAAFpBWwX4siyLL37xi/H6178+8jyPr33ta/GMZzwj/vmf/7nZSwNgESQDfBMe1xINfJVKZeEWBABL1OrVqwuz8tYGAnyJ56T2BQBMLdmkNzo5wKeBD4B2cfDBB8eJJ55YmF+37LomrGbpS/3nesghh8QJJ5zQhNUAnSrVdqWBD1ho9c4z++233yKvBAAAAKCorQJ8ERGlUik+8pGPxDe/+c045phj4mc/+1lcdNFFcdxxx8Xb3va2+L//9//Gz3/+89i0aVMMD09/gSkA7SMV4JsY2qsmAnwa+ABg5latWlWYVbaOROT5lNtVtqYb+ACAmUk16WUj+zTuJRr4BPgAaFUXXHBBYXZvz71xb/e9TVjN0rWlvCVu67utML/gggsiyxIfoAMsEA18QDOkzjPLly93018AAACgJbTtJxQXXHBBfPCDH4zXvva1cf/998edd94ZH/jAB5q9LAAWUOqD9Wqdx3sJ8AHAzKVCd9lYHqVdY1FbVv+1tZwI8GngA4CZm20DXyr4BwCt4KyzzoqPfOQjMTQ0NGn+g2U/iMM2H9akVS09P1z2w8izyTffybIszj///CatCOhUyQDfSNvdXxpoMzsS5xntewAAAECraMtPSL/zne/E+vXr4wUveEE88MADkWVZZFkWeZ7P6x8AWksqwDexga+WuINwuexungAwU/VCd6mA3kSVrcUWdA18ADBzqQBfIbA3WgzwLVu2bKGWBABz0t/fH2eeeWZh/qNlP4qxGGvCipaePPK4btl1hfnTn/70OOCAA5qwIqCTpQIzuzTwAQts51jxPJMKFAMAAAA0Q9sF+D7wgQ/EhRdeGL/4xS8KYbu9Qb75+gNAa0m16VUnnK418AHA/BgYGIienp7CPBXQmygV8BPgA4CZGxgYKA7HJjcWZfv8HCHAB0Bru+CCCwqz7eXt8bO+nzVhNUvP3d13x0PdDxXmqf/cARZaqh1851jbXZ4CtJmdo8XzTOomSQAAAADN0FafkH7+85+Pt771rVGr1SLPc2E7gA6TatOrTXyceDlItfYBAFPLsiwZvJuygS/Pk7+v1+YHANTX399fHI7tmfrnetsBQIt42tOeFmvWrCnMrxsstsYxc6n/HAcGBuKMM85owmqATpcK8I3WSjFcdW0HsHB2Jpo+U+cjAAAAgGZomwDf5s2b49/9u38XEZEM7U1s45uvPwC0lmkb+BLf+WngA4DZmWmAL9tTjdJIrTDXwAcAM5dq4MsmBvbyPGJUgA+A9lIqleL8888vzG/pvyV2lnY2YUVLx2g2GjcM3FCYn3XWWdHb29uEFQGdrl5gZleiHQtgvqTOMQJ8AAAAQKtom1qiT3/607F58+ZJwb29IbsTTjghzjvvvDjuuOPi4IMPjv7+/jl/GfWHf/iHcdddd81pHwDMr1SbXq3O46m2AQCmlwreVaYI8NX7nQAfAMxcMog3MbBXHYksijcgSwX/AKCVPP/5z4/Pfe5zk2bVrBrXD1wf5+04r0mran+39N0Su8q7CvMLLrigCasBqB+Y2TlajpW91UVeDdApdo5p4AMAAABaV9ukGr70pS+NP94b3Dv55JPjYx/7WJx22mnzfrxly5bN+z4BmJvZNPAJ8AHA7KQb+IbrPj/1u0ql4stxAJiFZIBvYgPfWLF9r+52ANBCDjnkkFi3bl3cdtttk+bXDV4nwDcH1w1eV5gdfPDBsW7duiasBiCit7c3uru7Y2Rk8k2/do5p4AMWzk4NfAAAAEALa4tPR4eHh+PWW2+NLMvGw3vr16+Pa665ZkHCewC0pnK5eMe82oTQngY+AJg/6QDfzBr4Vq1aNalFHQBoTCqIl40NPfF4VIAPgPb1/Oc/vzC7p+eeeKTySBNW0/52lnbGbX23FebPe97zvCcHmioVmtk5WvyuD2C+7EqcYwT4AAAAgFbRFgG+Rx55JMbGxsZ/zrIs3ve+98XAwEATVwXAYks28MUTFyCkGvhS2wAA01u9enVhVtkyVQNfOsAHAMycBj4AlrKzzz47+bnt9cuub8Jq2t+NAzdGNasW5ueff34TVgPwhFRoZleiHQtgPuR5xK5Ey+d+++3XhNUAAAAAFLXFp6M7d+6c9HNfX9+Cf+l06qmnxllnnRXPec5zFvQ4ADQu1cBX1cAHAAti5cqVhVlpx+hj34InlLcXA3ypfQAA00vduCyrjkTUHr/JWSLA19vbm3zfDACtZtmyZXHaaacV5tcPXB95pN9zUt8NAzcUZuvWrYsDDzywCasBeIIGPmAx7almUc2Ld/zVwAcAAAC0irZINey///6Tfj7ooIMWvFHp05/+9ILuH4CZS4XxJl7OUUs08Ll4EQBmJ3VX2tJYHtlwLfLe4utraedoQ/sAAKZXt0lvbCiie1lko8UAn/Y9ANrJueeeG9///vcnzR7qfige6HogDhk9pEmraj9by1vj9t7bC/NzzjmnCasBmCwZ4Eu0YwHMh3oBYQE+AAAAoFW0xaejT3rSkyY1NwhjAHSm1Pm/Nk0Dn9cMAJidel9qlxNBvcfmY4WZAB8AzE6qgS8inmjeSzTwCfAB0E5OP/306O3tLcyvX3Z9E1bTvv514F8jzya3FpZKpTj77LObsyCACVKfDe4cbYtLVIA2tKvO+UWADwAAAGgVbfPp6EUXXRR5/tgXUA8++GCTVwNAMyQDfBMfa+ADgHlTL3xX2pUO8KXmvhgHgNmpF8Ybb94bG2p4GwBoRb29vXHGGWcU5tcPXB955IktSLlh4IbC7GlPe9qkG6MCNEvqs8FddRqyAOYq1cDX19cXXV1dTVgNAAAAQFHbBPje9KY3RalUiizLYteuXXHdddct6PFuvvnmuOaaa+Kaa65Z0OMA0LhKpVKYTQzw5VFM8KW2AQCm193dnWxDKO+o08CXmGvgA4DZ6enpiSxL3KWmOhIREVl1uPArAT4A2s25555bmG3s2hi/7vl1E1bTfjZUNsRdvXcV5uecc04TVgNQlArwaeADFsrOseL5xU0GAQAAgFbSNp+OnnzyyfH6179+vIXvr/7qrxb0eK95zWvinHPOSX55CEBzpNr08gnXM2rgA4D5lfpyu7RzLPnc0q7i3JfjADA7WZZFT09P8Rd7g3tjxQBf8vkA0MJOPfXUWLZsWWGeapWjKPWfU6VSiWc/+9lNWA1AUTLAN+Z7O2BhpBr4fEcBAAAAtJK2CfBFRHzgAx+I888/P/I8j69//evxgQ98YEGPl+f5eGAQgOZLhfGqEx7XCr8V4AOAuUh9uV3emWjgq+ZRFuADgHmVasLNHm/g29vEN5EAHwDtpqurK57znOcU5jcM3BC15Ke9TJQK8J166qneiwMtI3U+2qWBD1ggqfOL/18EAAAAtJK2+nS0UqnEN77xjfj93//9yPM83va2t8Uf//Efx6ZNm5q9NAAWgQY+AFhc++23X2FWSgT4SrsSob462wMAjZmqgS+rFhv4UoE/AGh15557bmG2rbItftX7qyaspn082PVg3NdzX2Ge+s8ToFlSwZndY6WouYcysAA08AEAAACtrq0CfBGP3Y3ziiuuiL//+7+Pww47LD796U/H0UcfHa997WvjW9/6ljAfwBKWCuPV6jyeahsAoDHpBr5i015qVm97AKAxyUDeWP0GPgE+ANrRSSedFCtWrCjMU+1yPCH1n09PT0+cccYZTVgNQFrqs8E8Mi18wILYOaaBDwAAAGhtlWYvYCb2vWvkk570pLj33ntj+/btcfnll8fll18eERGrV6+ONWvWxLJly6Kvr29Wx7rzzjvnvF4A5tdsAnyVSlu91AFAS2m4gS81K5Vi2bJlC7IuAOgEyUBetX6AL9nYBwAtrlwux9lnnx1f/vKXJ81vHLgxfnfT70alvb7KXBR55HH9wPWF+emnnz7r70UBFkK94MzOsXIMdqe+1QOYvV2JBr7UdxwAAAAAzdJW33p973vfiyzLCvMsyyLP8/GfN2zYEBs2bEg+F4D2lQzwZenHU20DADQm2cC3qxjWS80GBwejVHI3bQCYrVQgL6sOP/Zg798TaOADoF2dc845hQDfzvLO+Hnfz+Ope57apFW1rnu7741Huh8pzM8555wmrAagvmXLlhWu5YgIDXzAgtiZOLdo4AMAAABaSVt+Mprn+aQ/EY+F+Cb+ST1vJn8AaD2zaeATHACA2Us28O0YS8yKAT53tgWAuZmqgS/TwAfAEvKUpzwl1qxZU5jfMHBDE1bT+lLte/39/XH66ac3YTUA9ZXL5RgcHCzMUyEbgLkS4AMAAABaXVt+MpoK6033nJn+AaD1pAJ8+TSnbA18ADB7qS+3S7sTAb7d1cJs2bJlC7ImAOgUyUDe3uBeIsCngQ+AdlUqleLcc88tzH888OMYi+J70E6WRx43DtxYmJ955pnR3d3dhBUBTC31+eLOUd/dAfNv51jx3CLABwAAALSStgzwzaVZTwsfQPuaLmBdS/xaKBsAZq+/v78wKw0lAnyJmQAfAMxNKsCXVYcfe6CBD4Al5pxzzinM9pT2xC/7ftmE1bSu+7rvi41dGwvzs88+e/EXA9CAZIBvrC0vUwFa2FgtYriqgQ8AAABobZVmL2A2DjzwwHjta1+7oMf4xCc+EY888siCHgOAmSmVih+61yY8TkWvU9sAAI1JBvj2FNv2UrPUtgBA4/r6+orDx4N740G+CTTwAdDOjjnmmDjwwAPj4YcfnjT/cf+PY/2e9U1aVeu5pf+WwmxgYCBOOeWUxV8MQAMGBwcLs90CfMA8q3deSZ2DAAAAAJqlbQN87373uxf0GF/5ylcE+ABaTCqMN11fqgAfAMzewMBAYZZV84jRWkTXE6+xpSEBPgCYb93d3cXh3ua9MQ18ACwtWZbFs571rPjHf/zHSfNb+m+J39v0e5FF1qSVtZab+28uzJ7xjGdEV1dXE1YDML1ly5YVZnsE+IB5Vi/AlzoHAQAAADSLT0YBaBtZlrhII8vGQ3y14m/T2wAADakXwivtGZv0c7bPzxHp8B8A0Ljkhfi10cl/T/d8AGgjZ555ZmG2pbIl7um+Z/EX04I2lTfFvT33FuZnnHFGE1YD0JhUeGb3WLkJKwGWMgE+AAAAoB0I8AHQNsrl9Bd6ewN8eSKrp4EPAGavboBvn8a9VANfX1/fgqwJADpFsoGvNjb57wkE+ABodyeeeGIsX768MP/xwI+bsJrWk/rPoVKpxDOe8YwmrAagMekAn+/ugPmVCgb39/fXvb4AAAAAoBna7pPRPM+nfxIAS1K9Nr18n78nEuADgNmr38BXnfLnCA18ADBXqUBeVt3bwFcM8CUDfwDQRsrlcpx++umF+Y/7Bfgi0v85PO1pT9MsA7S01Dlq16jv7oD5lQoG+/9IAAAAQKupNHsBM/HGN74xIiIOPvjgBT/W5ZdfHjt37lzw4wDQuHphPAE+AFgY3d3d0dXVFaOjo5PmpaGxKX+OqB/+AwAak2zUq41F5LXI8mJ4XgMfAEvBGWecEd/+9rcnzR7ofiAeqTwSa8fWNmlVzbertCtu7729MD/jjDOasBqAxqUCNHs08AHzTIAPAAAAaAdtFeD767/+60U71imnnLJoxwKgMXUDfFlE5OkAX73WPgCgMf39/bFt27ZJs2zfBr4hDXwAMN/qBvgS7Xt1nw8AbebUU0+N7u7uGBkZmTT/cf+P44LtFzRpVc33076fRi2rFebPetazmrAagMalAjSpoA3AXKTOK76jAAAAAFqNT0YBaBvTNvAlsnoa+ABgblJNevsG9vYN9NXbDgBoXDrAN/rYn4RKpa3u1QYASX19fcmbbN4ycMviL6aF/Hjgx4XZk5/85DjggAOasBqAxgnwAYtBAx8AAADQDnwyCkDbqNeml+/zdyPbAACNSQb49kxo/snzyT9PsR0A0Li6DXzVdANfd3f3Aq8IABbHGWecUZjd0XNHbC9tb8Jqmm80G41b+24tzM8888wmrAZgZlIBmuFaKcaKpaIAsybABwAAALQDAb46Tj755CiXy+5cDdBCZhPG08AHAHMzXQNfNlKLLJGiF+ADgLlJBfiyKRr4koE/AGhDz3zmMwufBedZHj/p/0mTVtRcv+j9RQyXhgvzVNARoNXUC9Ds0cIHzKNUgG9wcLAJKwEAAACoz6eiU8jzPPI81ecEAADQGfr6+gqzbGKAb7ha+H297QCAxiUDedWxyGrpBj4BPgCWihUrVsT69esL8x/3/7gJq2m+m/tvLswOPvjgOPzww5uwGoCZqRfgS4VtAGZLAx8AAADQDnwqCgAAQF29vb2FWTZaG39cGqkVfh8R0dPTs2BrAoBOkAzk5WMRAnwAdIBnPetZhdltfbfFcFZsolvKalGLW/pvKczPOOOMQkshQCsaGBhIzgX4gPmUavWsd/4BAAAAaBafigLQ9nSlAsDC6e7uLswmhvYyAT4AWBCp1+Co1g/wJZ8PAG3qjDPOKMxGS6NxW99tTVhN89zdc3dsr2wvzM8888wmrAZg5iqVSvT19RXmAnzAfNLABwAAALQDn4oCAABQVyqIl41Un3g8Wi38vt52AEDjKpVKcZhXI2rF194sy6JcLi/CqgBgcRxyyCFx+OGHF+Y/6/tZE1bTPLf23VqY7b///nHCCSc0YTUAs5MK0QjwAfNp16gAHwAAAND6EleBLJ4f/OAH8clPfjJqtVr84R/+YZx11llTPt9FKABMRRMfAMy/ZIBvdOoGvlKplA4dAAANS34Wmlcf+9PIcwGgzT3zmc+M3/zmN5NmndbAl/r3PuMZz/DaD7SVZcuWxYYNGybNdo85jwHzRwMfAAAA0A6adluz73znO3H22WfH//k//yc+//nPx3Of+9y48sorp9wmz/NF/QNAa8myrNlLAICO093dXZhNDO2lAnza9wBg7lIX5md5TYAPgI5xyimnFGYbujbEo5VHm7Caxbe7tDvu7rm7MD/11FObsBqA2dPAByyk0WoWY3nxnDI4ONiE1QAAAADU17RPRd/5znfG2NjYeFiuWq3Gn/3Zn027XZZli/YHAACg003bwDcqwAcAC6FuKK862vhzAaCNnXjiicmbynRKC98ven8Rtaz4nvvpT396E1YDMHsDAwOFmQAfMF/qnU808AEAAACtpmmfit5+++2FsNwdd9zRrOUAsEQJZAPA3CQDfBNa90qJBr7UBZYAwMzUC+Vl1ZGGnwsA7ay7uztOOumkwrxTAnypf+cxxxwTK1eubMJqAGZPAx+wkAT4AAAAgHbRtE9Fn/zkJ0/6OcuyOO644xradm9r30L/AQAA6HSpMF5pUgNftfB7DXwAMHd1Q3k1DXwAdI5TTz21MPtF7y+iGsX3okvNz/t+XpidcsopTVgJwNykQjR7BPiAeZIK8GVZFv39/U1YDQAAAEB9lWYd+L/+1/8aL3jBC6JafewLtlKpFO95z3sa2vaYY46JT3/60wu5vPjDP/zDuOuuuxb0GAAAAK0u3cBXnfC42MAnwAcAc1ep1PnotirAB0DnSAXW9pT3xN09d8cxw8c0YUWL49HKo/Fo16OFeSrQCNDqNPABCyl1Punv749SyXkGAAAAaC1NC/A9//nPj3/5l3+JT37yk5HnebzmNa+Jc889t6Ftly1bFmedddaCri/1ITIAzTVdO2oWEfs+Q6MqAMxNMsA3qYGvGOBLtfYBADOjgQ8AIo488shYuXJlbN68edL8tr7blnSA77a+2wqz7u7uOPHEE5uwGoC5EeADFlLqfOKaLwAAAKAVNS3AFxHx7Gc/O5797Gc3cwkAtJF6Ybxsn78b2QYAaEwqjDexdU8DHwAsjHqhvEyAD4AOkmVZnHrqqfHtb3970vy2vtvi0q2XNmlVC+/nfT8vzJ761Ke6YQ7QlgYHBwszAT5gvgjwAQAAAO3Cp6IAtI1arRgQiEgH96bbBgBoTDLAN1ZLPt6rq6trQdcEAJ2gbiivOtL4cwFgCTjllFMKs1/3/Dp2Z7ubsJqFV41q/Ly3GOA79dRTm7AagLkbGBgozHYJ8AHzRIAPAAAAaBdt96moJiWAzjVtA1/i1143AGBuKpVicXtWzZOP9xLgA4C5E+ADgMekAny1rBa/7PtlE1az8O7uuTv2lPcU5qn/HADaQX9/f2E2VG27S1WAFpU6n6TOOwAAAADNVrwSs4VdddVVEbE4d0q6/PLLY+fOnQt+HAAaV7eB7/HcQKqJTwMfAMxNKsAXE0N7iQCfEAEAzF3d19PaWOPPBYAlYOXKlXH00UfHXXfdNWl+W99t8fTdT2/SqhbObX23FWYrVqyIo446qgmrAZi7VAPfcLUUtTyilPpyD2AGhqrFE0nqvAMAAADQbG0V4DvrrLMW7VjuYgnQeqZt4Ev8ToAPAOYmFQiY1MA3JsAHAAshy+pcyZoX3+eWStorAFjaTjnllGSAbylK/btOPfXU+v/fAKDF9fX1JefD1Sz6Kunv/gAatWes+JlIvfMOAAAAQDO5sgOAtlG3gW+fvyeqF/oDABqTauDLqnnE46+xWbX4+pxs7QMAZqRuKC8R4HNBPwBL3amnnlqYPdr1aDxaebQJq1k4u7Pd8eueXxfmbjwKtLN6TVip0A3ATA1Vi+cSDXwAAABAK/KJ6OMOO+ywOPjgg+Pcc8+N97znPfHQQw81e0kA7EMDHwAsvrptentb+KrF12cBPgBYOFmtWpwJ8AGwxJ144onR3d1dmP+y95dNWM3C+VXvr6KWFT/TFuAD2ll/f39yngrdAMyUBj4AAACgXbTVJ6Kf+tSn4r3vfW+8973vnfd979mzJx566KG4+uqr473vfW8cddRR8ZGPfGTejwPA7E3bwJfI92ngA4C5qRfGy6r5pL8b2QYAaFzdBr7QwAdA5+np6YkTTzyxML+z984mrGbhpP49RxxxRKxataoJqwGYH/WCNHsE+IB5oIEPAAAAaBdtdVXlxz/+8fjpT38aERF/9md/Nu/7n3ihy/DwcPz7f//vo1KpxJ/8yZ/M+7EAmLlUGC+bMNPABwDzr24Yb4oAX93WPgCgYXVDeXnxfW79sB8ALB3r1q2Lm266adLsjp47mrSahZEK8KWCiwDtpFQqRV9fX+zZs2fSfGjMjUiAuRuqFs8l9Zo/AQAAAJqp7a7sWKgmpbVr10ZPT0/keR55nkeWZZHnefyH//AfYtOmTQtyTABmZjZhPAE+AJibemG8rPb4e7OaBj4AWAh1A3yJ97ka+ADoBOvXry/MHul+JLaXtjdhNfNvLMbi7u67C/N169Y1YTUA8ysVpkm1ZgHM1J6x4rlEgA8AAABoRT4RfdzPfvaz2L17d/z85z+PN73pTeMXvQwNDcVnPvOZJq8OgIh0GK9U5/FU2wAAjasXxsumaOAT4AOAuavbqpdXCyMBPgA6wVOe8pTk6+NdvXc1YTXz7zc9v4nR0mhhngouArSbVJgmFboBmKlUGFiADwAAAGhFPhHdx/HHHx8f+MAH4v3vf//47KqrrmriigDYq1otXqRYmpAZyBIlrQJ8ADA3dcN41drkvyeo19oHADSubigvT9zcpl7YDwCWkP7+/jjqqKMK8zt67mjCauZf6t+xcuXKOOigg5qwGoD5lQzwaeAD5qiWC/ABAAAA7cMnonW8/vWvj76+voh4rJ0PgOZLBfgmXs6YelFLbQMANK5uA99YPunvRrYBABo3kwAfAHSKdevWFWZ39t7ZhJXMv9S/Y/369Zp2gSVhYGCgMBuqOr8BczNc5zwiwAcAAAC0IgG+Onp6euLwww+PPM9j8+bNzV4OAJFu0yvVebyXAB8AzE3dNr3a4wG+vBjg0wIEAHOngQ8AitavX1+Y3dNzT4xmo01YzfzJI08G+FKBRYB2tPfmyRMNjXkfA8xNqn0vIh0aBgAAAGg2n4hOYXT0sS/7RkZGmrwSACLSYbzShMxAVswPCPABwAIZf91NlAAJEQDA/EiG+BIBPs08AHSKVIBvLBuLe7rvWfzFzKNHK4/G9vL2wjz17wVoR6kwzZ46wRuARu2pEwROhYYBAAAAms0nonU8/PDDcffdd0dExPLly5u8GgAi0mG8iZcoauADgPk3m0CAEAEAzI/0a2ri7jUA0CHWrl0bBxxwQGGeaq9rJ6n19/T0xLHHHtuE1QDMPw18wEKoFwQW4AMAAABakU9EEx544IG47LLLolZ77G7Wa9eubfKKAIiYvoGvpIEPAOZd3Ta9va+7efEFWIAPAOZHnnidnXwrGwDoPKlWujt67mjCSubPnT3FAN/xxx8flUqlCasBmH+pBr6hqvc2wNwMjRXPI729vVEul5uwGgAAAICptcS3Pl/96lfjq1/96rTPu/fee8cfv/rVr56349dqtRgZGYnNmzfHPffcE3feeef4xTFZlsXTn/70eTsWALO3N1g9UVbn8VTbAADzYG+gIJErEOADgAWUeJ1NB/0AYGlat25dXHXVVZNmd/beGXnkkbVp0D3VwJcKKgK0q/7+/sJsjwY+YI6GEg18qcAwAAAAQCtoiQDfLbfcEldccUXDF3nmeR7/63/9rwVZS+pil4suumhBjgXAzCQb+Oo8nmobAKBxdd+n5fv8DQDMOw18AFCUCrbtLO+Mh7sejoNGD2rCiuZmV2lXPND9QGG+bt26JqwGYGGkAnyp4A3ATKTOI6nzDQAAAEAraIkA30SN3i16oe4qve/FqYcffnj89m//9oIcC4CZSYXxsgkvB6XES4MAHwDMTak09YU0WSLBN902AMBcaOADoLMdffTR0dvbG0NDQ5Pmd/bc2ZYBvrt67krOBfiApSTZwCfAB8xRqslTgA8AAABoVS33iWiWZVP+afR5s/2zV57nMTAwEF/60peiXC434z8KAPZRq9UKs4kvZKkAgQAfACyMrPb4627x5bnhdnUAYBYSr7MCfAB0knK5HCeccEJhfkfvHU1Yzdzd2XtnYXbEEUfE4OBgE1YDsDAGBgYKs6FE8AZgJvZUi5+RCPABAAAAraqlPhHN83zaPzN57mz/lMvlePGLXxy33HJLnHrqqU38TwSAiVJhvIkvZKkGvlToDwBonDAeADSHUB4A1Ld+/frC7N7ue5uwkrm7p/uewiz17wNoZ319fYXZUCJ4AzATqSCwAB8AAADQqirNXkBExNOe9rS47LLLpn3e1772tdiyZUtkWRa///u/P2/H7+rqisHBwVi9enWceOKJ8cxnPjNWrVo1b/sHYH6MjY0VZhNDe6lUemobAKBxpVKd+77k+/zdyDYAwNwJ1wNAHHfccYXZA90PxFiMRaU1vv5s2H3d9xVmqX8fQDtLNfCN1EpRrUWUfZQIzNJQVYAPAAAAaB8t8Q3WpZdeGpdeeum0zzv55JNjy5YtERHxmc98ZqGXBUCLSTXwTbxsMfX9XmobAGAe7G0FSrQDae0DgLmr38BXfJ3V1gdApzn66KMLs2pWjYe6HopDRw9twopmZ1tpW2yrbCvMU/8+gHZWL1Czp1qKZaXaIq8GWCoE+AAAAIB24l5mALSNVBivPOEaxSxxvaIAHwDMTd0w3hQNfADA3NUN5QnKA0CsXbs2li1bVpjf23NvE1Yze/f1FNv3SqVSHHnkkU1YDcDC6evrS85Hqt7fALM3lDiH1DvfAAAAADSbAB8AbWNsbKwwyyakBjTwAcD806YHAK1GAx8AZFkWxxxzTGF+X3cxENfKUus99NBDo7e3twmrAVg49c5rqfYsgEYNJ84hAnwAAABAq/JpKABtIxXGK+Xpx1NtAwA0rlarpX9R2udvAGCRCPABQETE0UcfXZjd291eDXyp9ab+XQDtrl6gZlgDHzAHqXOIGyEAAAAArarS7AXMxOWXXx47d+5s9jIAaJJkgK/O46m2AQAaVzcQsLeZL9HQVzf0BwA0rO772VLxI12vvQB0onoNfHnkkSUC760oFeBL/bsA2l25XI6urq4YHR2dNE+1ZwE0SgMfAAAA0E7aKsB3yimnNHsJADTRbBr4xsbGFnBFALD0zSYQoAUIAOaufgtuufHnAsASlgq67Srvis3lzbGquqoJK5qZkWwkHu56uDDXwAcsVX19fYUA35AGPmAOUucQAT4AAACgVbmdGQBtQwMfALSOvPT4F+OJF2ABPgCYu3qhvFwDHwBERMRhhx0WlUrxdfG+7vuasJqZe6Drgciz4vtnAT5gqUqFakZqLlkBZm8k0cDX29vbhJUAAAAATK+tGvgW06c+9al4+OHH7nr5Z3/2Z01eDQARAnwA0Ax1AwGP5/fyrHiHWyECAJi7uu9nS12FkddeADpRV1dXHH744XHXXXdNmt/bc288bc/TmrOoGbi3597CbOXKlbFy5comrAZg4aVCNRr4gLnQwAcAAAC0EwG+Oj7+8Y/HT3/604gQ4ANoFWNjY4VZacINihM3K05uAwA0rm6b3t7gXuIaGw18ADB3dUN5iQY+N68BoFMdc8wxhQBfuzTw3dtdDPAdc8wxTVgJwOJIhWqGE+1ZAI2o5ekWTwE+AAAAoFX5NHQKLjoFaC2pCxInZgY08AHA/JuugS8SDXzeSwHA3NVv4BPgA4C9jj766MIsFYxrRamgYerfA7BUpBr4hjXwAbM0Uuf8kTrXAAAAALQCAT4A2kYqQDBdA1/d0AEA0JB6Ybx8PMDX+DYAQONm0sDnvS8AnSrVWLeha0PsznY3YTWNq0UtGeDTwAcsZRr4gPk0XEsH+DTwAQAAAK3Kp6EAtI3UBYnTNfC5iBEA5qZuGO/x5r080cDn9RcA5q5+gK/c+HMBYImr11h3f/f9i7ySmdlQ2RDDpeHCXAMfsJRp4APmU70AsAAfAAAA0KqKt2tuM3feeWfcdNNNceutt8YDDzwQO3bsiB07dsTo6Oic9wtAa6lWq4VZqc7jqbYBABpXNxCggQ8AFlS997N5qaswE+ADoFMNDg7GmjVr4tFHH500v7/7/jhu+LgmrWp6qYBhT09PHHzwwU1YDcDi0MAHzKd6AeBUWBgAAACgFbRlgG9sbCz+5m/+Jj7zmc/Erbfe2uzlALBIUhcvZvnEx8WwgIsYAWBu6jfw7fP3BF5/AWDu6jfwFT/SdfMaADrZEUccUQjwPdL1SJNW05jU+g477LAol4tNuwBLhQY+YD6lAsClUim6u7ubsBoAAACA6bVdgO/mm2+O3/u934vbb799QVsdsswHxQCtJnXxYlbn8VTbAACNq/dampcef+UtFV+Bvf4CwNzVDeUlAnxeewHoZIccckjccMMNk2aPdj1a59mtIbW+Qw45pAkrAVg8qQa+IQ18wCylzh+9vb2u9wIAAABaVlsF+H7605/G+eefH1u3bh0P7/ngBaBzpC5eLNV5PNU2AEDjxsbG0r8oP/ZeLC8X35PV3QYAaFjd97PlrsafCwAd4OCDDy7MHqm0eANfYn2pfwfAUpIK8I3UXO8BzE6qwTN1ngEAAABoFW0T4KvVavHKV74ytmzZElmWJYN7C9nIB0DzJRv48vTjvVzECABzU++1dG8DX55o4PP6CwBzVy8Qn5d7G34uAHSCVHPdhq4NUY1qlKPchBVN75GuYoBPAx+w1PX2Ft/LaOADZms4cf4Q4AMAAABaWdsE+D73uc/FbbfdVgju7Q3trVy5Mk444YQ4/PDDY9WqVdHX1xe9vb2zbuj7xCc+EY880tp35wToNKkA33QNfKltAIDG1Q0EVB5/5a0I8AHAQqjfgttdGI2Oji7wagCgdaWa66pZNTZVNsWasTVNWNHUhrPh2FrZWphr4AOWulSwJtWgBdCI1PkjFRQGAAAAaBVtE+D7h3/4h8Ksq6srXvOa18RrX/vaeOpTnzqvx/vKV74iwAfQYlJhgImhvdRXfAIEADA39dt/Hm/gKxcj9FqAAGDuUqG8vFSJKBU/0h0bG4s8z2d9MzMAaGdr166Ncrlc+Cz40a5HWzLAl2rfixDgA5a+dIBPAx8wO6kAnwY+AAAAoJW1TYDvqquuGr8AJc/z6OvriyuvvDLOPvvs5i4MgEWTatPLHm9ijYgo5YVfa+ADgDmq91qalx7/crykgQ8AFkIyEJ+lA3x5nketVotyubwIKwOA1lIul+Oggw6K+++/f9L8kcojsT7WN2lV9T1aebQwGxgYiP32268JqwFYPKlmLA18wGwN14oBYA18AAAAQCtri9uZbdmyJXbs2BERMX4n6Xe84x3CewAdJhngm8U2AEDj6rbpjTfwFV+NNfABwNylGviiVE4G+Oo+HwA6xCGHHFKY1Wu6a7bUug455BBNusCSp4EPmE8a+AAAAIB20xafhm7cuLEwe9WrXrWgx8zzRI0TAE013bnZ5Q0AMP9SYbw8i/HmvVSATwMfAMxdMhBfqjwW4mv0+QDQIQ4++ODC7NGuYtNdK0gF+FLrB1hqUsGasTyLMffiBGZhKBEAFuADAAAAWln6ds0tbs2aNck7ac6nW265ZUH3D8D8yOo83ksgGwDmJhkGmBja08AHAAsi3cBXiVwDHwAUpAJwrdrAlwoWCvABnaC3tzc5H66WolKS4gNmJtXAV+88AwAAANAK2qKBb82aNZN+XrVqVZNWAkAzzSaMJ8AHAHOTatOb2LqngQ8AFkbyNbhUicjSAT4BegA6WSoAt7GyMarReu9PH6lo4AM6U71gzUgtdYtOgKmNJBr4enp6mrASAAAAgMa0RYBvv/32i6OPPnr8523btjVxNQA0y3RhPF/vAcD8Swf4JryV1MAHAAsi2aiXlSPqNPB5/QWgkx1yyCGFWTWrxqbKpiaspr6hbCi2VYrfc6bWD7DU1AvWjCRatACmM5wI/2rgAwAAAFpZWwT4IiJe+tKXjgc3Hnnkkdi1a1eTVwTAYksF+Kb7Sk8DHwDMTTIMUJrQwFfSwAcACyH9GlypG+BLBv4AoEOsWbMmurq6CvNHuoptd830aNejybkGPqAT1AvWDNfa5rIVoIWkwr8CfAAAAEAra5tPQt/whjdEX19fZFkW1Wo1vv71ry/o8b7xjW/EZz/72fjsZz+7oMcBYP5kiayeAB8AzE0qDJBXJgT4KsW3lQIEADB3IyMjxWGp/NifBK+/AHSycrkcBx10UGHecgG+SjHANzg4GPvtt18TVgOwuLq7uyPLioEbDXzAbIwkwr8CfAAAAEAra5sA3yGHHBLvfe97x4MYf/7nfx7Dw8MLdrx3vetd8apXvSpe9apXLdgxAJgZDXwAsPjSAb5S8vFU2wAAM5MM8JW7I0rFdqG6zweADvKkJz2pMNtc3tyEldS3qbKpMEsFDwGWoizLoqenpzAfrQnwATOXCv+mzjEAAAAAraJtAnwREW95y1vi1a9+deR5HnfccUf823/7bxf0wlChD4DWkjwvO1UDwIJKBvi6suTjqbYBAGYmefOyUldElkWeCPEt5M3OAKAdrF69ujDbWtm6+AuZQmo9BxxwwOIvBKBJUu1Ywxr4gFkYSYR/NfABAAAAraytAnwREZdffnn85//8nyPLsviHf/iHePaznx033HBDs5cFwCKYroEv9fWeMDYAzE06wFdKPp5qGwBgZlKBvLz8+J3ky90NPR8AOsmqVasKs63lrYu/kCmk1pNaN8BSlWrHGqm13WUrQAsYqRbPHRr4AAAAgFbWlp+Evve9743vf//7cfrpp8cNN9wQz3zmM+PMM8+MD37wg/GjH/0oduzY0ewlAtAiBPgAYG5GRkYKs7wy4a1kpfi2MrUNADAzydfT8uPNewJ8AFAgwAfQ+lLtWCMa+IBZGNbABwAAALSZSrMXMBNHHXVUYZZlWeR5Hj/84Q/jhz/84fi8r68vBgcHo6+vb1bHevDBB2e9TgCaQwMfAMy/ZAPfhNBeLsAHAAsiGch7PLiXl7sL74G9/gLQ6VavXl2Yba1sXfyFTCG1ntS6AZaqdAOfAB8wM3meDv9q4AMAAABaWVsF+O65557xwF7EY+G9vX/vG9DYvXt37N69e9bH2rtvAFrHdOfmVFSvXC4vzGIAoEOkAnzR9cRrct5VfH1ObgMAzMhUAb5UA9/Q0NACrwgAWluqyW6oNBR7sj3Rl8/uhp/zKY9cAx/Q8ZIBPg18wAyN5RF54va+GvgAAACAVtZWAb699gb2Job2BO4Alr5Sqdjwk084/acCfF4fAGBuUm0+ta4JDXxdGvgAYCGkAnx5ueuxB6Wuwu+8/gLQ6eoF4baVt0XfWPMDfEPZUAyXiq/vAnxAJ0mFa0Zqxc8XAaYyUk2fNzTwAQAAAK2sbT8JzbJs0h8Alr7U+X5iaC9PvBykQn8AQOOSYYDKhABfpfhaq4EPAOYu2cBXqt/Al3w+AHSQ/fffP8rlcmG+tbJ18ReTUG8dq1evXtyFADRRKlwzrIEPmKGRWvq8IcAHAAAAtLK2bOCb2LwHQOdINvDVebyXkDcAzE0qjJc3EODL89zrMADMQTJEXxbgA4B6SqVSrFq1Kh599NFJ863lrc1Z0D5S66hUKrF8+fLFXwxAk6Qb+HyGCMzMSJ3gb+ocAwAAANAq2jLAd9hhh8V73vOeBT3Gn/3Zn8V99923oMcAYO4E+ABgYaUDfE+8vuZdiYbcPI9qtRqVSlu+5QSAlpAM5D0e3MsTAb5k4A8AOky7BfhWrVrlM2ygo6TasUaqxRuEAUxluJY+b2jgAwAAAFpZW15NuXLlyrjssssW9Bgf/OAHBfgAWowGPgBYfKkwQN41dQPf3u0E+ABg9lIBvnyKBr6hoaGFXhIAtLxVq1YVZlsrWxd/IQmpdaTWC7CUJQN8GviAGUo18JVKpejq6mrCagAAAAAa41ZmALSN2YTxUqE/AKBx0wb4uuoH+ACA2UsG8gT4AGBKyQBfizTwbSlvKcxWr17dhJUANE9vb29hlgriAEwlFfzt6elxc18AAACgpUk1ANA2kg18Ez6E18AHAPMv1f5T6y6PP857yoXfRwgRAMBc7dmzpzisPHaxa14pXvSafD4AdJhUIK5lGvgSQUINfECnSTfwuWwFmJlU8DcVEAYAAABoJW33SWiep+IZ7XscABqXCuNNPFvniayeBj4AmJtUEC/veeL1tdadfq1NBf8AgMbt3r27MMsrfY89EOADgKRWbuBLBQkF+IBOkwrYDGvgA2YoFfxNBYQBAAAAWkml2QuYib/+67+OiIgDDjhgwY/1rW99K0ZGRhb8OAA0LtnAV+fxXhr4AGBuUu+L8okNfF0CfAAw36rVavq1dG9wLxHgSwX+AKDTtHKAb3t5e2EmwAd0mnQDn+/ygJlJBX8F+AAAAIBW11YBvje+8Y2LdqyDDjpo0Y4FQGOmbeBLbKOBDwDmJtnANzG0VylFXs4iq05+JRbgA4DZq9umV3nsYrRcgA8Akvbbb7/CbKQ0EmMxFpUmfy26q7SrMEutF2ApSzXwjWjgA2YoFfxNnV8AAAAAWolUAwBto1wuF2YTP5tP3aAztQ0A0LhUEK/WM/mtZN5dfGuZCv4BAI2pF8bLK32PPUgE+OqG/gCggwwMDCTnu0vNDbrnkSfXsGzZsiasBqB50g18LlsBZmakWjxvaOADAAAAWp1PQgFoG5VK8Q7JtQmPUw18AnwAMDfJBr7uya+vte7i660GPgCYvbptenuDe3uDfI1sAwAdpF4gbk+puUH3oWwo8qz4CXa9wCHAUpUM8GngA2ZIAx8AAADQjgT4AGgbqTBePrGBr8FtAIDGjYyMFGb7Nu6lGvgE+ABg9uq26T0e4Ms18AFAUr0AX7Mb+OodXwMf0GnSDXwCfMDMpIK/3d3dTVgJAAAAQOOKVUZLxC9/+cv49a9/HVu3bo1t27ZFX19f/MEf/EGzlwXAHKTCeNUJj2tZ8YN6AT4AmJt0A58AHwAspFQYLy93R2SPv+YmAnwjIyNRrVa9Dwago5XL5ejr6yu8lgrwAbSGdICvFHkekfiaDyApFfxNnV8AAAAAWsmSCfDdf//98bd/+7fxve99L2666abYuXPnpN+fdNJJyQDfqaeeGieddFK88pWvjHPPPXeRVgvAbCQb+CY81sAHAPOrWq3G6OhoYV7rLk/5c0Q6+AcANGb37sRF/pW+Jx6XiwG+vdsNDg4u0KoAoD0MDg62XoCvXDx+pVKJ3t70azrAUlUvYDNWy6KrnCd/B7Cv0VrxpoICfAAAAECrK36i0Wauv/76uOSSS+LII4+M97znPXH11VfHjh07Is/zSX/q2bRpU1xxxRVx/vnnx3Oe85z44Q9/uIirB2AmUmG8iTfXS9xoLyqVJZNVB4BFNzIykpxr4AOAhZUK8OUTWvfyRANfve0AoNOkWu12lXc1YSVPSAUIly1bFpm6KaDDdHd3J+epNi2AekaqxXNGvfMLAAAAQKto2wDf6OhovPOd74wzzzwzrrzyyqhWq+NhvSzLJv1pRJ7n8f3vfz+e85znxF/8xV8s8OoBmI1kgK/O46m2AQAaU69FT4APABbWvq1BERExMbQnwAcAdQ0MDBRme0qJ19ZFVC/AB9Bp6jVkCfABMzGaOGdo4AMAAABaXVvWEm3evDkuuOCCuOmmm8bb9eoF9aZq35v4nL3bV6vVeNe73hUPPvhgfPSjH52/RQMwZ7Np4BPgA4DZqxfgq3VPfn3Ne4qvt8ngAQDQkB07dhSHXf1PPK70Rh5ZZDH5s8+dO3cu8MoAoPWlgnGpAN1iSh0/FTQEWOrqBWxSYRyAelKhXwE+AAAAoNW1XYBveHg4LrjggrjxxhsjIh3cayS0t9cXvvCF+NKXvhRXXHFFbNmyJbIsizzP4+Mf/3gcddRR8eY3v3ne1t4pduzYET/+8Y/jjjvuiC1btsTQ0FD09/fHypUr46ijjorjjjsuDjzwwGYvE2hDGvgAYHHVC+HlvZNfX2uJAF+98B8AML1UgC+fGODLsscCfaO7pt0OADpNuwT4NPABnai7uzs5H6kK8AGNS4V+651fAAAAAFpF2wX43vzmN8eNN944Kbg3MbC3atWqOP7442P//fePwcHB+MIXvlC3nS8i4rTTTovTTjst3vOe98R73/ve+B//43+M7/Nd73pXvPSlL43DDz984f5BS8TIyEh84QtfiL/927+N6667LsbGxqZ8/qGHHhrPetaz4oILLogLL7ww1q5du0grBdpZKoyXTzjFp+LbAnwAMHupAF+eReTdpUmzWq8GPgCYT8kmva59Wnq6BwoBPg18ACDAB9DKNPAB8yEV+tXABwAAALS60vRPaR0//vGP4xOf+MR4IC/P88jzPJ797GfHJz/5yXjggQdiw4YNce2118bXv/71+PznP9/wvpctWxbvf//74x//8R+jUqlElmUxNDQU73rXuxbqn7NkfPOb34ynPOUpcdlll8XVV189KbxXqVSiVCr+z+y+++6LL37xi/GqV70qXvnKVy7mcoE2VqkUc+fVCY9T3+0J8AHA7CUDfD3lx1p/9p01sC0A0JhUEC/fJ8C378/1tgOATiPAB9C6SqVSdHV1FeYjtba6dAVospHEhQECfAAAAECra6tPQd/3vveNt+3leR6HHnpofP3rX4+rr746/r//7/+Lgw46aM7HuOSSS+LDH/7weDjwH/7hH2L79u1z3u9SlOd5vP3tb4+LL7447rrrroiIOOCAA+KNb3xjXHvttfHwww/HyMhIjI2Nxb333htXXHFFnHTSSU1eNdDOUmG8iZ/NVwu/FeADgLlIhfBqibBeaibABwCzt2PHjuJw38BeIsCX3A4AOowAH0Br6+7uLsw08AEzMZoI/abOLQAAAACtpG0CfNu3b4+vfvWr4+17xx13XFx33XVx8cUXz/uxXvva18bpp58eERFDQ0Pxla98Zd6PsRS89rWvjfe///3jP/+bf/Nv4pe//GV88IMfjDPPPDPWrl0bWZZFlmVx6KGHxmWXXRY33nhj/NEf/VETVw20s1QDXy2e+EIv9d1eahsAoDHJBr7eYlgvNRPgA4DZSzbwdfdP/rmrv/AcAT4AaM0A355S8T2yAB/QqVItWSNVAT6gcRr4AAAAgHbUNgG+7373uzEyMhJ5nkelUokvfelLccghhyzY8d7whjeMP77++usX7Djt6r/9t/8Wn/70p8d//sM//MP4whe+ECtXrpxyu0qlEh/72Mfit37rtxZ6icASNF0DXy2xjQAfAMxe4w18xbeWAnwAMHsNNfB1Fxv4UsE/AOg0fX19hdlIaaQJK3nCcGm4MEutE6ATJAN8GviAGRhNhH4F+AAAAIBW1zYBvhtuuCEiIrIsi1e+8pXx1Kc+dUGP97znPW/88c0337ygx2o3N910U/zn//yfx38+7bTT4uMf/3jD25fL5fgP/+E/LMTSgCUu3cA34bEGPgCYV+kGvuLbSA18ADC/kg18+wT49v05QgMfAEREdHV1FWajMdqElUx9/O7u7iasBKD5Uue/UQE+YAZSoV//3woAAABodW2TarjzzjvHH7/sZS9b8OOtXr06DjzwwHj44YfjwQcfXPDjtZM//uM/jrGxsfGf//Iv/3LGAZlzzjkn1q1bFxERRx555LyuD1i6UueaiTfXS323l2rtAwAaMzQ0VJglG/h6i6/RAnwAMDvVajV27dpV/MW+gb1EgE8DHwDUCYZkzQ3wjWVjhVkqaAjQCTTwAXOR5+nQrwY+AAAAoNW1TYDvkUceGX+80O17e61YsSIefvjh2LZt26Icrx18+ctfjhtvvHH859NPPz3OOeecGe/ngAMOiJ/97GfzuTSgA0zXwFeN4gf1GvgAYPZSIbxUWC/vKbbyCfABwOzUDeF190/6Me/qLzxFAx8ApINxqQDdYkoFCAX4gE6VCtmMVgX4gMaM5RF54roAAT4AAACg1RWvsmxREy/+XLt27aIcc2/bRPKO1x3qgx/84KSfX/ziFzdnIUBHSrXp5RM+m88T2wjwAcDspUJ4qbBerbf4Gj06OjqpuRsAaEy9AF++b+Ned7GBT4APAOoH+PLkJ8iLQwMfwBNSTakjtba5dAVostFq+nyROrcAAAAAtJK2+RR04gct27dvX5Rj7m396+3tXZTjtbo777wzrrnmmkmzF7zgBU1aDdCJUgG+6sTHiZtzprYBABqTbuArvrbWetKvt1r4AGDm6n722bVvA9+y5LZ53rxwAgC0glQwLs/yqE76NHlxpQJ8LjIHOlWyga+mgQ9ozEid84UGPgAAAKDVtU2Ab//99x9/fOeddy748X7xi1/E7t27I8uyWLNmzYIfrx185StfmfTzwMBAPOUpT2nOYoCOlGrTm/j5fK3BbQCAxuzevbswyxNhvTwR6osQ4AOA2di6dWthlnf1R5T2eX/bXQzwjY6Oev0FoOPVa7ZLhegWy2g2Wphp4AM6VSpkM5y6SydAggAfAAAA0K7aJsB31FFHjT/+8pe/vODHm3iMY445ZsGP1w6+/e1vT/r52GOPbdJKgE6VDPBNfJz4rF6ADwBmb9euXYVZrT/xetyXfr1NbQ8ATC0Z4OseLM56lje8PQB0knrNds0M8GngA3hC6vyngQ9oVL3zhQAfAAAA0OraJtXwW7/1WxERked5fPKTn4w3vvGNcdBBBy3IsbZs2RIf+tCHxn9+xjOesSDHaSe1Wi2uv/76SbNUgK9arcbNN98c9913XzzyyCNRKpXigAMOiIMPPjhOOeUUQRpgTsrlYrvPdA18qW0AgMakGvhqiba9vLsUeRaR5ZPnAnwAMHPbtm0rDlNhvUQD397tn/SkJ83zqgCgfdQLxqVa8BZDLWpRy4qfXmvgAzpVKmRTr1ELYF8jdRo73RwBAAAAaHVtk6Y6//zzo1QqRZ7nsX379vjd3/3duPLKK6O/v39ej1Or1eKP//iPY8OGDeOziy++eF6P0Y5+/etfx/bt2yfNDjjggPHHd9xxR7zvfe+Lr33ta7Fx48bkPgYHB+O8886Lt7zlLXHmmWcu6HqBpSkZ4JvwONfABwDzKtnAl2rby7Ko9VWivHtyo0AqAAgATG3Lli2FWd6dCPCVKpF3DUQ2Ovn1OrU9AHSSesG4ZgX46h1XgA/oVKkA32it1ISVAO0o1cBXqVTc2BcAAABoeW3zKehBBx0U5557buT5Y5UO11xzTZx77rlxxx13zNsxdu/eHa985Svj7//+7yPLHvvA59hjj43TTz993o7Rrm6//fbCbGBgIKrVarzzne+M9evXx9/+7d/WDe9FROzYsSO+8pWvxLOf/ex44QtfOOVzAVJSH7pPLPpJNfCVSm3zUgcALafRBr6IiLyvOBfgA4CZSzfwDSafm3cX58ntAaCD1AvGjWVjyflCq3dcAT6gU6Vasuo1agHsayQR+E0FgwEAAABaTVulGt7xjneMP87zPG644YY48cQT401velP88pe/nPV+h4eH47Of/Ww8+clPji996Uvj+8+yLN72trfNed1LwW9+85vCrFwux0tf+tJ43/veFyMjI9Hd3R2vf/3r4+qrr45HHnkkhoaG4t57740vfvGL8dznPnfStt/4xjfitNNOm9N/b0DnSTbwTfg+Ly/8VoAPAOYiFcBLBfUi0sG+VIMfADC1rVu3FmapoF5EJIN9qe0BoJO0S4AvFWAB6ATpBj4BPqAxqfOF/18FAAAAtINKsxcwE+eee2686EUviq985SuRZVnkeR4jIyPx4Q9/OD784Q/HSSedFGeddVY861nPimOPPTaOOuqoSdvXarXYvn17bN++Pe6+++649dZb40c/+lF84xvfiB07doy3++1t3zvllFPiVa961aL/O1vRo48+Wph98IMfjKGhoYiIOPTQQ+Nb3/pWrFu3btJzDj300Dj00EPj5S9/eXzyk5+MP/mTPxn/z/nXv/51XHjhhXHzzTfHihUrFv4fAbS9VBhvUgNf4ru9VOgPAJjeyMhIjI6OFua1vvTbyNRcAx8AzNzMGviWF2YCfAB0unoBvtGs+B53MdQ7rgY+oFMJ8AFzkTpfaOADAAAA2kFbBfgiIj71qU/FTTfdFPfff/940G5vIOyWW26Jn/zkJ/HhD3940jZ5nsdPfvKTul+E7Rvcy/M89ttvv/j85z8/Put0W7ZsKcz2hvf6+vri29/+dhx//PFT7uO1r31tbN++fVKr4T333BOvec1r4h//8R/nZZ2PPvpobNiwYUbb3HnnnfNybGDhJRv4JjzWwAcA86de+C7VtFdvroEPAGYu9Tlc3lMM6kVERGIuwAdAp8uyLLq6ugo3pWlaA19o4AOYKHX+GxHgAxo0UhXgAwAAANpT2wX4Vq9eHVdeeWWcd955sXHjxoiYHLzbG8bbV735xO33Pq+vry++8pWvxDHHHDOPK29ve8N6KW9729umDe/t9eY3vzk++9nPxs9+9rPx2Ze//OW44YYb4hnPeMac1/mxj30s3vOe98x5P0BrSobxsizyiMhCAx8AzKd64TsNfACwsFINfKmmvYiIPNHMl2zwA4AOU6lUigG+OkG6hVYvOFiptN3XtADzIhXg08AHNCp1vtBsDAAAALSDtqwlWr9+fVx77bVx4oknTgrmZVlW+DPV7/Z9Tp7ncdhhh8VVV10VZ5111qL+m1rdvl9y7lWpVOL1r399w/spl8vx5je/uTB///vfP+u1AZ2jXhivts/fE2ngA4DZmWkDX95XnAvwAcDM7NmzJ4aHh4u/SAT1IiKiuzjXwAcAk2/e2araYY0ACyHVlCXABzQqdb7QwAcAAAC0g7ZNNRx33HFx/fXXxx//8R9HxNQNe3t/P1U7X57n8aIXvShuueWWeWmCW2r6+vqS8+c85zlxwAEHzGhfL3rRiwp3Fb3yyitjZGRk1usDOkO9MF6+z98TaeADgNlJNfDVKllEV/r1OBXs27lz57yvCwCWsnrteXkiqBeRbuAT4AOA9PeGWbRWOGS67zYBlioNfMBcpM4XqfMKAAAAQKupTP+U1tXT0xMf+9jH4g1veEP81V/9Vfzd3/3deAhs710r6929cu+XYlmWxaWXXhpvf/vb4/TTT1+chbehwcH0RUKnnnrqjPe1YsWKOO644+LnP//5+GxoaChuuOGGOPPMM2e9xoiI173udfHbv/3bM9rmzjvvjBe96EVzOi6wOOo28GURkT/+d4PbAABTSwX48r76byFrid+l9gEA1Ldp06b0L3qWJ8d5z36F2ZYtWyLPc60+AHS0VgrH1QsOttIaARZTqilrpOr9C9CYEQ18AAAAQJtq6wDfXk95ylPiM5/5TLz//e+P7373u3H11VfH97///bjvvvti+/btk567bNmyOOigg+KZz3xmnH322XHuuefGYYcd1qSVt496Ab4TTjhhVvtbt27dpABfRMRNN9005wDfmjVrYs2aNXPaB9C6ZtPAV28bAGBqyQa+vvrB+NTvdu/ePa9rAoClLhXgy7sHI0p1Psbt2b8wGh0dje3bt8d++xXDfQDQyVqtgQ+gU6Ub+HyfBzRGAx8AAADQrpZEgG+vAw44IF7xilfEK17xivFZtVqNzZs3R61Wi1WrVkWlsqT+yYum3gU/K1asmNX+UiG7jRs3zmpfQOeo28D3+N8CfAAwf3bu3FmY1fqnaOBL/C61DwCgvs2bNxdmee/+dZ9f73ebN28W4AMAAFpSKmgzlmdRyyNKstbANAT4AAAAgHa15FMN5XI5DjjggFi7dq3w3hwcc8wxyfmyZctmtb9Uo1/qAiWARkz1XV6W+aYPAGYj3cA3RYAv8bvUPgCA+lINfNEzRRCvqz/yUldj+wGADpLnqdu9NUe95r9WWiPAYurp6UnOU6EcgH2NVIuXutU7rwAAAAC0kiUf4GN+nHjiicn5yMjIrPaXCtT4ohIAAFqHBj4AWHzpBr4V9TfIsohEC58bZQFAUb0g3VI9LkCrqteUJcAHNEIDHwAAANCuBPhoyMEHHxwrVhQvFprtBbk7duwozA444IBZ7QsAAJh/yQa+GQb4RkZGZn3TDwDoRKnmvDwR0Jvu9xr4AOh0qZtGtlqQzo0tgU6lgQ+Yi9S5QgMfAAAA0A4E+GjYM5/5zMLswQcfnNW+NmzYUJitWbNmVvsCAADmX7KBr69c9/n1fpcKAgIAaekGvv2m3Cbv2b8wE+ADAABalQY+YC408AEAAADtSoCPhr3sZS8rzG677bZZ7Su13emnnz6rfQEAAPNvPhr4Imbf2g0AnSgZvJumgS8SAb9UEBAAOkk7tNu1wxoBFkK9oM1IVYAPmN6IAB8AAADQpgT4aNiLX/ziwodeP/jBD2a8n+3bt8ftt98+abZy5co4+eST57Q+gBQXQQDA7CQb+KYK8PWlf6eBDwAaU61WY+vWrYV5qmFv0u8TAT8NfABQlOXNCYY067gArUoDHzAXqXNFT09PE1YCAAAAMDP1r75cQn71q1/FVVddFTfffHNs3Lgxdu3aFatWrYo1a9bEMcccExdeeGEcddRRzV5my9t///3jZS97WXz+858fn912221x++23x5Of/OSG9/PVr341RkdHJ81e8YpXRKkkTwoAAK0i2cBXJ6QXERHlLGo95SgNVyeNNfABQGO2bNmSvAlNKqA36feJgJ8GPgBoHVkIpABMVC6Xo1KpxNjY2KS5AB/QiNS5QgMfAAAA0A6WdIDvhz/8YbzrXe+Kq666atrnHn/88fHud787Xv7yly/CytrXX/zFX8Q//uM/xtDQ0Pjs/e9/f/zP//k/G9o+z/P48Ic/PGnW09MT73znO+d1nQAAwNzMtIHvsd8L8AHAbNUN3U0X4NPABwAFqVB8q2mHNQIslJ6enkKAb6Tmhr/A9EaqGvgAAACA9tT0AN9f//Vfxx133DHlcy677LI47bTTZrTf//pf/2u85z3viWq12tAXYL/4xS/id37nd+JjH/tYfOELX4gDDzxwRsfrFIcffni86U1vir/8y78cn/2v//W/4lWvelWceeaZ027/iU98Im688cZJs//4H/9jHHLIIfO+VgAAYHbyPE838PWXp9yu1l+J2DIyaZbaDwBQtHHjxsIsr/RHlKe5i3wiwDc0NBQ7d+6MZcuWzdPqAKC9pL4bbLUmPAE+oJN1d3cXPjfUwAc0QgMfAAAA0K6aGuCrVqvx53/+59M2Mpx++ukzCvD9l//yX+Ld7373+M9Z1tgHvXmexzXXXBPnnHNO/Mu//EscdNBBDR+zk7z73e+Of/mXf4nrr78+Ih777/HSSy+Nb33rW/GMZzyj7nZf+MIX4t/9u383aXbJJZfEu971rgVdLwAAMDMjIyMxOjpamNf6pmngS/xeAx8ANGbDhg2FWd63Ytrt6j1n48aNAnwAdKQ8z6NarRbmpWhOs1M50jfDSa0RoFOkwjYCfEAjRhNtnQJ8AAAAQDtozjdVj7vxxhtjx44dEfHYl2kT/+ydzdSVV14Z7373uyPLsvE/E/c5lb1Bv9tvvz0uvPBCX5zV0dPTE9/4xjfiaU972vhs8+bNccYZZ8TrX//6uP7662P37t0REbF169b4p3/6p3jJS14Sv/M7vxNjY2Pj27z0pS+Nz3/+8w0HLAFm87rgLsYAMHP1Qne1/mkCfInfC/ABQGNSDXzRt3L6DbuWRV7qKoxTgUAA6ASpG9JERHTlxdfLxVDJ0++lR0ZGknOATpAK24xUXTcATG9EAx8AAADQppoa4LvqqqvGH08M3EU8Frjo6emJpz71qXHYYYc1tL9du3bF6173ukmzvcGNifut92fi82699db4wAc+MLd/4BK2evXq+P73vx+XXXbZ+GxsbCw+9rGPxemnnx4DAwPR3d0dK1asiAsvvDC+/OUvjz9v2bJl8b73vS/+/u//PgYGBpqxfKBN1QtW7/2IPvWiJowNADO390Yr+6oOTBPgS/xegA8AGpNs4OttIMCXZZEngn7JQCAAdIB6Ab56QbqFVu+49dYJ0Al6enoKMw18QCNS54rUOQUAAACg1TQ1wHfNNddM+nlvkO4lL3lJfP3rX48dO3bEj3/84zj77LMb2t+HPvShuO+++ya17k1s4Xvyk58cf/M3fxM///nPY8eOHbF79+64++674wtf+EJceumlk0J8eZ7Hf/kv/8WFLlMYGBiIK664In74wx/Gy172ssIHYvt+8XjsscfGf/yP/zHuueeeePvb3655D5ixiS2eE5UfL9krJcr26m0DANSXCt3lWUTeU55yu6oGPgCYtWSAr29FYxsnAnwa+ADoVK0W4KvX/CfAB3SyVFuWAB8wnVoeUc0F+AAAAID21Jxvqh530003TWrGO/jgg+Pzn/98PPvZz57xvoaHh+MjH/nIpFDY3iBelmXxmte8Jj7+8Y9HpTL5n3z44YfH4YcfHi9/+cvjO9/5TrziFa+IrVu3RkTE7t274wtf+EK84Q1vmP0/sgOcfvrp8fd///exZ8+euOGGG+L222+PTZs2RUTEqlWrYs2aNXHKKafEoYce2uSVAu2uXhivtM/fjWwDANSXCt3V+isRpakvoqklAnz12vwAgMnSAb4GGvgiIu8tBv0E+ADoVPWCcfWCdAtNAx9AkQAfMBv1zhNdXc35/3kAAAAAM9G0AN/9998fGzZsGA/ZHXTQQXH11VfHUUcdNav9ffGLX4xHHnlkUmhv799nn312fOpTn5q28e3888+Pb37zm3HOOefE8PBwRET87//9vwX4GtTX1xdnnXVWnHXWWc1eCrBEpcJ4WZ6PB/fKGvgAYF6kQnepcF4jz9HABwDTy/M8Nm7cWJz3Nhjg08AHAONGRkaS82Y18JWjHFmeRZ5N/gC73joBOkGqLWtEgA+Yxkg1fZ5IhYIBAAAAWk2qrGhR3HTTTRER4yG7D33oQ7MO70VEfP7znx9/PDGoVy6X46Mf/ei04b29TjvttHjLW94SeZ5Hnudx4403utgFoEWkwnilOo+n2gYAmFrdBr5pCPABwOzs3LkzhoaGir/oKzbrpaSCfqlAIAB0gnrNds0K8EWk2/808AGdLBXg08AHTKfeeSJ1TgEAAABoNU0L8P385z+PiMfCdk996lPjZS972az3tXHjxvjud787KaS3Nxj4spe9LE444YQZ7e8d73hH9Pf3j/98yy23zHptAMyfZIAvTz+eahsAYGrzGeBLtfkBAJPVu4FYow18qaCfm5IB0KnqBeNSIbrFkgoPCvABnSzVljVSbdrlK0CbqNfUKcAHAAAAtIOmfQJ69913jz/+t//2385pX1/72teiWq1GxGPBvYle97rXzXh/AwMDcckll4z//JOf/GRO6wNgfqTCeOWJjxMBvr2vDwBA45IBvoEGAnyJ52jgA4DppcJ2ebk7oqs/8eyivK8Y9NuxY0fs2bNnzmsDgHZTLxhXnvRp8uIS4AOYLBXg08AHTEcDHwAAANDOmhbg+/Wvfz3++KyzzprTvq688srxxxNb+I4++ug488wzZ7XPc845Z/zx7bffPvvFATBvpm3gS2zjIggAmLlUa95sG/hGR0djeHh4XtYFAEtVMsDXuzIia+wC1npNfRs3bpzTugCgHaU+E67UKpFF84IhXVFs//PZNdDJUmEbAT5gOiO14hUBWZZFV1fzmpYBAAAAGtW0AN99990XERHlcjnWr18/6/2Mjo7Gd77znUnBvTzPI8uy+O3f/u1Z7/epT33q+OMtW7bMej8AzJ9kA1+efjzVNgDA1FIBvuosA3z19gcAPCEV4ItEq15dPYORZ8VWoeR+AWCJGxkZKcxSAbrFlGrgS60ToFOkAnwjAnzANEarxfNEd3f3pGvGAAAAAFpV0wJ827dvj4iIlStXJj+cbdS1114bO3fujIjHgnsTvfzlL5/1fg8//PDxxy42BWgNyQa+Oo/3qlarC7YeAFiqdu3aVZg10sBXL+S39z0bAJD26KOPFmZ534rGd5CVIhLPT+0XAJa6ZANfIkC3mFLH18AHdLLu7u7CTIAPmE7qPJE6nwAAAAC0oqYF+Hbu3BlZlsXy5cvntJ8rr7xy/PHEOyodfPDBcdJJJ816v4ODg+OP94YNAWiuZIAvTz/ey12MAWDmUjcxqQ1Mf7Fj3luOPHGdjQAfAEwt1ZSX962a0T5Sz9fAB0AnEuADaH2pwM2YAB8wjVEBPgAAAKCNNS3ANzQ0FBERfX19c9rP17/+9UnBvTzPI8uyuPjii+e034nr2rfZD4Dm2PvaMdHEyx4qifO1AB8AzFwqcFfra+Bix1KWbOrTag4AU0s38M09wPfII4/Mek0A0K4E+ABaX09PT2E2UhXgA6aWauBLnU8AAAAAWlHTAnzLli2LiLldyHnrrbfGnXfeGRHFkN0LXvCC2S8uJl+wOjAwMKd9ATA/UgG+rtqEx4m8dWobAGBqyQBfAw18EZEM8GngA4D68jxPBviib+XM9pN4vgY+ADpR6qZuXXlXE1Yy9fHdfA7oZMkAnwY+YBqpBj4BPgAAAKBdNC3At99++0We57Fly5ZZ7+P//t//O/54YgtfX19fPPe5z53T+rZv3z7+eG/YEIDm2rNnT2HWNSHAnQrwpbYBAOqrVquxa9euwjwVzEvRwAcAM7N9+/bkBfwzb+ArBviSwUAAWOJSN3XrqTX3wu7eWm9h5uZzQCfr7u4uzEZrTbt8BWgTo4mmztT5BAAAAKAVNTXAF/HYBSoPPPDArPbxf/7P/5kU3MvzPLIsi3POOWfOd1i6++67xx8vX758TvsCYH4kG/jy9OOptgEA6qvXljeXAJ8GPgCor17IbqYBvkg8/9FHH408T7xZBoAlLHVTt968GKBbTD158XtLN58DOlnqeo5UsxbARCOJoK8AHwAAANAumhbgO/7448cf//CHP5zx9t/+9rfHQ3b7XoTy0pe+dG6Li4ibb755/PFhhx025/0BMHezCfC5CAIAZqZe2K460GCAL/E8AT4AqC8V4MsrfRFdfTPaTyrwt2fPnmSzLgAsZanPhJvdwJc6vs+ugU6WCtyMCPAB00gFfed6g3cAAACAxdK0AN/Tn/708cd/93d/N+Pt//t//+/jjye28HV3d8dLXvKSuS0uIv7lX/5l/PHRRx895/0BMHepCxo08AHA/JprA1818bwdO3bMaU0AsJQlA3wzbd+LiLxvZcP7B4ClrBUb+FLHF+ADOlmyga8qwAdMLRX0FeADAAAA2kXTAnynnnpqRDzWnve1r30tbrnlloa3/e53vxv/7//9v8iybLx9L8/zyLIsLrzwwli+fPmc1vbwww/Ht771rfGfBfgAWsP0DXzFBJ8AHwDMTCpsV+suRVQae/uYCvpp4AOA+jZs2FCY1QvjTalrIPJyscVCgA+ATqOBD6D11WvgS3zVBzAu1cCXOp8AAAAAtKKmBfjOPvvsWLNmTWRZFtVqNf7gD/4gtm7dOu12mzZtile/+tWTWvcmev3rXz/ntf35n/95jI2Njf/8lKc8Zc77BGDuUmG8ysQAX624jYsgAGBmUmG72kBj7Xv1nivABwD1JQN2/TNv4IssSzb3pQKCALCUJQN8eXMDfBr4ACZLNWblkUVVgA+YQqqpU4APAAAAaBdNC/CVy+X43d/93fHmvFtvvTXOPvvsuOmmm+pu86//+q/xrGc9K+67776IeKJ1b+/fJ598cpx33nlzWtdXvvKV+NSnPjUeEDziiCPigAMOmNM+AZgfqQsaumtPfJPXlfhSTwMfAMxMMsCXaNWrJ/XcVKsfAPCYVIAv751FgC8iIhHg08AHQKdJfY7cWysG6BaTBj6AyVIBvoh0uxbAXiOJc0S98wkAAABAq2n8KswF8Kd/+qfxiU98IoaHhyPP8/jpT38ap512Wpx22mlx3nnnxZOe9KTIsiweeOCBuOqqq+IHP/hB5Plj6Yy9f0/03ve+d07r+fSnPx1veMMbJoUCn/WsZ81pnwDMn2kb+AT4AGDOUmG7uQb4NPABQH3JAF/fylntK7WdAB8AnaYVG/hSxxfgAzpZvcaskVoWfaGGD0gT4AMAAADaWVMDfEceeWT8p//0n+Jd73rXeGiuVqvFj370o/jRj35UeP7eUN3Ex3v/fslLXhIXXXTRjNfw8MMPx3e+85344Ac/GLfccsukY0REnHHGGbP/BwIwr1JhvImhvUri+zwXQQDAzKTCdtWBGQT4Es8V4AOAtGq1Gps2bSrM5zPAt2HDhlntCwDaVepz5GY38KWO7+ZzQCerF+AbrZYiora4iwHaxmitVJjVO58AAAAAtJqmBvgiIt72trfF//t//y+uvvrqSeG8lH3De3sdeeSR8fGPf7zhY15++eXx0Y9+NDZu3BgPPfTQpGNO3G9ExPOf//zG/zEALKjUxf/dE14yehKvH7t3745arRalUvHDfACgKPV6O5MGvmriubt3745qtRrlcnlOawOApWbLli1RrVYL87xv1az2l9pOgA+ATqOBD6D11WvMGk20awHslTpHCPABAAAA7aLpaYaurq648sor44wzzpgUokv92WtikO+QQw6Jf/7nf47Vq1c3fMzf/OY38dOf/jQeeuihyPN8PBC47zHWr18fRx555Dz9SwGYizzPk4GC3toTob2exA05a7WaCyEAYAbmGuCr91wtfABQVDdc17diVvvLE9tt2LCh7g3TAGApSgb4as0N8KUa+Pbs2eM1GuhY9QJ8IwJ8wBRGqsVzRL3zCQAAAECraXqALyKiv78/vvvd78a73/3u6OnpGQ/VpUz83Ste8Yr4yU9+EkcfffSsjjvxGHv3O3H/L3rRi2a1XwDm39DQUIyNjRXmE0N7vYkAX0TEjh07FmhVALD07Nq1qzCbjwBfar8A0OlSAb68ezCiPMu7x/cWG/hGRkZi+/bts9sfALShoaGhwiwVoFtMqQBhrVaL0dHRJqwGoPkqlUqUSsXLVTTwAVNJnSME+AAAAIB20fhVmAusu7s73v3ud8erX/3q+MIXvhBf/vKX49Zbb510kWdPT0+cfPLJcdZZZ8WrX/3qOPbYY2d1rKc//elx2WWXTfu8V77ylbPaPwDzr15rT8+EvHeqgW+qbQGAojk38PVp4AOARiUDfLNs33ts25V1j7PffvvNer8A0C7yPE838OXNvbC73vH37NkT3d2zDO4DtLnu7u5C6FoDHzCV1DnC/5cCAAAA2kXLBPj2OvTQQ+Otb31rvPWtb42Ix1oatm3bFsuXL49ly5bNyzFe/OIXx4tf/OJ52RcAi6PeRf8TW/cqEVHO86hmkz+4FxgAgMYlG/jqhPKSukpR6ypFaXRysl4DHwAUPfroo4VZ3lds0WtYV1/klb7IxiYHFx599NE45phjZr9fAGgTIyMjUasV7/TWnTf3wu5UA19ExO7du4XsgY7V29tbDPBVBfiA+jTwAQAAAO2s5QJ8+xoYGIiBgYFmLwOAJkuF8LI8j6588qynFrG7PHm2Y8eOBVwZACwtc23g2/v80raRafcLAJ1u48aNxWHv7Bv4Ih5r4ct2PDBplmr6A4ClqN7NY/pr/Yu8ksn68r7kfPfu3Yu8EoDWkWrNGqmVmrASoF2MVIvnCAE+AAAAoF349BOAtpAK4fXUIva9x15P8ebKAgMAMAPJAF9fOfHM+lLP93oMAEXz3sAXEdG3sjAS4AOgU9R779lXSwfoFktX3hXl3HtlgIl6e3sLs1S7FsBeIxr4AAAAgDYmwAdAW0hdyNCbF5+XmrkIAgAaMzo6GsPDw4X5bBr49lWvBQEAOlkqWJcnAngzkfcWt08FBQFgKar33rPZAb4ssuQafHYNdLJU6GakKsAH1Jc6R6TCwAAAAACtSIAPgLaQupAh1bbXUysm+FLtfQBAUb0LHecjwOeiRACYrFqtxsaNGwvzOQf4EtunjgMAS1HyRnC13ii1wFei/bX+wszNboBOlgzwaeAD6hirRdSieI7o7u5uwmoAAAAAZq7531YBQANSIbxUWC8V6hMYAIDG1A3w9c0wwJd4vosSAWCyLVu2RK1WfBO7EAE+DXwAdIrUe89mt+/tlVqH98pAJ0s38LmEBUirF/DVwAcAAAC0C59+AtAWkg18xfxecibABwCNqfeaWesrz2g/tf7i870eA8BkdVvxelfMab95X3H7TZs2RZ4n3jADwBKTeu+Zar5rhtQ6vFcGOpkGPmAmRusEfDXwAQAAAO1CgA+AtrB9+/bCrDfRtpeapbYFAIpSFw7WuksRlZm9dUw18LkoEQAm27RpU2GWdw1ElOd44VkiADg8PKzhB4CO0MoNfKkAn9dnoJMJ8AEzMayBDwAAAGhzAnwAtIVt27YVZn2JsF5frdgokNoWAChKXThY6y+G8aaT2sZFiQAw2ebNmwuzvHf/Oe8370nvI3U8AFhqUu89W6WBLxUk9F4Z6GTJAF9VgA9IG60T4EudSwAAAABakQAfAG0hFcLrTYT1UqE+AT4AaEwywNdXnvF+Ug18u3fvntWaAGCpSjXwRc9+c99x97LIs+Lr98aNG+e+bwBocan291Zp4EutQ1s90Mk08AEzUS/g293dvcgrAQAAAJgdAT4A2sL27dsLs1RYrzcxS20LABSlQna13pk38OW9xdCAAB8ATJYK8M1HA19kWURvMQiogQ+ATpC6MU0rB/g08AGdrLe3tzAbqbqEBUgbqRXPD11dXVEuz/wmhAAAAADN4NNPANpCKoSXCuv1JVr5du/eHSMjIwuxLABYUlIhu1QYbzo1AT4AmFY6wLdiXvad2k+y8Q8AlphUIK6/1t+ElRSl1iHAB3SyVAPfqAY+oI5UA1/qPAIAAADQqgT4AGh5o6Ojde6cXAzrpUJ9EVr4AKARe/bsKcxqfbMI8CW2EeADgMmSjXiJ5rzZyHv2b+x4ALDEaOADaB+p4M2IAB9QR+r8IMAHAAAAtBMBPgBaXr3wXV+ygS+9j23bts3jigBgaUpdOJhq05tOapuhoaGoVquzWhcALEXpBr7952fniSDgxo0b52ffANDCdu7cWZi1cgNfar0AnSIVvBlONGwBRAjwAQAAAO1PgA+AllcvfJcK63XlEeW82MwnwAcA00s38FVmvJ+8zjap/QNAJ6pWq7Fly5bCPO9dMS/7T+1HAx8AnUADH0D7SAVvRmsuYQHSRhMB397e3iasBAAAAGB2fPoJQMtLhe/KeR5dxZxeZJEO9tVr8QMAnpC6cDCfpwa++P/Z+7cfSfL8Lvj/RkZW1qmruuvUPYft2Tls78xa8iN+MiCMngsQV2AJIRvkK4S4AJbDzbPIcPG7sC1sxEn6yZJBthCyBNz4X0Ay5iCZGwuhR7KM8LI7uzu7OzszfarzKTN/F83sTM/3E1lZVVkVGRGvl7Ta6W9GRH5amsycjIx3vFNKh4eHlz4WALTR8+fP02iUf3kdL96byfGjJr+o8Q8A2qZpDXwnJyfp9PS0hmkA6hcF+E418AEVToKA72AwqGESAAAAgKsR4ANg7kXhu6XRi7BeZCkI8GngA4CLhQ18AnwAMHOffPJJ/EAQvLsSAT4AOmg4HIY3ppnnAF9KcegQoAvCAN9IgA+IRQFfDXwAAABAkwjwATD3ovBd1LL32WN5NZ8AHwBcLArYjZb6lz7OeDEO8EUBQQDooqdPn2Zr4/5SSv38AtarGC/ezdaOjo58FgPQagcHB2k8zs8Nr45Wa5gmVzXH3t7eLU8CMB8E+IDLOAveHzTwAQAAAE0iwAfA3IvCd0tBSO+zx/K1qMUPAHhZFOAbX6GBL/WKNApCfFETAgB0UXiTmcX1mR1/XHEs340BaLOqINzKcD4a+JZHy6kY5xeeC/ABXRUG+IKGLYCU4oCvBj4AAACgSQT4AJh70QWGkxv4pjsGAPCyuIHvCgG+iv2i4wNAF0UBvvHCndk9wSA+lnZ6ANpsf38/XJ+XBr5e6qWVUR4mrJoboO2i4M35uJcm3MMT6LDTYX6JWxQEBgAAAJhXAnwAzL0ofBe17E16TIAPAC4WBviWrxjgC/YT4AOAF6LvqOPFtdk9QTlI4zK/iM13YwDaLGqyWxwtpn7q1zBNLArwaeADumowGITrWviASNTAJ8AHAAAANMn8/GIFABUuH+DLb82pZQAAJhuPx+n4+DhfX7xagC/a7+Tk5ErHAoC2CYN0s2zgS+lFC9/Ry5+9vhsD0GZRk10UmKuTAB/AZ6IGvpRehHSWkhq+Nnpt9TT9f/8/P6h8/P/3/95Ph8P4MqaV8jz9P//XRxcen/YS4AMAAACaToAPgLkXXWC4HIT0PnssX9MyAACTVYXrRlcO8OWF70dHR1c6FgC0TfQ9d7w42wDfeLCWiqPHFz4vALRFFIRbHa3WMEm1aJ4oeAjQBVXBm9NhL6U04U6eNNZyf5zeuVt9k7d+L6U0rH5s0r60X9TOKcAHAAAANEl+RSUAzJnLN/BNdwwA4DNVAb7x4GpfG0cDDXwAUCVu4Fub7ZMM8kCg78YAtFkU4FsZzlkDXzCPBj6gq6oa+E6Cli2Ak2H+W0XV+wgAAADAPBLgA2DuRRcYRi17nz2Wt/MdHByk8/PzWY4FAK1yfHwcrl81wBftJ8AHAC9E33Nn38CXH08DHwBtFjXZaeADmF9VzVknQcsWQPTeIMAHAAAANIkAHwBzbTgchhcwLAUhvc8ei9c1DQBAtapw3Wgxb9KbxjjYryokCABdEwbpgsDdtWjgA6Bjwga+0Zw18AXzaOADuqosyzQYDLL106BlC+BkpIEPAAAAaDZnPgGYa1UXL0xq4BPgA4DLq2zgW7ja18aRBj4ACI3H4zDANx6szfZ5guP5XgxAm0Xnkuetge/OKA/YC/ABXRaFb05GGviAXNTAt7y8XMMkAAAAAFcjwAfAXKu6uLAqpJdSSovjlIpx3tDnQkUAqBaF68ZlkVL/al8bxwMNfAAQOTo6Sufn5/kDM27gGwfHC5v/AKAlmhDg08AH8LIwwKeBDwhE7Zwa+AAAAIAmceYTgLkWXVxYjMdpMc/nffZ4igN+LlQEgGpRuC5q0ZvWWAMfAISqvpvOuoEvBcfzvRiANouCcCvDPDBXp9VhHigU4AO6LGrPilq2AKL3BgE+AAAAoEkE+ACYa/v7+9na4uhFSG+SKMAXHQsAeCFs4Ata9KY1CvYV4AOAlA4ODuIHFmYbMBgP8uNVPjcAtEB0/rcJDXzOWwNdFoVvTgX4gC8Yj1M6HQnwAQAAAM0mwAfAXDs8PMzWJrXvfWoQbHN0dDSDiQCgncIA3+I1GviCfaOWPwDomujzcFz0UuotzPaJyvwituPj4zQeT/GlGgAaKGqym7cAXzTPyclJOj09rWEagPpF4ZuTkctYgJedjYo0Dm7xK8AHAAAANIkznwDMtSjAF4XzvmgxuCBR0wAAVAvDBNdo4BsP8q+bGvgAoOLmMuVSSsWMWyb6+UVso9FIQACAVhoOh+H536jxrk5VgcIofAjQBWGATwMf8AVV7wsCfAAAAECTCPABMNeiiy4Go4v3Wwi2icKAAMALUbhuFITwphWF/zTwAUBFgK+/OPPnGVccUzs9AG20v78frt8Z3rnlSSZbHQrwAXze4mL+veVk6DIW4GVVzZzLy8u3PAkAAADA1TnzCcBcixv4Lq7gi1r6BPgAoFrUxjNeuPpXxlGw79nZ2ZWPBwBtEQXoxkFb3rWV8TEF6gFoo6oA3Lw18C2Nl1JvnH9fFuADuioK35xq4AO+QAMfAAAA0AYCfADMtTDAN0UD32KwTdTmBwC8cH5+ni/2r3GxTLBv+BwA0DFhgK6cfQNfVaufBj4A2qgpAb4iFeFMu7u7NUwDUL8ofFPVtAV0V1WwN2rxBAAAAJhXznwCMNei0F3UrjfNNhr4AKBaFK4bl1f/yhjtq4EPACoCdBVhu2spB9M/PwA0XBTgWx4upzKVNUwz2epwNVvb39+vYRKA+oUBPg18wBecDPPfGwaDQSrL+ftvPQAAAIAqAnwAzLWwgW+qAF++kQY+AKgWhevG5dUvlon21cAHAHGAbtzPL1q9tqKXxkGzX9gACAANFwX4Vkd5UG4eRHNp4AO6KgrwVTVtAd11MsrfF6L3DwAAAIB5JsAHwFwLA3yjixN8g9F0xwIAXggb+PrX+MrYF+ADgEjYgBcE7WYiCAZq4AOgjZoe4NPAB3RV2MA3chkL8LKogU+ADwAAAGgaZz4BmGtXb+Cb7lgAwAthuC4I4U0rCv8J8AFARYDuJhr4UkqpnwcDBfgAaKMowLcyWqlhkotp4AP4TBjg08AHfEH0vrC8vFzDJAAAAABXJ8AHwFyLG/gu3k8DHwBcTtjAV14jwBfsOxqN0nA4vPIxAaANjo+Ps7XxDTXwRceNnh8Ami4KwK0O57SBL5grCiACdEEUwBHgA77oNHhfWFy8mXMpAAAAADdFgA+AuRY1AyxM0cAXbaNlAACqnZ2dZWtRi960qvbVwgdA14UBuqApbyaCAJ/vxgC00f7+frZ2Z3SnhkkuFjXwRfMDdEHUwHc6dBkL8LKTUf6+EL1/AAAAAMwzZz4BmGtRS880H169lCf4NP4AQLVZN/Clin0F+ADouvC7aVHezJP18uP6bgxAG0UNfCujlRomuVg0VzQ/QBdEAZyTkQY+4GVRM6cAHwAAANA0AnwAzLXowsJyiga+XrDNcDhM4/EUOwNAB4XBumsE+KrCfwJ8AHTdaDTKF4sbOk0bHDd8fgBouKjBLmq6mwca+AA+s7iYt4afaOADviB6XxDgAwAAAJrGmU8A5loU4JsmSlD1AedCRQCInZ2dZWvj/tW/MlbtGz0PAHRJHOC7qYaJ/LhubANAG0UNdqvDOQ3wBXNp4AO6anl5OVsbjot07uc84HNOgwa+6P0DAAAAYJ4J8AEw16KWnqhdb9ptokAgABB/5la16E1j3NfABwARDXwAMHtRg93KaKWGSS5W1cAnZA90UVWDlhY+4PNORhr4AAAAgOZz1hOAuRYF7nrp4gsZqj7gBPgAIBZeKHiNAF/qxfsKDQDQdfFn4Q018AnwAdARe3t72VoUlJsHUbBwNBqlw8PDGqYBqFdVg9ZJ0LYFdNfxuQY+AAAAoPkE+ACYa2GATwMfAMzcbd3pX6MAAF13mw184yK/wE2AD4C2OT09Taenp9n6vDbwVc0VtQgCtN3KSvyeeKSBD/ic4+A9oer9AwAAAGBeOesJwNwaj8cVDXwXq9rm/Pz8WjMBQFsJ1gHA7Qg/c28owKeBD4AuqAq+zWsDX9VcAnxAF1U1aEVhHaC7BPgAAACANnDWE4C5VXVRoQY+AJi9OExwjQNW7CsoCEDXhd9Lg6a82dDAB0D77e3thevz2sC3MF5I/XE/W6/6ewC0Wa/XS0tLS9n68flNfUcCmuh4mL8nVAWAAQAAAOaVAB8Ac6uqLU8DHwDcjvF1EnwVQQQBPgC6Lv4svL0GPp/FALRN1FxXjIu0NMoDIfOgSEVaGebhQg18QFdFLVonGviAz4ka+AT4AAAAgKZx1hOAuVXVlnedAJ8GPgCIzbqBryoaIDQAQNdFDXjjm2rgC47rezEAbRM11y2PllNvjn8GjdoBNfABXRWFcKKwDtBdUStnFP4FAAAAmGfOegIwt6KLGlNK1YmAzykqtqk8JgCQu06W4IZyCADQdOH30qApbyY08AHQAVFzXRSQmyero9VsTQMf0FVxgM/JReCF8TgO9QrwAQAAAE0jwAfA3FpYWAjXR1P8Zlf1u17VMQGg61zMDwC3o4ja9m7qc9jnOwAdEAXfooDcPIkChgJ8QFdFIRwNfMCnTkdFGgd3DIzCvwAAAADzzFlPAOZWVdjufIoAX9U2g8HgGhMBQHvdVoBPUBCAruv3+9laMTq7mScLjuvGNgC0zd7eXrY27w180XzR3wOgC8IA37lLWYAXqho5NfABAAAATeOsJwBzq9frhRc2VrXrTbONCxUB4BKihqBr7ivAB0DXhTeWGZ3fyHMVwXHd2AaAtoma65oY4NPAB3RV1KJVFdgBuqcq0KuBDwAAAGgaAT4A5loUuBumi3+0G1asu1ARAGJhsO4618lU7CvAB0DXxQG+m2rgywN8bmwDQNtEwbfV0WoNk0wvmk+AD+iqsIFv6FIW4IWTivcDDXwAAABA0zjrCcBciy5s1MAHAABAU4XfS2+ogS8N82Cg78UAtM3e3l62tjKc7wu6o/mivwdAF8QBPg18wAvR+0FZls5vAAAAAI0jwAfAXAsb+Kb4ze482GZhYSEVhR/8ACASfkZepyyvYt9ez9dQALotDvDdXgOfZnoA2iZqrlsZzXmAL5hPAx/QVcvLy9maBj7gU9H7wcrKit/9AQAAgMZx1hOAuRZd2BiF875oGJywdxc+AKhWlmW2VgxHVz5e1b7R8wBAl0TfTYvhDTXwBcFA340BaJsmBvhWR6vZmgAf0FVhgO/cpSzAC1GAL3rfAAAAAJh3znoCMNeiZoDhFPtF22gZAIBqYbBueI0Kvop9BfgA6Lq4ge+mAnz5cQX4AGibg4ODbG3eA3zLo/yi8+jvAdAFKyv5e/bxULMW8MJxcHdfAT4AAACgiQT4AJhr0YWF0/xmF23jIkUAqNbv97O1YnT1AF/VvtHzAECXxAG+vClvFgoNfAB0QBR8Wxot1TDJ9KIA3/HxcRoOp7l9HUC7xAE+l7IAL0TvB9H7BgAAAMC8c9YTgLkWteYFN9nLCPABwOXEDXzXOGBFgE8DHwBdF7bD32IDn3Z6ANpkPB63poEvJS18QDdFTVonAnzA/yHABwAAALSFs54AzLWrBvjOgm1cpAgA1aJgXTEcXfl4xbkAHwBE4gDfzTTwpWEe4HNzGwDa5PT0NGytWxrPeQPfOA7wHR4e3vIkAPWLG/im+DEQ6ITo/SAK/gIAAADMOwE+AObanTt3srWT3sU/2p0En3Bra2uzGAkAWikM1lW06E1FAx8AhKIAXTG8oQBfEAx0cxsA2qSqsU4DH0BzRAG+s1EvXePeYkCLaOADAAAA2kKAD4C5tr6+nq0dT3HTzeMi30iADwCq9fv9bK0YXj3AV7WvAB8AXRfeJf78aPZPNDxLRRDgc5d6ANqkKvC2NJrvBr6F8UIqx/n3YwE+oIuWluL37Ci0A3TP8Xn+XuDcBgAAANBEzngCMNei0N3xFJ9e0TZRGBAAeCEM1gnwAcDMhTeXOTuc/RNVHNPNbQBok6rAW1XD3bwoUhHOKMAHdFFVk9bxcIo7egKtF70XCPABAAAATSTAB8BcCxv4ehf/YBcF+FykCADVomBdMbp6gC9V7CvAB0DX3blzJ1srbiDAV3XM6PkBoKkOD/PPu8FokMo0/989o5bA6O8D0HbVAT6XswDxe0HV+wYAAADAPHPGE4C5poEPAG5Hrxd8eN5AA1/4PADQIWGA7hYb+FzkBkCb7O/vZ2vz3r73qZVR/pkc/X0A2m5paSk8Z3h07jwiEL8XrK6u1jAJAAAAwPU44wnAXIsb+C7eL2rp08AHANX6/X62VhXCm0rQwFeWZSqKi5t0AaDNwga+0VlKw9PZPtH5Qba0urqqDReAVoka65oS4NPAB/BCr9cLbzRyKMAHJAE+AAAAoD2c8QRgrlU18F0UJ9DABwCXs7CwkK0V56MrH684y/eNngMAuiZs4Etp5i18RXA8F7gB0DYHB3lgvSkBvqiBL/r7AHRB9F1FAx+QUkqHQwE+AAAAoB2c8QRgrkWhu2FRpPMLynuOg8cF+ACg2mAwyNaK02sE+IJ9FxcXr3w8AGiLqgBfcTbjC/aDAF9leBAAGips4Bs3I8C3NM4b+AT4gK4KA3xBaAfolvE4DvM6vwEAAAA0kTOeAMy1qIEvpTig96nzlNJ5L9+g6lgAQByui1r0phXtK8AHACmtrKykogi+1N5CA5/vxQC0zf7+frbWlAa+aE4BPqCrogDfoQY+6LyzUZGG4/wcigAfAAAA0ETOeAIw1yoDfBM+waoec6EiAFQLA3zXaODrBftGLX8A0DW9Xi+8ODUK3F3LaR4AcIEbAG0TNvAJ8AE0TvRdJWrdArqlKsgbnVcBAAAAmHfOeAIw15aWltLCwkK2fhQ07H32WLy+vr4+q7EAoHWicF3vWg18w2xNAx8AvBAG6c5me8F+cZ4HGgT4AGibKMC3NFqqYZLLi+Y8OjqqYRKA+mngAyJVQV4BPgAAAKCJnPEEYK4VRZE2Njay9YOyep+DMg/3LS0tpeXlZtx5GQDqEDfw5SG8aUXtfQJ8APBCHOCbcQNfcDwXuAHQNsfHx9na4rgZ3z2jOaO/D0AXRN9VNPABh8P4fWBlZeWWJwEAAAC4Pmc8AZh7W1tb2drBhE+w6LHNzc1UFNWtfQDQdWGA71oNfPm+UcsfAHRRFOArTvdn+hzFyV62tra2NtPnAIC6RY11i6OGBPiCOTXwAV0VfUfSwAdEQd6VlZVUlhPu9gsAAAAwp5zxBGDuhQG+oGXvs8emOwYA8Jm4ge8aAb6TfN+lpaUrHw8A2iRqmi+On8/2SU52p3peAGgyDXwA7RA28FU0bwHdEQV5o/cLAAAAgCZwxhOAuRcH+Kq3P+jl4T4BPgCYbNYBvp4GPgCotLm5mS+ezDbAVwTHC58XABosDPBp4ANonKiBL2reAroleh8Q4AMAAACayhlPAOZedIFhFNL78WNBuM9FigAwWRTg652NUhqPr3S84nQ41XMAQBeFDXyzDPCNzlNxujfV8wJAk0WBNw18AM0TNvAJ8EHnHZ3n1wQI8AEAAABN5YwnAHNve3s7W5vYwFdq4AOAy6pqxyuCJr1pRPsJ8AHAC9FNZmYa4DvJw3tVzwsATdbkBr6l0VK2dnp6mobD/IY4AG0XBXIOBfig8w6H+ftA1NgJAAAA0ATOeAIw9+IGvurto8cE+ABgsqpwXXF6xQBfsF9VSBAAuiYM0h3PLsBXFQbUwAdA24QBvoY08A3G8XdkLXxAF0UBvuNhkUbjGoYB5kbUxKmBDwAAAGgqAT4A5l4UvjvrFek0L9pL4xS38wnwAcBkS0v5nf9TSqk4udqd/3vBfsvLy1c6FgC0TRSkK4YnKZ3P5oL9KMC3srJS+XkPAE00HA7TyclJtt6UBr6qoKEAH9BFUaPWOBXpeBj8GAh0RtTEKcAHAAAANJUAHwBzryp8FzXtnRQpDYv8x7yw3QAA+LGVlZVwvXd8tQBfEewnwAcAL1R+R61ozru0oM3P92IA2iYK76XUnAa+pVEcrBfgA7qoKpATtW8B3RG9B0SBXwAAAIAmcLYTgLl39+7dVJZ5rd5+mQf1ova9lDTwAcBFqhp5rhrgi/arCgkCQNfcu3cvFcHNZ4qT3ZkcP2rgi1r/AKDJqoJuTQnwVc15dHR0y5MA1K8qwBe1bwHdEQX4NPABAAAATeVsJwBzr9frhU0BUVgvCvUtLCyktbW1mxgNAFqj1+uFDXlRk95UxxPgA4BKZVmmu3fvZuvF8bPZPIEAHwAdUBV0q2q2mzf9cT/1xvlPtRr4gC5aWlpKvV7+nqiBD7rtaCjABwAAALSHs50ANELUoLcffIpFa9vb22GzAQDwsijAd9UGvij4V9XyBwBdFN2oJgreXUXUwBc+HwA0WNMb+IpUhLNq4AO6qCiKdOfOnWxdAx90W/QeEL1XAAAAADSBs50ANMLOzk62FrXt7QetfNvb2zcxEgC0TtSQ1zs+v9Kxov008AHAZ6JGvOJ4RgG+oMlPAx8AbRMF3Ypxkfrjfg3TXM1gNMjWBPiAropatTTwQbdF7wEa+AAAAICmcrYTgEaIA3z5dlGoL9oXAMhFDXxRk96FRuPUOxllywJ8APCZqGm+OH4yk2MXR0+zNTe3AaBtTk5OsrXF8WIqUn6OeF5FDXxVzYIAbReFcg6HLmmBrhqP4wCfBj4AAACgqZztBKARogsNNfABwGzFDXyXD/AVJ/E+UUAQALoqutlMcTSDAN94lFIQBHRzGwDa5vT0NFtbGC/UMMnVRfOenZ3VMAlA/aJQjgY+6K6TYZFGwY0ZNPABAAAATeVsJwCNoIEPAG5eFLC7SoCvah8NfADwmfv37+eLswjwneylYnQ+3fMBQIO1NcAX/b0AuiBs4BPgg86qev1r4AMAAACaytlOABohatE76KU0+sLafvDJJsAHANOJAnaFAB8A3Ii4ge9xSuPxtY5bHD2e+vkAoMmiprr+uF/DJFcXzauBD+iq9fX1bO3gLLibJ9AJBxUBvrW1tVueBAAAAGA2BPgAaIQowDcuinT4uU+y85TSUdDAF+0LAOSigN1VGviqQn8CfADwmagRrxiepnR2cK3jFkGL39raWti0CwBNpoEPoF2iUM6+Bj7orP0gwLuwsJAWFxdrmAYAAADg+pztBKARqpoC9j933v6g4iacWgYAYDrRhf1XCfBF+wwGg1SW7pgNAJ+KAnwpxQG8y4j2970YgDZqQwNfFODTwAd0VdzA55IW6KqogW99fT0VRX5DXwAAAIAmcLYTgEYYDAbp7t272fr+5xr39oNMQK/XS5ubmzc5GgC0xp07d7K13tH5pY8T7bO6unqlmQCgrVZXV8PwfHH0+HoHPs73rwoLAkCTtaGBLwocauADuipq4Ds4d0Mw6KqDoIEvep8AAAAAaAoBPgAaY3t7O1vbKz//z/nd9jY2NrT9AMCUopBd7/AKAb5gHwE+AHhZURRxsE4DHwBMJWqqa1qATwMfwGfCAJ8GPuisqIFPgA8AAABoMmc7AWiM6ILDzzfwHQSfai5SBIDphQ18MwrwRccGgK6LvrNGAbzLiPbXwAdAG0VNdVGj3TzTwAfwmfX19WwtCvAA3RAFeKP3CQAAAICmcLYTgMaIGvg+H9rbDxr4tra2bnIkAGiVuIFveOnjCPABwHSiYF1x9Phax4z2d3MbANooCrpp4ANoriiYczbqpdNh/vsf0H4H52W2JsAHAAAANJkAHwCNsbm5ma0dfO68fdTAF4X+AIBY2MB3dJ7SeHyp4/SO8tCfAB8A5GbewDcepXT8LFvWwAdAG0VBNw18AM21trYWrmvhg26KGviq3icAAAAAmsCZTgAaI2rTO+h9dtfNg6CBLwr9AQCxKGRXDMepOB1d6jga+ABgOnED3ydXP+Dx01SM889tDXwAtFFbG/gE+ICuqmrWikI8QPtF4V0NfAAAAECTOdMJQGOEAb4y/udPaeADgOlVheyiQN4kAnwAMJ0HDx7ki0dPXzTpXUFxmIf/iqLQwAdAK0UNfG0I8EV/L4AuWFpaSv1+3kx6cB78AAi03r4GPgAAAKBlBPgAaIwowHfSK9KnEYGD4FNNAx8ATG9mAb4jAT4AmMYrr7ySrRXjYUrHT690vCjAt729nRYWmhVmAIBpRE11/XEe/Jhn0bwa+ICuKooiDOdEIR6g/aLwrgAfAAAA0GTOdALQGFGAL6UXzXunRUpnvSJ7TAMfAExveXk59Xr518QokDdJFPhbXV298lwA0FY7OzvhZ28UxJtGtF/Y8gcALRA11TUtwBc18AnwAV22vr6erR2cu6wFuuggCO9G7xEAAAAATeFMJwCNsbGxkYoiD+kdlHH7Xkoa+ADgMnq9Xhi06x0OL3ecYHsNfACQW1hYCG9WM8sAX9TyBwBtcH6e3zymn5oV4CtT3iwzHF7uOzhAm0TtWgdn+Xsl0G5nwyKdjvILADTwAQAAAE0mwAdAY5Rlme7du5et7/eKtF/mwb6yLNPdu3dvYTIAaI8oaBc16k0SNfYJ8AFALArYFYcfX+lY0X4a+ABoq9FolK31xs366TOaN/p7AXRFGODTwAedU/W6F+ADAAAAmsyZTgAaJWomOChf/O+LNjc3U6/now4ALiNu4LtEgG80DrePjgsAxAG7qzbwpaPH2ZIGPgDaKgq6FSm/0ds86wU/1QrwAV22vr6erR2c+a0PuqYqwBe9RwAAAAA0hTOdADRKGODrFekg+ETb3Ny8hYkAoF2u28BXHA9TMZ7uuABAVQPfFQJ841G4nwY+ANoqbOBr2E+fGvgAXhY38AV38QRaLQrulmWZlpeXa5gGAAAAYDb6dQ8AAJdR1cA3LvI7K29vb9/GSADQKtEdbMuD6QN85cHZ1McFAGYY4Dt+lorxcKrjA0AbDIf5514UiJtnUWOgAB/QZWGATwMfdE4U3F1fX09FcE0AAAAAQFMI8AHQKBsbG9naUcXvdvfu3bvZYQCghcIGvopQXqRXEfaLLr4BACoCdkePUxqPUiqmv1C1KvR3//79q44GAHOtFQ18wbwCfECXRTcBOzhv1ns7cH37QXDXbwwAAABA0znTCUCj3L17N1s76hVhiE+ADwAuL7pIpiqUF4m2XVpaSgsLC9eaCwDa6sGDB9laMR6mdPzsUscpjvIA39bWVhoMBlcdDQDmWhR0K8bNamWJGgMF+IAuixv48iYuoN2i4K4AHwAAANB0AnwANEoUyjvqvQjxfVEU9gMAJosb+KYP8JXBtn5YB4BqOzs7qSjy77TF4ceXOk7UwBeFAwGgLTTwAbRPdB5xXwMfdE4U3PU7AwAAANB0znQC0ChxA18KG/gE+ADg8qIGvvLgbOr9e8G2flgHgGqDwSBtbW1l61Egb5Io8PfKK69ceS4AmHfD4TBba1yAL2jgi/5eAF0RnZs8GfbSuWwzdErUwBe9PwAAAAA0SbN+xQKg86JQ3lmvSPv5TfjCtj4AYLIobNc7nL6BL9rWD+sAMNmrr76arc2igS86LgC0RdjAFwTi5pkGPoCXVd0IbD9o4wLaa/8s/2+kO3fu1DAJAAAAwOw061csADqvqlVvVBRTbwsAVAsDfAeXCPAF2/phHQAme/DgQbZ22Qa+FGwfHRcA2iIM8DXsp08BPoCXVf22F4V5gPaKQrtu3gsAAAA0nbOcADTKZUJ5AnwAcHlhgO90lIqz6S4gLIMAnwY+AJjslVdeydYuFeAbj8Lto+MCQFu0oYGvGOc3phPgA7psZWUlLSwsZOu7GvigU3ZPBfgAAACA9mnWr1gAdN7S0lJaWlqaalsBPgC4vCjAl1JKvYOzqfaPttPABwCTxQG+j6c/wPGzVIyH2fKrr756nbEAYK5FQbci5YG4eaaBD+BlRVGEIZ29IMwDtNeeBj4AAACghQT4AGicaVp8LhP0AwA+Ux3gy5v1pt1OAx8ATBY25R09SWmUh/IiUdivKIq0s7Nz3dEAYG4Nh/nnZBSIm2fRvNHfC6BLoht0RmEeoJ1G45T2z/L/RhLgAwAAAJquWb9iAUCarllPUAAArmZlZSX1evlXxesE+DTwAcBkYQPfeJjS8dOp9i8OP8nWtre302AwuPZsANAkTWvgK8b5vOPxuIZJAOZH2MAXhHmAdjo466Vx8N9001wjAAAAADDPnOUEoHGmubueO/ABwNUURRG28JVTBvjKg7NsTbAeACa7f/9+GKCPgnmRqIEvbPUDgBYpiiD8lpoVfhsX+bzRfxMAdEkc4NPAB11R9Xr3+z8AAADQdH4BAqBxolDBVbYBAGJR4K63nwfzIlEDnwAfAEzW7/fT9vZ2th4F8yLRdg8ePLj2XAAwz6KgW+MCfMG8AnxA10UtW3unAnzQFVGAryzLdOfOnRqmAQAAAJgdvwAB0Dirq6sz2QYAiEVB+CiY90XF6TD1TkdTHQ8AeFnUmDd9A1++3auvvnrtmQBgnrWigS+YN/p7AXTJxsZGtqaBD7pj7zS/lO3evXv+GwkAAABoPAE+ABpHgA8AblbUmFceXNzAVxXyE+ADgIvNOsAXHQ8A2qQNDXyjlN8ERwMf0HVhA9+Z90boiiiwG70vAAAAADSNs5wANI4AHwDcrCjAN00DX9U20fEAgJeFAb6jKQJ841FKR0+y5QcPHsxiLABolFGRB+Lm2bhoVuAQ4Dbcu3cvW9s71cAHXREF+KL3BQAAAICmEeADoHFWVlZmsg0AEIsa83r7FzfwRS19/X4/LS8vz2QuAGizKHA3VQPf8dNUjIfZsgY+ANquDQ180bwa+ICui5q2Ds57adSst3jginaDwK4GPgAAAKAN/AIEQONo4AOAmxU15pXTNPDt59usra2loihmMhcAtFnYmHf05EXD3gRRyK8oirSzszOr0QBgLrXhu2YU4GvD3wvgOqKmrXEq0v6Zy1ugC/aC17oGPgAAAKAN+nUPAACXJcAHADcrbOCbJsAXNPBFYUAAIBc28I2HKR0/S2l5s3K/4vBxtra5uZkWFhZmOR4AzJ2oqW6UJgffp7U2Wkup4mvw2ij/znxVGvgAclVBnb2zMq0PZvM+D8yvvbO8gU+ADwAAAGgDAT4AGkeADwBuVtzAl4fz8m3yqxsF+ABgOlWNecXhJ2k8KcB3lDfwhW1+ANAyUVPduMgDcVfxj77/j2ZynIto4APIra6upn6/n87PXz7XuHtaptdXLz5HCTSbAB8AAADQVm7hCEDjTBPOW1lZuYVJAKCdwga+/Ska+IJtomMBALnBYJC2tray9Sig99LjQQOfAB8AXRA11UWBuHkWBQ418AFdVxRFunv3brYehXqA9tk7zf9bKHpPAAAAAGgavwAB0DjTBPju3LlzC5MAQDtFrXm9k2FK56OJ+/WClj4BPgCYXhS8iwJ6Lz2ugQ+Ajgob+BoW4Bul/Hu2Bj6AuG1r78zlLdB2o3FK+xr4AAAAgJZyhhOAxpkmwDfNNgBArCp0Vx5MbuGLHo/CgABALAzwHU0O8CUNfAB0VNRUFwXi5lkUONTAB1AR4DvVwAdtd3jeS6OU38xAgA8AAABoA78AAdA4y8vLM9kGAIhVhe56FwT4ogY+AT4AmN79+/fzxcO8Ye/HxmMNfAB0VtjAVzSrgS+aVwMfQEp3797N1vaCVi6gXaqCutF7AgAAAEDTCPAB0DgLCwsX3oV4cXHxlqYBgPZZXV0NP2t7+3lA7+XH84BfVZsfAJC7dAPf6X4qhqdTHQcA2qatDXwCfAAVDXxnLm+Btote571ez+8MAAAAQCs4wwlA4xRFkQaDwcRtlpaWbmkaAGifoijCH8TLCxr4Sg18AHAtYYDv8JOUxnGbUNS+V3UcAGibsswbWobFsIZJru68yL9n9/v9GiYBmC9hgK+imQtoj6hp8+7duxfe3BcAAACgCZzhAKCRJgX0iqJICwsLtzgNALRPFODrBQG9lx/XwAcA1xEG+IYnKZ3th9sXh3mAb21tLa2srMx8NgCYN9E54CgQN8/OUz6vc9sAVQ18AnzQdrtBUDd6PwAAAABoIgE+ABppUgPf4uJiKoriFqcBgPaJmvOigN6nirNR6p2OsnUBPgCY3v3798P14ujp1Os7OzsznQkA5lV0jjgKxM2zsyK/UY4AH8CLxq0vEuCD9qtq4AMAAABoAwE+ABppUgPfpHAfADCdKHhXTmjgq2rni4KAAEBsdXU1LS8vZ+vF0ZN4h+N8vSoECABtEwXdokDcPIsaAwX4AFLa2NjI1vbPemmY3z8MaJHnQQNf9H4AAAAA0EQCfAA00qSQ3qRwHwAwnSjAN6mBr+oxDXwAML2iKOIGvSCol1Ic7NPAB0BXREG3KBA3zwT4AGJbW1vZ2jgVaVcLH7TabhDg29zcrGESAAAAgNkT4AOgkSaF9BYXF29xEgBop6g577IBvrIs08rKykznAoC2iwJ4VQ18xfHTbG17e3vmMwHAPGpDgC9qDBTgA6gO7ETtXEB7PAte41GgFwAAAKCJBPgAaKRJIT0BPgC4vijAVx7kFxZOemx9fT0VRTHTuQCg7aIAXnGUB/VerGvgA6C72hDgi+YdDAY1TAIwXxYXF9Pq6mq2/uxEgA/aLArpauADAAAA2kKAD4BGEuADgJu1traWrfX2JzTwBY9FxwAAJgsb+IKmvTQepxSsC/AB0BVtDfBp4AN4IQrt7Grgg9YajwX4AAAAgHYT4AOgkQT4AOBmRQ18vYMJAb7gMQE+ALi8MIAXNO2l071UjPLPXwE+ALoiCrqdFdXN8fMomleAD+CFra2tbO3Zab+GSYDbcHTeS2ej/DK26L0AAAAAoIkE+ABopMFgcKXHAIDpROG78qD6QsjoMQE+ALi8uIEvD/AVUagvpbS9vT3zmQBgHmngA2i3qHUraucC2uFZxetbAx8AAADQFgJ8ADTSpIsYXOAAANcXhe96R8OUhuNwew18ADAbYYDv/Dils6OX146fZtutrq6mlZWVG5sNAOaJAB9AuwnwQbdEr+9+v5/W19drmAYAAABg9gT4AGikfr9/pccAgOlUhe96h/HFkAJ8ADAbVQ16WeNe0MAXhf8AoK0Gg0G2dpaqm+Pn0XnKv0tHfy+ALhLgg26JXt+bm5upKIoapgEAAACYPQE+ABpJAx8A3KzLBvjKw/wiSQE+ALi89fX1+ML945cDe1mgLwnwAdAtbWjgOyvy79JuUAfwwtbWVrYmwAftFb2+NzY2apgEAAAA4GYI8AHQSBr4AOBm3blzJ1wv9+M2g96+Bj4AmIWiKMIg3hcDe8Xx02ybqvY+AGijNgT4onndoA7ghaiB79lJmcbjGoYBblwU4IuCvAAAAABNJcAHQCNp4AOAm1WWZVpdXc3Wqxr4onUBPgC4muhC1eJk9wt/fp5t48I2ALokaqw9LU5rmOTqoga+sIkXoIOi70Xn4146PHeZC7TRs5P8Jr3R+wAAAABAUzmzCUAjTQrpaeADgNmIWvh6BwJ8AHDTwgvUvhjYO84DfC5sA6BLlpeXs7WT3kkNk1xdNG/09wLooqrvN1FLF9B80WvbeQ4AAACgTQT4AGikSSE9DXwAMBtRAC8M8I3GAnwAMENhA9/xs5f/HDTwubANgC6Jgm5Na+A7KQT4AKqsr6+Hv/kJ8EE7CfABAAAAbSfAB0AjaeADgJsXBfDKw7NsrXd0norxdPsDABcLA3yfD+yNhimd7E61HwC0VRjg652mURrVMM3VHPeOszUBPoAXiqJIGxsb2fozAT5opSjAt7W1VcMkAAAAADdDgA+ARtLABwA3b9oGvrCVL6V0586dmc8EAF0QBvE+38B3upeKlKfno4tbAaCtlpaWwvWo1W5eaeADmCz6bqSBD9rnbJTSwbkGPgAAAKDdBPgAaCQNfABw864b4NPABwBXc1EDX/H5MN8F+wFAW1UF3aJWu3k0SqN01stb7gX4AD4TtW89P/E7ILTN89P4de08BwAAANAmAnwANFJZVt9dc9JjAMD0wgDfYRDgC9aWlpa04gLAFYUBvvPjlM5ftPR8Psz3qZWVFRf8A9ApVZ97p8XpLU9yNVVNgVXNggBdpIEPuqHqdb2xsXHLkwAAAADcHAE+ABppUkhPAx8AzMadO3eytfIgbweI1rTvAcDVVd5h/tPg3nEe4HNXegC6piro1pQGvqo5BfIBPiPAB93w/CR/Xa+vr6fBYFDDNAAAAAA3Q4APgEbSwAcANy9u4BsGa3kDnwAfAFzdvXv3UlEU2fqnzXtRA5+70gPQNQsLC+HN3Kqa7eZN1ZwCfACf2draytaeCfBB60TBXDcqAgAAANpGgA+ARhLgA4CbFwf48rBeFOqL2vsAgOmUZZnu3buXrRfHz178w6f//zkubAOgi6KwW1Ma+E56cYCvqlkQoIuiG5XsCvBB60QBvijACwAAANBkAnwANJIAHwDcvNXV1WytdxAE+II1AT4AuJ6wUe//BPeiBj4BPgC6KArwnRanNUxyeVED38LCQlpYWKhhGoD5FAV4Ds7LdDbMG8uB5oqaNcPzIgAAAAANJsAHQCMJ8AHAzYtCeL2TYUrD8ctrRwJ8ADBr0YVqxeneS///eVFjHwC0XZMb+KI5te8BvKyqgSsK+wDN9eykn61p4AMAAADaRoAPgEYS4AOAm1cVwvtiYK93KMAHALN29+7dbK043X/xDycCfACQUhx4i5rt5lE0ZxRIBOiyzc3N1Ovll7U8PfFbILRJ9Jre2dmpYRIAAACAmyPAB0AjCfABwM1bW1sL178Y2BPgA4DZiwJ8aUIDX7g9ALRc2xr4BPgAXlaWZdrc3MzWnwRtXUBzRa/p7e3tGiYBAAAAuDkCfAA00qSQXnQnTgDg8lZXV8P13sH5xD+nJMAHANcVNvCd7KU0Hqf0aRPfBdsDQNuFDXy9hjTwBXNGfx+ArotauJ4K8EFrnAyLdHCugQ8AAABoPwkHABpJAx8A3LyFhYXw4kENfABw8+IGvv2Uzo9SMR5mD62vr9/CVAAwX6Lvnoe9wxomubyj3lG25rs0QC4K8Tw58VsgtMWzitfz/fv3b3kSAAAAgJslwAdAIwnwAcDtiC4e7B29HNgrj/IA39ra2o3NBABdEDbwne6ldLoXbn/v3r0bnggA5k/UHN+UAN9B7yBbi/4+AF2ngQ/a7Unwei7L0nkOAAAAoHUE+ABopF6v+iNMgA8AZicM8H2+cW881sAHADegqoGvOIkDfBr4AOiiJjfwRXP6Lg2QE+CDdotez1tbW37zBwAAAFpHgA+ARpp0wn5SuA8AuJzo4sHy4LPAXnE6SsX5eKr9AIDphQ18o7NUHH2Sra+trbmwDYBOanKA76h3lK35Lg2QiwJ8T058/4G2iF7P0eseAAAAoOkkHABopEkhPQE+AJidixr4ova9lFJaXV29sZkAoAvCBr6UUrH3w6m3BYC2W1tby9aaEuDTwAcwnSjIs3tapvNRDcMAMxc18AnwAQAAAG0k4QBAIwnwAcDtCAN8R8Pwny/aDwCY3vr6erhe7OcBvqptAaDtmtzAd9A7yNaiQCJA10VBnnEq0rPTPPQDNM9TDXwAAABAR0g4ANBIk0J6ZZmf5AcAriZq0usdnYf//KmiKNLKysqNzgUAbbewsBB+Dhf7P8jWNPAB0FVNDvBp4AOYztbWViqKIluPQj9A8zzRwAcAAAB0hAAfAI2kgQ8AbkcYHLggwLeysuLzGABmIGrWK/Y08AHAp6LA22nvNJ2n/LvqvDnqHWVr0XdwgK7r9/tpc3MzW38ahH6A5oleywJ8AAAAQBu5ohKARprUsicwAACzEzXp9Q6H4T9P2gcAuLy1tbVsrRidZWsCfAB0VVVj3by38I3SSAMfwCVsb29na0808EHjnQ2LtHeWv5YF+AAAAIA2knAAoJE08AHA7Yju/t+7oIFPYwAAzMa0F/G72B+ArmpqgO+4OE7jYpytR+F9AOIwz5NjDXzQdE9P4yCuAB8AAADQRhIOADTSpJDepHY+AOByooshPx/aKwT4AODGTBvM89kLQFdVfQYelAe3PMnlHJZxwFAoHyB2//79bO3piQAfNF30Ou71emlzc7OGaQAAAABulgAfAI00KcBXFMUtTgIA7RY38A0/++fDYfa4EAEAzIYGPgCYrCzL8DvoUe+ohmmmV9UQ6DMdILa9vZ2tPT1xQ09ouifB63hra8sNewEAAIBWEuADoJEmBfgmPQYAXE4c4DtPaTz+7J+n2AcAuLxpP1Nd7A9Al0Wfl1UBuXkRBQwXFhbSYDCoYRqA+bezs5OtaeCD5otex9HrHQAAAKANJBwAaCQBPgC4HdGFkMUopeJklFKKA3xCBAAwGxr4AOBi0efgQe+ghkmmF813586dVBRFDdMAzL8o0PPstEzDUQ3DADMTNWlGjZsAAAAAbSDhAEAjTQrplWV+oh8AuJqq5p9Pg3u9o+HU+wAAlyPABwAXW19fz9aaGuADIBYF+MapSM9P/SYITfbkWAMfAAAA0B0CfAA00qQAn7sUA8DsVAf4hv/n//MGPgE+AJgNAT4AuFgU4Nsr92qYZHrRfPfu3bv9QQAaoqqR68lJHv4BmiN6Dd+/f7+GSQAAAABungAfAI00KcA36TEA4HJWVlbCcLwGPgC4eQJ8AHCxu3fvZmv75X4Nk0xvv5fPFwURAXhhYWEhbWxsZOtPTzTwQZNFr2ENfAAAAEBbSTgA0EgCfABwO3q9XlpeXs7Xfxzgyxv4VlZWbnwuAOiCaYJ5VZ/VANAVUYBvr9e8Br7o7wHAZ6JQz1MNfNBY56OUds/y13BV4yYAAABA00k4ANBIAnwAcHuiQF5xPHzp/z9PAx8AzMY0Ab47d+6EbbkA0BX37t3L1qKA3DyJ5ov+HgB8JgrwPRbgg8aqCuAK8AEAAABtJeEAQCMJ8AHA7YkCfL2jF8G9XhDg0wIEALMxTShecB6Aroua6/Z7+zVMMr1oPg18AJPdv38/W3t8LMAHTfVJ8Prt9XphWBcAAACgDSQcAGikSe0CAnwAMFthgO94mNJwnHqno+wxQQIAmI3oM/iLBOcB6Lr19fVsbb+c8wBfMJ8AH8Bkr7zySrYWBYCAZohevzs7O6ksyxqmAQAAALh5Eg4ANJIAHwDcniiQ1zs+T73j83D7acIGAMDFlpaWLtxGgA+Arrt37162dtI7SafF6e0PM6W9ci9bE+ADmOzBgwfZmgY+aK7o9RsFdQEAAADaQsIBgNYR4AOA2YqCAcXxMPWOhuH2AnwAMBv9fj8tLCxM3EaAD4Cuqwq+7ffms4XvPJ2no95Rti7ABzBZFOw5OC/T0Xn1TT+B+RU18AnwAQAAAG0m4QBA6wjwAcBshQ18R8NUHAvwAcBNu+hz1ecuAF23vr4erkctd/Ngv4yDhVGTIACfqQr2aOGDZopeu1HTJgAAAEBbSDgA0DpF4U6bADBLUbNP73iYesfn+Xqvl5aWlm5jLADohIsa9jTwAdB1S0tL4ffQeQ3w7fXiuTTwAUy2trYW3sAkavEC5p8GPgAAAKBrBPgAaJ2yLOseAQBaJWrgK47PUy9o4FteXhamB4AZuqhhT4APAOLw234vbrqrW9TAt7Cw4GY4ABcoiiIM93xyvFDDNMB1DEcpPT0R4AMAAAC6RYAPgNYRGgCA2apq4CuO8gDfRSEDAOByLrqYX4APAOIA39w28AVz3bt3z3ltgCncv38/W9PAB83z9KSfRin/bx8BPgAAAKDNBPgAaJ1ez8cbAMxS1MDXOxqm3tF5ti7ABwCzddFnq89eAKgI8PXmNMAXzBXND0AuCvc8FuCDxomCt71eL+3s7NQwDQAAAMDtkHAAoHXcqRgAZits4Ds6T71jDXwAcNMuatjTwAcAcQBuv9yvYZKLRQ18AnwA04kCfBr4oHmi1+3Ozk4qy7KGaQAAAABuhwAfAK2jgQ8AZisK5RUno9Q7EeADgJsmwAcAF9vY2MjWnpfPa5jkYrvlbrYWzQ9AToAP2iF63UavbwAAAIA2kXAAAABgorCB73iYiuNRtr60tHQbIwFAZwjwAcDFogBcFJSbB1GwUIAPYDpRwOfgvExH50UN0wBX9fgkD/A9ePCghkkAAAAAbo8AHwAAABNFwYDidJh6x+dTbQsAXN1F4XjheQBIaXNzM1trUgNfND8AuaqAz2MtfNAo0WtWAx8AAADQdgJ8AAAATBQG+MYplbtnU20LAFzd4uLixMcHg8EtTQIA8ysKwO2Wu2mcxjVMM5kGPoCrW19fD88/fiLAB40SvWY18AEAAABtJ8AHAADARFWhvPL5aba2srJy0+MAQKdcFNC7KOAHAF0QBfhOe6fpuDiuYZpq4zTWwAdwDUVRhCEfDXzQHMNRSk808AEAAAAdJMAHAADARJUBvt08wKeBDwBm66KAngAfAFQ32EVtd3U6Lo7TaS//Li3ABzC9KOTzyfFCDZMAV/H0tJ9GqcjWBfgAAACAthPgAwAAYKLLNPAJ8AHAbAnwAcDF1tfXU6+X/+z5vD9fAb6qQKEAH8D0oga+TzTwQWNEjZm9Xi/t7OzUMA0AAADA7RHgAwAAYKKFhYVUlmW23jsZZWsCfAAwWwJ8AHCxsizDFr7d3m4N01TbLfN5er1eWl9fr2EagGaKG/gE+KApotfr9vZ26ve9jgEAAIB2E+ADAABgoqIopg7mCfABwGwJ8AHAdKIAXxMa+DY2NsL2QABiUYAvavQC5lMU4Ite1wAAAABt49cgAAAALjRtMG9paemGJwGAbhkMBtd6HAC6YnNzM1uLAnN1igKFUfAQgGpR0Gf/vEzH50UN0wCXFQVuBfgAAACALhDgAwAA4EIa+ACgHhr4AGA6YQPfvAX4gnmi4CEA1aqCPo9PtPBBE2jgAwAAALpKgA8AAIALCfABQD0mtdsuLCykXs8pXgBIKQ7C7Za7NUxSLZpHAx/A5ayvr4ffkz4+EuCDJogCfA8ePKhhEgAAAIDb5eoOAAAALjQpPHCV7QCA6QwGg8rHtO8BwGeiAJ8GPoD2KYoibOv6+HihhmmAyzgfpfRYgA8AAADoKAE+AAAALjRtME8DHwDM1qQA36THAKBroia7JgT4NPABXN5rr72WrX2kgQ/m3uPjfhqnIlt//fXXa5gGAAAA4HYJ8AEAAHChaRt+NAEBwGwtLFS3SEx6DAC6ZmtrK1vbLXfTKI1qmCb2rHyWrWngA7i8KOzz8ZHvRzDvPgpepwsLC2lnZ6eGaQAAAABulwAfAAAAF5q2WW/apj4AYDqTWvYE+ADgM1GAb1SM0l65V8M0uWEapt1yN1vf3t6uYRqAZosa+H6kgQ/mXtSU+eqrr6Zez+VrAAAAQPs5AwIAAMCFpg3maeADgNmaFNKbFO4DgK6JAnwpxa13ddgtd9O4GGfrAnwAlxcF+D45Xkij/G0WmCMfHefnOKLXMwAAAEAbCfABAABwoWmCeYuLi+6UCwAzNinAp4EPAD6zvLycVldXs/Wn5dMapslVBQmrgocAVIsCP8NxkZ4ca+GDefbRkQAfAAAA0F2urAQAAOBC0zTwTdvSBwBMb1JIr993cSoAfF7UZves/+z2BwlEc6ytrWmyB7iCV155JZVlma3/6Mh3JJhnHwWv0ddff72GSQAAAABunwAfAAAAF5omnOeiQwCYvbIsKxtuNfABwMvCAF9F891ti5oAo3kBuFhZlumVV17J1j8+9h0J5tVonNLHGvgAAACADhPgAwAA4ELTBPiWl5dvYRIA6J6qoN5gMLjlSQBgvm1tbWVrT/t5cK4OUQNfNC8A04lCP1G7FzAfnp6U6XxcZOsa+AAAAICuEOADAADgQtME+KbZBgC4vKoAnwY+AHiZBj6A7ogDfL4jwbyKXp+9Xi89ePCghmkAAAAAbp8AHwAAABeaJpy3uLh4C5MAQPdUBfX6fe0SAPB5UaPdvAT4ojk08AFcnQAfNEv0+nzw4IGbEwEAAACdIcAHAADAhTTwAUB9NPABwHSiQNzTft58V4dn/WfZmgY+gKt7/fXXs7WPjvppPK5hGOBCHx3lNyGKgrgAAAAAbSXABwAAwIUGg8GF22jgA4CbURXUm+bzGQC6ZGdnJ1vbL/fTWTqrYZqXRQ18AnwAVxcFf05HvfT8tKxhGuAiUQOfAB8AAADQJQJ8AAAAXGiadj0BPgC4Gf1+fpf6lFIqSxemAsDnRQ18KaX0vP/8lid52Wlxmg7Kg2y9al4ALvbaa6+loiiy9ajlC6jfx8ca+AAAAIBuE+ADAADgQtOE8wT4AOBmVAX1qoJ9ANBVm5ubYZgjar+7TVXPr4EP4OoGg0HYvBq1fAH1Go9T+lHw2nz99ddrmAYAAACgHgJ8AAAAXGgwGFy4jQAfANyMqqCeAB8AvKzf76d79+5l6/MY4Ov1emljY+P2hwFokai966Og5Quo195ZL50M80vUNPABAAAAXSLABwAAwIWmCedNE/IDAC6vKqhX1cwHAF22tbWVrT3pP6lhks887T/N1jY2NnyWA1xTGODTwAdzp+p1+eqrr97yJAAAAAD1EeADAADgQtME+DTwAcDNqLq430X/AJDb2dnJ1upu4Hta5gG+7e3tGiYBaJcowPexAB/MnSjAt7W1lZaXl2uYBgAAAKAeAnwAAABcSIAPAOpTFdSrauYDgC67f/9+tlZ3A1/0/NGcAFzO66+/nq19dOR7Esyb6HUZBXABAAAA2kyADwAAgAsNBoMLtxHgA4CbURXUE+ADgFzUwFd3gO9pP2/gi+YE4HKiANDBeZn2z1wKA/MkauAT4AMAAAC6xllLAAAALtTr9dLCQv4j++cJ8AHAzagK6lU18wFAl21vb2drT8s8QHebnpR5gDCaE4DLqQoAfayFD+ZK1MAXNWgCAAAAtJkAHwAAAFO5KKAnwAcAN6MqqKeBDwByUbPds/6zNEqjGqZ5IWrgu3//fg2TALTL6upqunfvXrb+o6DtC6iPBj4AAAAAAT4AAACmdFFAbzAY3NIkANAtVQE+DXwAkIsCfMNimHbL3RqmSek8nafn5fNsPZoTgMuLQkBRWAiox8FZL+2f5+cvBPgAAACArhHgAwAAYCoXBfQ08AHAzahq2tPABwC5qmDc0zJvwbsNz8vnaVyMs3UBPoDZePjwYbb24aEAH8yLqtdj9NoFAAAAaDMBPgAAAKZyUUBPgA8AbkZVUE8DHwDkFhcX0/r6erb+pP+khmlSetrPg4NFUaStra0apgFonygE9EMBPpgbHwaNmJubm2l1dbWGaQAAAADqI8AHAADAVC5q4LvocQDganq9+DSuAB8AxKJ2u7oCfNHzbmxspIUF4RKAWfjSl76UrX14tJDGefkpUIOogU/7HgAAANBFAnwAAABM5aKLC118CAA3oyrAV7UOAF0XBfielnkT3m14UuYBvmg+AK4mCgKdDHvp2akbnsA8iBoxBfgAAACALnKFBwAAAFPRwAcA9ahq2tPABwCxMMDXryfAFz3v9vZ2DZMAtNPrr78e3twkav0Cbp8GPgAAAIAXBPgAAACYigAfANRDAx8AXM68B/ju379fwyQA7TQYDNKDBw+ydQE+qN9onNJHRwJ8AAAAACkJ8AEAADAlAT4AqEdV054AHwDEogDfk/JJDZPEzxvNB8DVRWGgHwrwQe0+Oe6n83GRrQvwAQAAAF3kCg8AAACmIsAHAPWoCupVBfsAoOuqGvhGaXTrs0QNfAJ8ALMVhYE+DFq/gNsVNWEuLCykV155pYZpAAAAAOrVr3sAAAAAmmFhYfJFLxc9DgBcTVVQT4APAGJRQG5YDNNeuZfuDu/e2hzn6Tw9K59l69vb27c2A0AXvPHGG9laFBxivq0NRiml8wmP0TTR6/C1115zPgMAAADoJAE+AAAApnJRw54AHwDcjKoGvqp1AOi6qoa7x+XjWw3wPes/S+NinK0/ePDg1mYA6IKoge/xcT+dDYu0UObvw8ynf/Qnvl/3CMxYFOCLXq8AAAAAXeAKDwAAAKYyKcC3sLAgRAAAN0SADwAuZ2lpKa2vr2frT/pPbnWOJ2X+fEVRaOADmLEoEDRORfrRkXtaQ50+PBLgAwAAAPiUKzwAAACYyqQA30XtfADA1ZVleal1ACCl+/fvZ2u3HuALnm9zczP1+wIlALO0ubmZVlZWsvUoPATcnh9q4AMAAAD4MQE+AAAAprKwUH3By6THAIDrqQrqaeADgGrzGuCL5gLgeoqiCENBUXgIuB1H50V6fprftECADwAAAOgqV3gAAAAwFQE+AKjH22+/na0VRZHefPPN2x8GABpiXgN8Ozs7tzoDQFdEoaAPBfigNlWvPwE+AAAAoKsE+AAAAJjKpJBev5/fSRcAmI0/8Sf+RPpjf+yPvbT28z//8+nu3bv1DAQADRAF+B6Xj291hidlHuB78ODBrc4A0BUCfDBfotffvXv30vr6eg3TAAAAANTPFZYAAABMZVKAbzAY3OIkANAtg8Eg/ZN/8k/S//gf/yN98MEH6b333ktf+9rX6h4LAOZa1HSngQ+gvaoCfONxSkVRw0DQcT88yn9P0L4HAAAAdJkGPgAa66//9b+erf3sz/5sDZMAQDdMatnTwAcAN2swGKQ/+Sf/ZPrZn/3Z9BM/8ROpcAUqAEwUNd3tlrvpPJ3f2gxRgC9qBgTg+qJg0NGwTLtnLouBOkQNfAJ8AAAAQJc5UwlAY/25P/fn0r17937855WVlfTn//yfr28gAGi5SQ18AnwAAADMk6jpblyM09P+01t5/pPiJO2X+9m6AB/AzXj99dfD9Q8PB7c8CZBSHOD70pe+VMMkAAAAAPPBFZYANNZrr72Wfv3Xfz39zu/8Tjo/P09/9s/+2fTmm2/WPRYAtNakkN6kcB8AAADctu3t7dTr9dJoNHpp/Un/Sdo5z8N9sxa176UkwAdwU5aWltL9+/fTRx999NL6h4cL6d17xzVNBd00Gqf00ZEGPgAAAIDPE+ADoNFee+219Ff/6l+tewwA6IRJIT0BPgAAAOZJWZZpa2srffzxxy+tPynjYN2sRc/T7/fTvXv3buX5Abro4cOHYYAPuF1PTvrpdNTL1gX4AAAAgC7Lz5YAAABAQIAPAACAJtnZyZv2qprxZi16np2dndTr+XkW4Ka88cYb2dqHQQsYcLOi4GxZlum1116rYRoAAACA+eAXIgAAAKbS71eXuE96DAAAAOrw4MGDbK3OAN/9+/dv5bkBuipq9/rhgQAf3LYfBgG+1157ze8IAAAAQKcJ8AEAADCVSS17fngHAABg3kQNfI/7j2/luasa+AC4OVED38fH/XQ6LGqYBrorCs5Gr08AAACALhHgAwAAYCqTAnyDweAWJwEAAICLRY13T8r6GviiRkAAZufNN9/M1sapSB8GbWDAzfn+Yf57QfT6BAAAAOgSAT4AAACmMinAV5blLU4CAAAAF4sCc1Gw7iY8LvOmvyhQCMDsbGxspLW1tWz9BwJ8cGvG45R+EDTwffnLX65hGgAAAID5IcAHAADAVCaF9CaF+wAAAKAOOzs72dpheZiOiqMbfd5xGodBQQE+gJtVFEXY8vX9g7wNDLgZu6dlOjjPf0vQwAcAAAB0nQAfAAAAU+n3+5WPaeADAABg3kQNfCndfAvfQe8gnfZOs3UBPoCbF7V8aeCD2xO93nq9Xnr48GEN0wAAAADMDwE+AAAApjIpwDfpMQAAAKjD+vp6WlxczNZvOsD3uP84XBfgA7h5UcvXDzTwwa2JGi9fffXV8L/JAAAAALpEgA8AAICpTGrZE+ADAABg3hRFkXZ2drL1qoDdrEQBwdXV1bS6unqjzwtA3MD30VE/nQ2LGqaB7oka+KLXJQAAAEDXCPABAAAwFQ18AAAANM2DBw+ytSflzTbwRcfXvgdwO6IGvnEq0g+P8lARMHtR42X0ugQAAADoGgE+AAAApjIppDepnQ8AAADqEjXwRQ15sxQdX4AP4HZsbm6mO3fuZOs/OBDgg5s2Hqf0/eC1poEPAAAAQIAPAACAKWngAwAAoGmi4NxNB/ge9x9PNQcAs1cURdj2FbWCAbO1e9ZLB+f5zf408AEAAAAI8AEAADClSS17AnwAAADMowcPHmRrGvgA2i1q+/r+oQY+uGlRULYoivTw4cMapgEAAACYLwJ8AAAATGVSSG9SuA8AAADqsrOzk6096T9JozS6secU4AOoV9zAJ8AHNy16nb366qtpaWmphmkAAAAA5osAHwAAAFOZFODTwAcAAMA8ioJz58V52iv3buT5hmmYnpZPp5oDgJsRNfB9dLSQzoZFDdNAd3z/MG/gi16PAAAAAF0kwAcAAMBUiqJIvV78NVKADwAAgHlUFZx7XD6+ked7Vj5L42KcrT948OBGng+AXNTAN05F+vDIOUy4SVEDX/R6BAAAAOgiAT4AAACmVhXUE+ADAABgHi0tLaX19fVs/Un/yY08X3TcoijS9vb2jTwfALmtra20urqarX//IG8HA2ZjPE7pB8FrTAMfAAAAwAsCfAAAAEytLMtLrQMAAEDdoha+mwrwPe7nzX6bm5tufANwi4qiCFu/fnCYt4MBs7F31kv75/nvBBr4AAAAAF4Q4AMAAGBqAnwAAAA0zW0G+J72n071/ADcrKj1K2oHA2YjargsiiK98cYbNUwDAAAAMH8E+AAAAJiaAB8AAABNs7Ozk63dVIDvSZkfN3p+AG5W2MB3oIEPbkrUcPnKK6+kpaWlGqYBAAAAmD8CfAAAAEytKqjX6/l6CQAAwHwKG/iCoN0sPO4/nur5AbhZUQPfR0cL6WxUwzDQAVHDZfQ6BAAAAOgqV1gCAAAwNQ18AAAANE0Y4LupBr7guBr4AG5f1MA3SkX6UdASBlxf1HAZvQ4BAAAAukqADwAAgKkJ8AEAANA0UYDvefk8nafzmT9XFOB78ODBzJ8HgMm2t7fT6upqtv79oCUMuL7vH+avLQE+AAAAgM8I8AEAADA1AT4AAACaJmrAGxfj9Kz/bKbPc1qcpv1yf6rnB+BmFUWRvvzlL2fr39fABzO3e9pL+2f5bwQCfAAAAACfEeADAABgar1e/DVSgA8AAIB5tb29nYqiyNaflHlb3nVUHS9qAATg5kXhIQ18MHvR66ooivTw4cMapgEAAACYTwJ8AAAATE0DHwAAAE3T7/fT5uZmtv6kP+MAX3C8fr+fNjY2Zvo8AEzn7bffztY+2Bfgg1n7XvC6eu2119Ly8nIN0wAAAADMJwE+AAAApibABwAAQBM9ePAgW3vcfzzT54gCfDs7O5Vt9gDcrCjA9/HxQjo6z1tZgav7IGjgi15/AAAAAF3m1yIAAACmJsAHAABAE+3s7GRrt9HAFz0vALfjrbfeCtd/EISNgKsT4AMAAAC4mAAfAAAAUyuK+O7U2gQAAACYZ/fv38/WnpZPZ/ocUYAvel4Absfdu3fT1tZWtv49AT6YmdE4pe8fLGTrVQFaAAAAgK5yhSUAAADXJsAHAADAPLuVBr5SAx/AvHnnnXeytQ/2BfhgVj466qezUf77QPTaAwAAAOgyV1gCAABwbQJ8AAAAzLOoCe9x//FMn0MDH8D8efvtt7O1D4K2MOBqokDs0tJSevXVV2uYBgAAAGB+ucISAACAaxPgAwAAYJ5FQbqD8iCdFCcze44owKeBD6Beb731Vrb2wcEgjcc1DAMt9L2DPMD35ptv+s0AAAAA4AucLQEAAODayrKsewQAAACoVBWke1Y+m8nxj4qjdNw7ztY18AHUK2rgOzwv09MT5zNhFqIGvuh1BwAAANB1AnwAAABcW1EUdY8AAAAAle7duxfefCZqzbuKquNo4AOo1xtvvBG+/0etYcDlfRC8lgT4AAAAAHICfAAAAFxbr+frJQAAAPOrLMu0vb2drT/tP53J8aPjDAaDtL6+PpPjA3A1CwsL6Y033sjWo9Yw4HKOzov08fFCti7ABwAAAJBzhSUAAADXFt3FGgAAAOZJ1Ib3pJxRA19wnJ2dHY31AHMgChNFrWHA5Xy/4nX01ltv3fIkAAAAAPNPgA8AAIBr08AHAADAvIsCfDfZwBc9HwC3LwzwaeCDa4uCsNvb2+nu3bs1TAMAAAAw31xhCQAAwLVpFAAAAGDebW9vZ2tPy5sL8EXPB8DtiwJ8PzxcSGejGoaBFomCsNHrDQAAAAABPgAAAGagLMu6RwAAAICJ7t+/n6096T+ZybGflPlxoucD4PZFgaJRKtIPD7XwwXVEDXwCfAAAAAAxAT4AAACurdfz9RIAAID5trOzk61FzXlXER0nej4Abt/29nZaW1vL1qP2MGA643FKHxwsZOsCfAAAAAAxV1gCAAAwtbt374br/X7/licBAACAy4kCdXvlXjorzq597KiBb3t7+9rHBeD6iqIIQ0VR+AiYztOTMh2el9m6AB8AAABATIAPAACAqf2pP/WnsrUvf/nL6c6dOzVMAwAAANOrCtQ9La/XwndUHKWj8ihb18AHMD/eeuutbO17Gvjgyr53kL9+yrJMDx8+rGEaAAAAgPknwAcAAMDU/sJf+Avpp3/6p3/85/X19fQLv/ALNU4EAAAA09nc3Ey9Xv7z6NP+9QJ8z/rPwnUBPoD5ETfwCfDBVX0QBGC//OUvp4UFzZYAAAAAkX7dAwAAANAcg8Eg/eqv/mr68MMP0/Pnz9M777yT+n1fLQEAAJh/ZVmm7e3t9NFHH720/qR8cq3jRvsvLCyke/fuXeu4AMzOO++8k609P+2n3dNeWh+MapgImi0KwEZBWQAAAABe0MAHAADApb3yyivp3XffFd4DAACgUba3t7O1J/1rBviC/be3t1NRFNc6LgCz8+abb4br39fCB1cSNfC99dZbNUwCAAAA0AwCfAAAAAAAAEAn7OzsZGtP+0+vdcxo/ygoCEB9lpeX02uvvZatRy1iwGRno5Q+PFrI1jXwAQAAAFQT4AMAAAAAAAA6IQrWPSufXeuY0f5RUBCAekXhou8GLWLAZD84GKThOG8aFuADAAAAqCbABwAAAAAAAHRCFOB7Wl6vgS8K8GngA5g/77zzTrb2PQE+uLQo+Lq+vu6/fwAAAAAmEOADAAAAAAAAOiFs4Os/u9Yxn/bzAODW1ta1jgnA7H3lK1/J1r5/MEjnoxqGgQaLAnxf+cpXUlHkrXwAAAAAvCDABwAAAAAAAHRCFOB7Xj5Po3T19EbUwLezs3Pl4wFwM6IA33BcpB8caOGDy/je/mK2Fr2+AAAAAPiMAB8AAAAAAADQCVGAb1SM0m65e6XjnafzcN/oeQCo1/3799P6+nq2/p2gTQyIjcbVDXwAAAAAVBPgAwAAAAAAADpha2srXH9aPr3S8XbL3TQuxlM/DwD1KYoivfPOO9n69wT4YGqfHPfT8TC/3EyADwAAAGAyAT4AAAAAAACgE5aWltKdO3ey9Wf9Z1c63tN+HPwT4AOYT1HI6Lv7izVMAs303b088DoYDNLDhw9rmAYAAACgOQT4AAAAAAAAgM6IwnXPymdXOla03/r6ehoMtDkBzKM4wDdIo7xMFQhEgde33347lWVZwzQAAAAAzSHABwAAAAAAAHTG9vZ2tva0jJv0LhIF+KLjAzAfogDf8bCXPjnu1zANNM939/ObFESvKwAAAABeJsAHAAAAAAAAdEYUsHvWf3alYz3t58E/AT6A+fXGG2+ELalRKAnICfABAJyzBGcAAQAASURBVAAAXI0AHwAAAAAAANAZs2zgi/YT4AOYX2VZprfeeitb/+7eYg3TQLPsnvbSs9O8rVKADwAAAOBiAnwAAAAAAABAZ8yygS/aT4APYL5FYSMNfHCx7+7nQdder5fefvvtGqYBAAAAaBYBPgAAAAAAAKAztra2srVn5bMrHSvaLzo+APNDgA+uJnqdPHz4MC0tLdUwDQAAAECzCPABAAAAAAAAnRE15B2UB+m0OL30sTTwATTPo0ePsrVnp/20e+oSGpjku3t5gO+dd96pYRIAAACA5nH2EQAAAAAAAOiMqoa8y7bwnRQn6ah3NPXxAZgPb731ViqKIlv/7v5iDdNAc0QNfFGjJQAAAAA5AT4AAAAAAACgMzY3N8Pgxm65e6njPC+fh+sCfADzbXl5OT18+DBbj8JJwAvH50X60dFCti7ABwAAADAdAT4AAAAAAACgM8qyTPfu3cvWL9vAF23f6/XCYwMwX955551sTYAPqn1wMEjjlN8AQYAPAAAAYDoCfAAAAAAAAECnbGxsZGtVjXpVou3v3r2byrK88lwA3I5Hjx5la9/dE+CDKlHAdXt7240LAAAAAKYkwAcAAAAAAAB0ytbWVrb2vH/JAF+wfXRcAOZP1MD3o6OFdDLMG8aAOMCnfQ8AAABgegJ8AAAAAAAAQKdsbm5ma8/KZ5c6RtTAFx0XgPkTBY/GqUjfC0JKQErf3V/M1gT4AAAAAKYnwAcAAAAAAAB0StjAFwTyJokCfwJ8AM2wsbERfhYI8EFuOErpg/2FbF2ADwAAAGB6AnwAAAAAAABAp0RBu8sG+KLtozAIAPPp0aNH2dp3BPgg88PDhXQ+zi8xE+ADAAAAmJ4AHwAAAAAAANApNxXg29jYuPJMANyuKHz03f3FGiaB+Ra9LlZXV9Orr75awzQAAAAAzSTABwAAAAAAAHRK1JS3W+6mURpNfQwNfADNFgX4PtgfpPPpPwqgE97fy5sp33nnnVQURQ3TAAAAADSTAB8AAAAAAADQKVED37gYp71yb6r9h2kYbivAB9AcX/3qV7O183GRvn+Qh5Wgy74TNPBFrx8AAAAAqgnwAQAAAAAAAJ0SBfhSSulZ+Wyq/XfL3TQuxtn6xsbGdcYC4BY9ePAgra+vZ+vfCdrGoKtG45S+G7wmBPgAAAAALkeADwAAAAAAAOiU5eXltLKykq0/L59Ptf9uuRuuVwUDAZg/RVGkR48eZevvB21j0FUfHi6kk1F+eZkAHwAAAMDlCPABAAAAAAAAnROF7aYN8EVNfSsrK2l5efm6YwFwi6IQ0nf2BPjgU1Ej5fLycvrSl75UwzQAAAAAzSXABwAAAAAAAHTOdQJ80Xba9wCaJwrwfW9/IZ2PahgG5lDUSPmVr3wl9XouOQMAAAC4DGdTAAAAAAAAgM7Z2NjI1nbL3an23Sv3pjoeAPMtCvCdj3vpBwd56xh0UdRIGb1uAAAAAJhMgA8AAAAAAADonOsE+KIGPgE+gOZ55ZVX0traWrb+/r4AH4zGKX0neC0I8AEAAABcngAfAAAAAAAA0DlR4C5q1oto4ANoh6IowjBS1DoGXfOjw4V0MswvLRPgAwAAALg8AT4AAAAAAACgc+7du5etTdvAF20XHQ+A+ffo0aNs7f09DXwQNVEuLS2lL33pSzVMAwAAANBsAnwAAAAAAABA50SNedcJ8GngA2imd999N1v73v4gnY9qGAbmSNRE+ejRo1SWZQ3TAAAAADSbAB835vj4OD169CgVRfHS//7Tf/pPdY8GAAAAAABAx0WNefu9/TRKFyc29sq9qY4HwPz76le/mq2dj3vpB4da+Oi2qIkyer0AAAAAcDEBPm7Mr/zKr6RvfvObdY8BAAAAAAAAmagxb1yM014vD+d93iiNwm02NzdnNhsAt+eVV15Ja2tr2fp3gvASdMVonNJ39vMGPgE+AAAAgKsR4ONG/OEf/mH65//8n9c9BgAAAAAAAISiAF9Kcbve5+339tO4GGfrGvgAmqkoijCU9P5eHl6CrvjR4UI6GeaXlQnwAQAAAFyNAB8zNx6P09/6W38rnZ6e1j0KAAAAAAAAhJaXl9NgkLcr7Za7E/erelyAD6C5Hj16lK29r4GPDnt/P//3f2lpKX3pS1+qYRoAAACA5hPgY+b+zb/5N+m//tf/WvcYAAAAAAAAUKkoijB0d5UA38LCQlpdXZ3VaADcsqhV7Hv7g3Q+qmEYmAPfCRooHz16lMqyrGEaAAAAgOYT4GOmPv744/QP/+E//PGf3WkUAAAAAACAebWxsZGtXSXAt7GxkYqimNlcANyuKMB3Pu6lHxxq4aObogbKqKkSAAAAgOkI8DFT3/jGN9KTJ09SSin99E//dPqLf/Ev1jwRAAAAAAAAxGYZ4AOguV599dW0traWrX8nCDFB243GKX13P2/gi4KuAAAAAExHgI+Z+Z3f+Z307//9v08ppdTv99Nv/uZvutMoAAAAAAAAc+vevXvZ2kUBvr1yb6rjANAcRVGE7WLv7+UhJmi7Hx0tpONhfkmZAB8AAADA1QnwMRPHx8fpb//tv/3jP3/jG99IP/mTP1njRAAAAAAAADDZVQJ80eMCfADNF4WTNPDRRdG/90tLS+nhw4c1TAMAAADQDgJ8zMSv/uqvpj/6oz9KKaX05S9/Of3iL/5izRMBAAAAAADAZBsbG9nafm9/4j57PQ18AG0UBfi+dzBIw1ENw0CNoubJr3zlK6ksyxqmAQAAAGgHAT6u7Q//8A/TP/tn/+zHf/6X//JfppWVlRonAgAAAAAAgIvdvXs3W9svJwf4osej4wDQLI8ePcrWzka99IPDhRqmgfpEDXxRwBUAAACA6QnwcS3j8Th9/etfT6enpymllH7u534u/czP/EzNUwEAAAAAAMDF1tfXs7WoYe+ixwX4AJrvtddeS3fu3MnWozYyaKvROKXv7Of/zgvwAQAAAFyPAB/X8lu/9Vvpv/yX/5JSSmltbS392q/9Ws0TAQAAAAAAwHSi4N1ReZTO03nlPhr4ANqpKIowpPRtAT465MPDhXQ8zC8nE+ADAAAAuB4BPq7sk08+Sf/gH/yDH//5V37lV9Lrr79e40QAAAAAAAAwvarg3UF5EK4P0zAd9g6nPg4AzfLee+9la9/eFeCjO6LA6srKSnr48GEN0wAAAAC0hwAfV/aNb3wjPX78OKWU0k/91E+lv/t3/27NEwEAAAAAAMD0qoJ3e729cP2gd5DGxXjq4wDQLO+++2629sHBIJ0NixqmgdsXBVa/+tWvprIsa5gGAAAAoD0E+LiS//gf/2P6d//u36WUUur1euk3f/M3nawDAAAAAACgUVZWVlK/38/W98v9cPuqdQE+gHaIGviG4yJ992BQwzRw+769l/+7HgVbAQAAALgcAT4u7eTkJH3961//8Z//3t/7e+mnfuqnapwIAAAAAAAALq8oijB8t9+rCPAF671eL62urs58NgBu3/b2dtrc3MzW398V4KP9zkcpfW8/b+AT4AMAAAC4vvx2knCBX/3VX01/9Ed/lFJK6fXXX0+/8iu/UvNEn/noo4/Sxx9/fKl9vvnNb97QNAAAAAAAAMy7u3fvpsePH7+0tlfuhdtG63fv3k29nvumArRBURTp3XffTf/tv/23l9a/vbeYUoo/G6AtPjgYpPNxka1HzZQAAAAAXI4AH5fyP//n/0z/9J/+0x//+dd+7dfS2tpajRO97F/9q3+VfvmXf7nuMQAAAAAAAGiI9fX1bG2/rGjgC9aj/QForvfee68iwAft9u3d/N/zu3fvpgcPHtQwDQAAAEC7uBUkl/L1r389nZ6eppRS+pmf+Zn0cz/3czVPBAAAAAAAAFd39+7dbG2vF7cs7ffyAF+0PwDN9e6772ZrHx4upKPzvJkM2iQKqr777rupKPy7DwAAAHBdAnxM7bd+67fSf/7P/zmllNLKykr69V//9ZonAgAAAAAAgOuJAnhVDXx7ZR7sE+ADaJcowDdORfqOFj5a7v3g3/H33nuvhkkAAAAA2qdf9wA0wyeffJJ+4Rd+4cd//sVf/MX05ptv1jdQhb/zd/5O+it/5a9cap9vfvOb6S/9pb90MwMBAAAAAAAw18IAX9C0V7UuwAfQLnfv3k2vvvpq+uEPf/jS+rf3FtN7G8c1TQU362RYpO8fLGTrAnwAAAAAsyHAx1T+/t//++nx48cppZR+8id/Mn3jG9+oeaLY/fv30/379+seAwAAAAAAgIaIAnhR015KcTOfAB9A+7z33ntBgG9Q0zRw876zN0jjVGTrUSMlAAAAAJfXq3sA5t/v/u7vpn/7b/9tSimloijSb/zGb6R+X/YTAAAAAACA5rtuA9/6+vrMZwKgXlFo6f29xRomgdvx7eDf7/v376eNjY0apgEAAABoHwE+Jjo5OUlf//rXf/znv/E3/kb603/6T9c4EQAAAAAAAMzO2tpatnZYHobbHpQHU+0PQLNFAb5PjhfS7qnLbGinKMD33nvv1TAJAAAAQDupUWOif/2v/3X6X//rf/34z9vb2+lf/It/MfX+f/AHf5Ct/fZv/3b6/d///XD7n//5n08PHz68/KAAAAAAAABwBVEA76h3lIZpmMpUvrR+0BPgA+iCr371q6nX66XRaPTS+vt7i+n/2jqqaSq4Oe/v5gG+KMgKAAAAwNUI8DHRJ5988tKf//E//sfXPuZv/MZvVD72x//4HxfgAwAAAAAA4NZUBfAOe4dpbfTZY+M0Toe9vJlPgA+gfZaXl9Mbb7yR3n///ZfWvy3ARwvtn/XSR8cL2boAHwAAAMDs9OoeAAAAAAAAAKAukwJ8n3dcHKdRMcq2E+ADaKf33nsvW/t20FIGTff+Xv7vdVEU6atf/WoN0wAAAAC0kwAfE/3SL/1SGo/HV/7fX/trfy075u/+7u9Wbv9n/syfuf2/JAAAAAAAAJ11586dcH2/3H/pzwflQbidAB9AO0XtY+/vLabxuIZh4AZ9e2+QrT18+LDyv5EAAAAAuDwBPgAAAAAAAKCzyrJMq6ur2foXG/gOegJ8AF0SNfDtnpXpyUlZwzRwc6JmySjACgAAAMDVCfABAAAAAAAAnRaF8L4Y2IsCfIPBIC0u5he9A9B8b7/9dlpYWMjWv73nfZ92if6dFuADAAAAmC0BPgAAAAAAAKDT7ty5k619MbD3xUa+lLTvAbTZwsJCevvtt7P1qK0MmurpSZmen/az9aiBEgAAAICrE+ADAAAAAAAAOm19fT1bOyhfDvDtl/vZNgJ8AO0WhZje18BHi0SB1LIs01e+8pUapgEAAABoLwE+AAAAAAAAoNOiBr4vNu5p4APonnfffTdbe39vMY3GNQwDN+DbQSD1rbfeSoPBoIZpAAAAANpLgA8AAAAAAADotLCBr3cw8c8pCfABtF3UwHc07KUPDxdqmAZm71tBA9/Xvva1GiYBAAAAaLd+3QPQDr/3e7+Xfu/3fi9b/4M/+INs7bd/+7fT7//+72frf/Nv/s3wx1EAAAAAAAC4SVEQT4APgDfeeCOtrq6mg4OXPwO+tbuYXls9q2kqmI3R+EWj5BdFwVUAAAAArkeAj5n4D//hP6Rf/uVfnmrb3/iN3wjX//Jf/ssCfAAAAAAAANy6KIh3WB5O/HPVfgC0R6/XS++++2767//9v7+0/q29xfR/v7pf01QwGz88XEhHw162roEPAAAAYPbyszAAAAAAAAAAHaKBD4AqURvZt3bz1jJomujf45WVlfTw4cMapgEAAABoNwE+ZuKXfumX0ng8vtb/3nzzzbr/GgAAAAAAAHTQnTt3srXD3uHEP1ftB0C7RG1kH+wP0smwqGEamJ1vBwG+d999N5VlWcM0AAAAAO0mwAcAAAAAAAB02urqarb2xcDeUe9oqv0AaJeogW+UivTd/UEN08DsfGsvD/BFgVUAAAAArk+ADwAAAAAAAOi0KIh30jtJozT68Z+jBj4BPoD229raSvfv38/WvxW0l0FTnAyL9EEQQhXgAwAAALgZAnwAAAAAAABAp1UF8T5t3RuncdjAd+fOnRudC4D5ELXwCfDRZN/ZG6RRKrL16N91AAAAAK5PgA8AAAAAAADotKog3qehvbPiLA2LYfa4Bj6AbohayQT4aLJv7eX//t6/fz9tbW3VMA0AAABA+wnwAQAAAAAAAJ1WFcQ77B2mlFLYvjdpPwDaJQrwPT5ZSM9PXXZDM307CKBq3wMAAAC4Oc4kAgAAAAAAAJ02GAxSv9/P1j8N7n0a5PuiquY+ANrl0aNHqdfLL7GJQlDQBFGDZBRUBQAAAGA2BPgAAAAAAACATiuKImzTOyqOXvr/L1pZWbnRuQCYD8vLy+mtt97K1r+1u1TDNHA9z0976fHJQrYuwAcAAABwcwT4AAAAAAAAgM4LA3z/p4Hv0///vOXl5VSW5Y3PBcB8iMJN39rTwEfzRMHTXq+XHj16VMM0AAAAAN0gwAcAAAAAAAB0XhTgO+wdppTiAF+0PQDtFQX4vr27mEbjGoaBa/jWbh48feutt9Ly8nIN0wAAAAB0gwAfAAAAAAAA0HmTGvg+DfJdtD0A7fXee+9la0fDXvrR4UIN08DVfTtojowCqgAAAADMjgAfAAAAAAAA0HmTAnwa+AB44403woaybwVhKJhXo/GL5sgvEuADAAAAuFkCfAAAAAAAAEDn3blzJ1v7tHkvauCLtgegvcqyTO+++262/q0gDAXz6sPDhXQ0zC8XixomAQAAAJgdAT4AAAAAAACg8zTwAXCRqKVMgI8mif59XV5eTm+88UYN0wAAAAB0hwAfAAAAAAAA0HkCfABcJGop++BgkE6HRQ3TwOV9ey8P8L377rupLMsapgEAAADoDgE+AAAAAAAAoPOWl5eztePe8Uv/f9H2ALRb1MA3HBfpu/uDGqaBy4sa+KJ/rwEAAACYLQE+AAAAAAAAoPNWVlaytZPi5KX/v2h7ANpte3s77ezsZOtRKArmzemwSB8c5GFTAT4AAACAmyfABwAAAAAAAHReFMib1MAnwAfQTVHYSYCPJvjO/iANx0W2LsAHAAAAcPME+AAAAAAAAIDOW15eztYmBfii7QFov/feey9b+9aeAB/zLwqa7uzspK2trRqmAQAAAOgWAT4AAAAAAACg88IAX3H80v9ftD0A7fcTP/ET2donxwvp+UlZwzQwvf8dBPiif58BAAAAmD0BPgAAAAAAAKDzVlZWsrXT3mkapmHYwBdtD0D7ffWrX029Xn65jRY+5t23dpeyNQE+AAAAgNshwAcAAAAAAAB0XlUg76Q4CRv4BPgAumlpaSm988472XrUbgbz4ulJmZ6c9LP1r33tazVMAwAAANA9AnwAAAAAAABA5y0vL4frB+VBOu+dT709AO0XtZZ9S4CPORb9+1mWZXr06FEN0wAAAAB0jwAfAAAAAAAA0HlVgbzn5fNLbQ9A+0WtZd/eXUzDUQ3DwBSihsivfOUraXFR8BQAAADgNgjwAQAAAAAAAJ1XFch7Vj4L11dWVm5wGgDmWRTgOxn10vcPBzVMAxf71u5Sthb9ewwAAADAzRDgAwAAAAAAADqvLMu0tJRf3P60/zTcXoAPoLu+9KUvpbW1tWz9W0HLGdTtfJTS+3t5uPQnfuInapgGAAAAoJsE+AAAAAAAAABS3ML3vHyerRVFkRYXhTQAuqooirC97H8L8DGHvn8wSKej/BIxDXwAAAAAt0eADwAAAAAAACBNH+BbWlpKvZ6fWgG6LGov08DHPIqCpXfv3k2vvfZaDdMAAAAAdJNflQAAAAAAAABSSisrK9nas/6zqbYDoFui9rIfHg7SwZlLcZgvUYDva1/7WiqKooZpAAAAALrJWUMAAAAAAACAFDfw7fZ2p9oOgG6JAnwppfTtPS18zJdv7S5la1GDJAAAAAA3R4APAAAA4P/P3p2ESH6fh/9/vrV19+ya3mbvnpme7ukZY5sccktiCN6DbWJnsQ8+BxPIIbkkEIhvgSQkpwTyh2AcTIwdiGOCDw6B2NkTQyDE/C6aVdJII82i6X2v/8GWotHn03IvVfWt5fUCH/RoVPV0dYFMUW89AAAAETE0lEYXi9XFPf05AAbLsWPHYmpqKpnnrp1BWZY2K/FwtZ7MBXwAAAAAnSXgAwAAAAAAAIiI4eH0Qk0u4Mv9OQAGT+4Kn4CPbnI7834siiLm5uZK2AYAAABgcAn4AAAAAAAAACIf5m0X23v6cwAMntwVszsLQ7HTLGEZyMgFfNPT03H06NEStgEAAAAYXAI+AAAAAAAAgNh7mCfgAyAif4FveasaD1frJWwDqdxFyNz7FgAAAID2EvABAAAAAAAAhIAPgP2Znp7O/jshd/UMOm2nmX8vCvgAAAAAOk/ABwAAAAAAABARQ0N7Cy72+ucA6G/VajWuX7+ezHNXz6DTXlupx+p2NZnfuHGjhG0AAAAABpuADwAAAAAAACAiRkZG9vTnXOAD4C25GMoFPrpBLiQ9cuRIXLp0qYRtAAAAAAabgA8AAAAAAAAg9h7m7TX0A6D/zc/PJ7OXlhqxvl2UsA38n1xIev369ahW06t8AAAAALSXgA8AAAAAAAAgIoaG9nYxaa9/DoD+lwv4mlHE3UX/rqBcuQt8ufcrAAAAAO0n4AMAAAAAAACIvV/g2+ufA6D/nT59Os6ePZvMX3wm4KM8a1tFvLLcSOY3btwoYRsAAAAABHwAAAAAAAAAIeAD4GByV81uZ66fQafcWRyKZhTJ3AU+AAAAgHII+AAAAAAAAABCwAfAweSumt1aGIpms4RlIH70/nu3c+fOxalTpzq/DAAAAAACPgAAAAAAAIAIAR8AB5ML+BY2a/ForVbCNhBxayH9/yq59ykAAAAAnSHgAwAAAAAAAIi9h3lDQ+lVGwAG19WrV6PRaCTz3BU0aLdmM//eE/ABAAAAlEfABwAAAAAAABCRjS8O8+cAGAz1ej1mZ2eTuYCPMry+WoulzWoyF/ABAAAAlEfABwAAAAAAABB7D/Nc4APg3XJx1K2FvV12hVbKve+Gh4fj6tWrJWwDAAAAQISADwAAAAAAACAi9h7mCfgAeLdcwPfSUiM2tosStmGQ5S4/zs3NRbWaXuUDAAAAoDMEfAAAAAAAAACx9zBvr5f6ABgcuYBvu1nE3UX/zqCzcgHf/Px8CZsAAAAA8BYBHwAAAAAAAEDsPcwT8AHwbmNjYzExMZHMby0Ml7ANg2p9u4iXl9L/n3Lz5s0StgEAAADgLQI+AAAAAAAAgIioVqtRrVZ/4p/b66U+AAZL7gpf7hoatMudhaHYiSKZu8AHAAAAUC4BHwAAAAAAAMCP7SXOE/ABkLNbwNdslrAMAykXjJ49ezZOnz5dwjYAAAAAvEXABwAAAAAAAPBje4nzGo1GBzYBoNfcvHkzmT3bqMXj9VoJ2zCIcgFfLiwFAAAAoLMEfAAAAAAAAAA/Vq/Xf+LfL4qiQ9sA0EuuXr2a/ffIrWcut9J+zWbErYXhZC7gAwAAACifgA8AAAAAAADgx37SBb69XOgDYDA1Go24du1aMs9dRYNWe2OtFoub1WQu4AMAAAAon4APAAAAAAAA4McEfAAcxs2bN5OZgI9OyL3PhoaG4urVqyVsAwAAAMA7CfgAAAAAAAAAfqzRaBzq7wMw2Obn55PZ/aWh2NwuStiGQXLr2XAym52djVqtVsI2AAAAALyTgA8AAAAAAADgxwR8ABxG7gLfdrOIe0v+/UF75S7w3bhxo4RNAAAAAHg3AR8AAAAAAADAjw0Pp9dr9vP3ARhs4+PjMTY2lsxfzMRV0Crr20W8vJxGogI+AAAAgO4g4AMAAAAAAAD4sfe9733v+fdzl5UA4J1y0dStZwJw2ufu4lBsN4tk7v+3AAAAAHQHAR8AAAAAAADAj33605+O97///dm/d+XKlfjCF77Q4Y0A6DW5aOq2C3y0Ue79debMmTh9+nQJ2wAAAADwbrWyFwAAAAAAAADoFkePHo0//uM/jvv378ejR4/enp86dSouX74clYr/RioA721+fj6ZPd2oxZO1apwe3i5hI/rdi5mAL/c+BAAAAKAcAj4AAAAAAACAdyiKIqampmJqaqrsVQDoQbOzs1Gr1WJra+u5+YsLw/HTw8slbUW/ajYjbj1LA77cJUgAAAAAyuE/DwkAAAAAAAAAAC3SaDTi2rVryfxW5koaHNajtVosbKb/DfcbN26UsA0AAAAAOQI+AAAAAAAAAABoofn5+WR2W8BHG+TC0Hq9HlevXi1hGwAAAAByBHwAAAAAAAAAANBCN2/eTGb3Fodic6eEZehruYBvbm4u6vV6CdsAAAAAkCPgAwAAAAAAAACAFrpx40Yy22oWcW/RFT5a69bCcDLLvf8AAAAAKI+ADwAAAAAAAAAAWmhiYiJGR0eTee5aGhzUxnYRLy01krmADwAAAKC7CPgAAAAAAAAAAKCFiqKImzdvJvPctTQ4qLuLjdhuFsk8994DAAAAoDwCPgAAAAAAAAAAaLHcFbRbz1zgo3VyQejk5GT2+iMAAAAA5RHwAQAAAAAAAABAi+UCvqcbtXiyVi1hG/rRiwtpEJp73wEAAABQLgEfAAAAAAAAAAC02OzsbNRqtWT+YuZqGuxXs5m/6CjgAwAAAOg+Aj4AAAAAAAAAAGixRqMR165dS+a3M1fTYL8erdViYTMNRAV8AAAAAN1HwAcAAAAAAAAAAG2Qi6luCfhogdz7qNFoxMzMTAnbAAAAAPBeBHwAAAAAAAAAANAGN2/eTGb3Fodic6eEZegruYBvdnY26vV6CdsAAAAA8F4EfAAAAAAAAAAA0Abz8/PJbKtZxL1FV/g4nBefDSez3MVHAAAAAMon4AMAAAAAAAAAgDaYmJiI0dHRZJ67ngZ7tb5dxMvLjWQu4AMAAADoTgI+AAAAAAAAAABog6Io4ubNm8n81kJ6PQ326u7iUGw3i2See68BAAAAUD4BHwAAAAAAAAAAtEnuKtqtZy7wcXC3MxccJycns9ceAQAAACifgA8AAAAAAAAAANokF/A93ajFk7VqCdvQD17MBHy59xkAAAAA3UHABwAAAAAAAAAAbTI7Oxu1Wi2Zv7gwXMI29LpmM3/BUcAHAAAA0L0EfAAAAAAAAAAA0CaNRiOuXbuWzG9nrqjBT/JorRYLm2kQKuADAAAA6F4CPgAAAAAAAAAAaKNcXHVLwMcB5N43jUYjZmZmStgGAAAAgL0Q8AEAAAAAAAAAQBvdvHkzmd1bHIrNnRKWoaflAr7Z2dmo1+slbAMAAADAXgj4AAAAAAAAAACgjXIX+LaaRdxbdIWP/Xnx2XAyy72/AAAAAOgeAj4AAAAAAAAAAGijiYmJGBsbS+a5a2qwm/XtIl5ebiRzAR8AAABAdxPwAQAAAAAAAABAm+Uiq1sL6TU12M3dxaHYbhbJXMAHAAAA0N0EfAAAAAAAAAAA0GY3b95MZi7wsR+3M++XycnJ7HVHAAAAALqHgA8AAAAAAAAAANpsfn4+mT1dr8WTtWoJ29CLXswEfK7vAQAAAHQ/AR8AAAAAAAAAALTZ7Oxs1Gq1ZO4KH3vRbEbceibgAwAAAOhFAj4AAAAAAAAAAGizRqMR165dS+a3FoZL2IZe83itFgubaQAq4AMAAADofgI+AAAAAAAAAADogPn5+WTmAh978WLmfVKv12NmZqaEbQAAAADYDwEfAAAAAAAAAAB0wM2bN5PZvcWh2NwpYRl6Si70nJ2djXq9XsI2AAAAAOyHgA8AAAAAAAAAADrgxo0byWyrWcT9RVf4eG+3F4aTWe79BAAAAED3EfABAAAAAAAAAEAHTExMxOjoaDLPXVeDt2xsF3F/qZHMcxcdAQAAAOg+Aj4AAAAAAAAAAOiAoiiyV9MEfLyXu4uN2G4WyXx+fr6EbQAAAADYLwEfAAAAAAAAAAB0SD7gGy5hE3pF7v0xMTER4+PjJWwDAAAAwH4J+AAAAAAAAAAAoENu3ryZzJ6s1+LperWEbegFtzMXGnMhKAAAAADdScAHAAAAAAAAAAAdcu3atajVasn81rM00oJmM+JFAR8AAABATxPwAQAAAAAAAABAhwwNDcXVq1eT+a2F4RK2ods9Xq/Fs400+BTwAQAAAPQOAR8AAAAAAAAAAHTQzZs3k9mtzJU1uJ15X9Tr9ZiZmSlhGwAAAAAOQsAHAAAAAAAAAAAdlLuednexEVs7JSxDV3vxWRrwXbt2LRqNRgnbAAAAAHAQAj4AAAAAAAAAAOigXMC31azE/SVRFs/LXWbMvX8AAAAA6F4CPgAAAAAAAAAA6KDJyck4ffp0Mr+1MFzCNnSrze0i7i8J+AAAAAB6nYAPAAAAAAAAAAA6qCiKbIR161kaazG47i01YrtZJPObN2+WsA0AAAAAByXgAwAAAAAAAACADssGfC7w8Q4vLqRB5/j4eIyPj5ewDQAAAAAHJeADAAAAAAAAAIAOywV8j9dr8XS9WsI2dKPbmaBzfn6+hE0AAAAAOAwBHwAAAAAAAAAAdNjc3FxUq2msdztzdY3BdOtZ+l64efNmCZsAAAAAcBgCPgAAAAAAAAAA6LChoaGYmZlJ5rcEfETEk7VqPN2oJfPc5UYAAAAAupuADwAAAAAAAAAASpCLsW4vDJewCd0md4mxVqvFtWvXStgGAAAAgMMQ8AEAAAAAAAAAQAlyAd/dxUZs7ZSwDF3lVibkvHbtWjQajRK2AQAAAOAwBHwAAAAAAAAAAFCC+fn5ZLaxU4lXlkVag+5W5gJf7v0CAAAAQPcT8AEAAAAAAAAAQAnOnj0bp06dSua5eIvBsbUTcW8pjThzFxsBAAAA6H4CPgAAAAAAAAAAKEFRFNmrarcWhkvYhm7x0lIjNnfSr3UJ+AAAAAB6k4APAAAAAAAAAABKkouyXOAbbLmA84UXXojJyckStgEAAADgsAR8AAAAAAAAAABQktwFvtdX67G44Ws9g+p2JuC8ceNGFEVRwjYAAAAAHJZP+gAAAAAAAAAAoCTXr1/Phlm3F13hG1S5C4y50BMAAACA3iDgAwAAAAAAAACAkhw5ciQuX76czHMRF/1vYaMSb6zVk/mNGzdK2AYAAACAVhDwAQAAAAAAAABAiXLX1W4vDJewCWW7nQk3K5VKzM3NlbANAAAAAK0g4AMAAAAAAAAAgBLlrqvdXhiKnWYJy1CqW5lw8/LlyzEyMlLCNgAAAAC0goAPAAAAAAAAAABKlLvAt7ZdiVdX6iVsQ5lyF/hygScAAAAAvUPABwAAAAAAAAAAJbp06VIcPXo0md/KxFz0r51mxO3F9HeeCzwBAAAA6B0CPgAAAAAAAAAAKFGlUonr168n89sLwyVsQ1keLNdjfTv9OpcLfAAAAAC9TcAHAAAAAAAAAAAly0VaLvANlluZYPPYsWNx4cKFErYBAAAAoFUEfAAAAAAAAAAAULL5+flk9mC5HqtbRQnbUIZcsDk/Px+Viq94AQAAAPQyn+4AAAAAAAAAAEDJcgFfM4q4s+gK36C4vUvABwAAAEBvE/ABAAAAAAAAAEDJTp48GRcuXEjmuats9J+VzUo8WGkk85s3b5awDQAAAACtJOADAAAAAAAAAIAucOPGjWR2e2G4hE3otDuLabwXEXH9+vUObwIAAABAqwn4AAAAAAAAAACgC8zPzyezWwtD0WyWsAwddSsTal66dCmOHz9ewjYAAAAAtJKADwAAAAAAAAAAukDuAt/SZjXeWKuVsA2ddHthKJnlgk4AAAAAeo+ADwAAAAAAAAAAusCVK1diaCgNuW49S2f0j2bzR5cW3y0XdAIAAADQewR8AAAAAAAAAADQBarVaszOzibz24sCvn72+motlreqydwFPgAAAID+IOADAAAAAAAAAIAukYu2bi8Ml7AJnXI7c31veHg4Ll++XMI2AAAAALSagA8AAAAAAAAAALpELuC7v9SIze2ihG3ohNyFxWvXrkW1ml7lAwAAAKD3CPgAAAAAAAAAAKBL5AK+7WYR95caJWxDJ+QuLObeBwAAAAD0JgEfAAAAAAAAAAB0ifHx8RgdHU3muStt9L7N7XycKeADAAAA6B8CPgAAAAAAAAAA6BJFUcT169eT+e0FAV8/ur/UiO1mkcwFfAAAAAD9Q8AHAAAAAAAAAABdJBdvCfj6U+6y4ujoaIyPj5ewDQAAAADtIOADAAAAAAAAAIAukgv43lirx8KGr/r0m1yYOT8/H0WRXuUDAAAAoDf5VA8AAAAAAAAAALrI3NxcNuC6k7nWRm/bLeADAAAAoH8I+AAAAAAAAAAAoIscOXIkpqenk3ku9qJ3LWxU4o21ejIX8AEAAAD0FwEfAAAAAAAAAAB0mVzEJeDrL7mLipVKJebm5krYBgAAAIB2EfABAAAAAAAAAECXuX79ejK7szgUO80SlqEtckHm9PR0jIyMlLANAAAAAO0i4AMAAAAAAAAAgC6Tu8C3slWNh6v1ErahHXIBXy7cBAAAAKC3CfgAAAAAAAAAAKDLTE9Px/DwcDLPRV/0np3mjy4qvlsu3AQAAACgtwn4AAAAAAAAAACgy1Sr1Zibm0vmAr7+8HC1Hitb1WQu4AMAAADoPwI+AAAAAAAAAADoQrmYS8DXH3K/x5GRkZiamiphGwAAAADaScAHAAAAAAAAAABd6Pr168ns5eVGbGwXJWxDK+UCvrm5uahW06t8AAAAAPQ2AR8AAAAAAAAAAHSh3AW+7WYR95caJWxDK+UCvlywCQAAAEDvE/ABAAAAAAAAAEAXGh8fj7GxsWSei7/oHRvbRby8nEaYuWATAAAAgN4n4AMAAAAAAAAAgC6Vi7puCfh62r2lRmw3i2Qu4AMAAADoTwI+AAAAAAAAAADoUrmoywW+3pb7/e12bREAAACA3ifgAwAAAAAAAACALpUL+B6v1+PZhq/99Ko7mYDP9T0AAACA/uWTPAAAAAAAAAAA6FKzs7NRqaRf8clFYPSG24vp7+769eslbAIAAABAJwj4AAAAAAAAAACgS42MjMT09HQyv5OJwOh+CxuVeLRWT+Yu8AEAAAD0LwEfAAAAAAAAAAB0sdx1NgFfb7qb+b1VKpWYnZ0tYRsAAAAAOkHABwAAAAAAAAAAXSwb8C0MRbNZwjIcSi68nJqaipGRkRK2AQAAAKATBHwAAAAAAAAAANDF5ubmktnyVjXeWKuVsA2HcWchDfhyv18AAAAA+oeADwAAAAAAAAAAutjly5ej0Wgk81wMRvdqNvMX+HIXFgEAAADoHwI+AAAAAAAAAADoYrVaLa5du5bMczEY3evxWi0WN6vJXMAHAAAA0N8EfAAAAAAAAAAA0OXm5uaSmYCvt9xZTK8o1uv1uHz5cgnbAAAAANApAj4AAAAAAAAAAOhy8/PzyezeYiO2d0pYhgPJBZczMzNRr9dL2AYAAACAThHwAQAAAAAAAABAl8td4NvYqcQrK+lVN7rT7YU04Lt+/XoJmwAAAADQSQI+AAAAAAAAAADocufPn49jx44l87sLAr5esNOMuJe5wCfgAwAAAOh/Aj4AAAAAAAAAAOhyRVFkY6/bmSiM7vNguR7rO+lXtXKXFQEAAADoLwI+AAAAAAAAAADoAbnY666Aryfcyfyejh49GhcuXChhGwAAAAA6ScAHAAAAAAAAAAA9IHeB7+WlRqxvFyVsw37kAr65ubmoVHx9CwAAAKDf+QQIAAAAAAAAAAB6QC7g24kiXlpqlLAN+3FnIQ34cr9PAAAAAPqPgA8AAAAAAAAAAHrA6OhojI+PJ/PbmTiM7rG5XcTLy2lkOTc3V8I2AAAAAHSagA8AAAAAAAAAAHpE7mrbnUUBXze7v9SI7WaRzF3gAwAAABgMAj4AAAAAAAAAAOgRuattAr7ulvv97HZNEQAAAID+I+ADAAAAAAAAAIAekbva9vpqPZY2fQ2oW+UCPtf3AAAAAAaHT+4AAAAAAAAAAKBHzM7ORlEUyfyuK3xd685CI5kJ+AAAAAAGh4APAAAAAAAAAAB6xLFjx+LixYvJ/M6CgK8brWxW4rXVNOCbm5srYRsAAAAAyiDgAwAAAAAAAACAHpK73nZnMY3EKN9uvxcBHwAAAMDgEPABAAAAAAAAAEAPycVfdxZd4OtGdzO/lwsXLsTx48dL2AYAAACAMgj4AAAAAAAAAACgh+Qu8D3bqMXT9WoJ2/BecgGf63sAAAAAg0XABwAAAAAAAAAAPeTq1atRraaxXi4Wo1x3FxvJbHZ2toRNAAAAACiLgA8AAAAAAAAAAHpIo9GIy5cvJ/NcLEZ5FjYq8Xi9nsxd4AMAAAAYLAI+AAAAAAAAAADoMbkrbi7wdZd7md9HURRx7dq1ErYBAAAAoCwCPgAAAAAAAAAA6DG5K273Foei2SxhGbJyQeWlS5diZGSkhG0AAAAAKIuADwAAAAAAAAAAekwu4FvYrMbT9WoJ25Bzd6mRzHK/NwAAAAD6m4APAAAAAAAAAAB6zPT0dNTr9WR+J3P1jXLkLvDNzs6WsAkAAAAAZRLwAQAAAAAAAABAj2k0GnH58uVknovG6Lxn69V4ul5L5gI+AAAAgMEj4AMAAAAAAAAAgB40NzeXzO4uNkrYhHe7u5T+HiqVSszMzJSwDQAAAABlEvABAAAAAAAAAEAPyl1zu7c4FM1mCcvwnNwlxOnp6RgeHi5hGwAAAADKJOADAAAAAAAAAIAelLvAt7RVjcdrtRK24Z1yAV8uuAQAAACg/wn4AAAAAAAAAACgB01PT0e9Xk/mdxcbJWzDO+V+B7ngEgAAAID+J+ADAAAAAAAAAIAeVKvVYmZmJpnfyVx/o3Oerlfj2UZ6BdEFPgAAAIDBJOADAAAAAAAAAIAelYvC7i0J+Mp0NxNQVqvVuHr1agnbAAAAAFA2AR8AAAAAAAAAAPSoXMB3d7ERzWYJyxARP3r93+3y5cvRaKRzAAAAAPqfgA8AAAAAAAAAAHrU3NxcMlvZqsYba7UStiEif4EvF1oCAAAAMBgEfAAAAAAAAAAA0KOmpqZiaCgNxnIRGe3XbOZf+1xoCQAAAMBgEPABAAAAAAAAAECPqlarMTMzk8zvLjZK2Ian69VY3KwmcwEfAAAAwOAS8AEAAAAAAAAAQA/LxWEu8JXjTuZ1r9frMT093fllAAAAAOgKAj4AAAAAAAAAAOhhs7Ozyeze4lDsNEtYZsDlwsnLly9Ho+EiIgAAAMCgEvABAAAAAAAAAEAPywV8q9uVeH21VsI2g+3uYhrq5S4kAgAAADA4BHwAAAAAAAAAANDDLl68GMPDw8k8dw2O9mk28695LrAEAAAAYHAI+AAAAAAAAAAAoIdVq9W4du1aMr8n4Ouox+u1WN6qJnMBHwAAAMBgE/ABAAAAAAAAAECPywZ8S40SNhlc9xfT17ter8f09HTnlwEAAACgawj4AAAAAAAAAACgx+WuvN1fakSzWcIyAyoXTF6+fDnq9XoJ2wAAAADQLQR8AAAAAAAAAADQ42ZmZpLZylY1Hq3VSthmMN1bHEpmud8LAAAAAINFwAcAAAAAAAAAAD1uamoqGo30AlzuKhztkXutr127VsImAAAAAHQTAR8AAAAAAAAAAPS4arUaV65cSea5q3C03rP1ajzbSK8dzs7OlrANAAAAAN1EwAcAAAAAAAAAAH0gd+3NBb7OyL3OlUolG1UCAAAAMFgEfAAAAAAAAAAA0AdyAd/9xaFoNktYZsDkAr6pqakYGnIBEQAAAGDQCfgAAAAAAAAAAKAP5AK+hc1qvLlRLWGbwXJ/MQ31ZmZmStgEAAAAgG4j4AMAAAAAAAAAgD5w+fLlqFbTWO/eYnodjtbKXeDLBZUAAAAADB4BHwAAAAAAAAAA9IFGoxHT09PJ/P5Seh2O1lnerMSjtXoyF/ABAAAAECHgAwAAAAAAAACAvpGLxlzga6/7met7EREzMzMd3gQAAACAbiTgAwAAAAAAAACAPpGLxu65wNdWuUDy/PnzcfTo0RK2AQAAAKDbCPgAAAAAAAAAAKBPzM7OJrMn67VY3PA1oXbJBZK5S4gAAAAADCafzAEAAAAAAAAAQJ+4evVqFEWRzO8vpVfiaI3cBT4BHwAAAABvEfABAAAAAAAAAECfGBkZiYsXLybz3JU4Dm9tq4iHq/VkLuADAAAA4C0CPgAAAAAAAAAA6CO5eCx3JY7De2m5Ec1ILx4K+AAAAAB4i4APAAAAAAAAAAD6yMzMTDJzga897i2mr+vExEScPHmyhG0AAAAA6EYCPgAAAAAAAAAA6CO562+vr9ZjZSu9FMfh3FtKLxu6vgcAAADAOwn4AAAAAAAAAACgj+wWkL3kCl/L3V8U8AEAAADw3gR8AAAAAAAAAADQR44fPx5nz55N5vcysRkHt7ldxIMVAR8AAAAA703ABwAAAAAAAAAAfWZmZiaZ3XOBr6VeXq7HdrNI5rnXHgAAAIDBJeADAAAAAAAAAIA+k7sCd3/JBb5Wup8JIk+dOhVjY2MlbAMAAABAtxLwAQAAAAAAAABAn8ldgXttpR6b2+nFOA7mpUwQee3atSgKrzEAAAAA/0fABwAAAAAAAAAAfebq1avJbLtZxIOVegnb9KfcRcPc6w4AAADAYBPwAQAAAAAAAABAnxkbG4sTJ04k81x0xv7tNCNeXhbwAQAAAPCTCfgAAAAAAAAAAKDPFEURMzMzyfwlAV9LPFqrxdp2+tUrAR8AAAAA7ybgAwAAAAAAAACAPpSLyQR8rZF7HRuNRly8eLGEbQAAAADoZgI+AAAAAAAAAADoQ7mA7/5SI5rNEpbpM/czAd/ly5ejWq2WsA0AAAAA3UzABwAAAAAAAAAAfSgX8K1uV+Pxeq2EbfpL7gJf7vUGAAAAAAEfAAAAAAAAAAD0oUuXLkW9Xk/mufiM/XlpaSiZCfgAAAAAyBHwAQAAAAAAAABAH6rX6zE1NZXMBXyHs7xZyV4xnJmZKWEbAAAAALqdgA8AAAAAAAAAAPpU7ircfQHfoewWQF65cqXDmwAAAADQCwR8AAAAAAAAAADQp3IBnwt8h/PScvr6nT17No4ePVrCNgAAAAB0OwEfAAAAAAAAAAD0qZmZmWT2xlo9VreKErbpD7kLhrlQEgAAAAAiBHwAAAAAAAAAANC3dgvLXOE7uNxrlwslAQAAACBCwAcAAAAAAAAAAH3r+PHjMTExkcwFfAeztRPxYNkFPgAAAAD2TsAHAAAAAAAAAAB9LBeXvbQ8VMImve+1lXpsNYtkLuADAAAAYDcCPgAAAAAAAAAA6GMzMzPJ7L4LfAdyfykNH48dOxaTk5MlbAMAAABALxDwAQAAAAAAAABAH8tdh3tluR7bOyUs0+NeyoSPV69ejaJIr/IBAAAAQISADwAAAAAAAAAA+lou4NvcqcRrq/UStultucuFudcXAAAAAN4i4AMAAAAAAAAAgD529uzZGBkZSea5a3LsrtmMeGlZwAcAAADA/gj4AAAAAAAAAACgj1Uqlbhy5UoyF/Dtz5sb1VjarCZzAR8AAAAA70XABwAAAAAAAAAAfW5mZiaZCfj2J/d6VavVmJ6e7vwyAAAAAPQMAR8AAAAAAAAAAPS53JW4+wK+fckFfJcuXYpGw+sIAAAAwO4EfAAAAAAAAAAA0OdyAd/CZi0WNnx9aK9eWk5DvdzrCgAAAADv5BM4AAAAAAAAAADoc9PT09n5K5kojbxXMhf4Ll++XMImAAAAAPQSAR8AAAAAAAAAAPS5kZGROHv2bDJ/WcC3J1s7Ea+t1pO5gA8AAACAn0TABwAAAAAAAAAAA+DKlSvJ7OXMVTlSr67UY7tZJPPcawoAAAAA7yTgAwAAAAAAAACAAZC7FvfycnpVjlTuUuHRo0djfHy8hG0AAAAA6CUCPgAAAAAAAAAAGAC5a3EPlhux0yxhmR6Tu1R45cqVKIr0Kh8AAAAAvJOADwAAAAAAAAAABkDuAt/6TiUerdVK2Ka3vJK5wJd7PQEAAADg3QR8AAAAAAAAAAAwAC5cuBD1ej2Z567L8byXBXwAAAAAHJCADwAAAAAAAAAABkC1Wo2pqalknovT+D8rm5V4sp5eKbxy5UoJ2wAAAADQawR8AAAAAAAAAAAwIHJX415eTq/y8X92e31c4AMAAABgLwR8AAAAAAAAAAAwIHJX415xge895V6fiYmJOHbsWAnbAAAAANBrBHwAAAAAAAAAADAgcgHfw5V6bG4XJWzTG17OBHyu7wEAAACwVwI+AAAAAAAAAAAYELnwbCeKeLBSL2Gb3iDgAwAAAOAwBHwAAAAAAAAAADAgRkdH48SJE8n8lUykRkSzGfHyUho35i4ZAgAAAECOgA8AAAAAAAAAAAZEURTZ63EvL7vAl/N0vRqr29Vk7gIfAAAAAHsl4AMAAAAAAAAAgAGSD/hc4MvJvS7VajUuXbpUwjYAAAAA9CIBHwAAAAAAAAAADJArV64ks1eWBHw5uYDv4sWLUa+7WAgAAADA3gj4AAAAAAAAAABggOQu8D3dqMXypq8SvdvLmbAx9/oBAAAAwG586gYAAAAAAAAAAANktwAtd21u0L28nF7ay10wBAAAAIDdCPgAAAAAAAAAAGCAHDlyJM6cOZPMc7HaINvaiXh1xQU+AAAAAA5HwAcAAAAAAAAAAAMmF6G9suQC3zs9XK3HdrNI5i7wAQAAALAfAj4AAAAAAAAAABgwuQjt5WUB3zu9nAkajxw5EpOTkyVsAwAAAECvEvABAAAAAAAAAMCAyV7gW65Hs1nCMl3qlZV6Mpueno6iSK/yAQAAAMBuBHwAAAAAAAAAADBgpqenk9nqdjXe3Kh2fpku9WrmImHudQMAAACA9yLgAwAAAAAAAACAAXPhwoWoVNKvDj1YTq/ODapXMq/F1NRUCZsAAAAA0MsEfAAAAAAAAAAAMGAajUacP38+mT9YSa/ODaLNnYjXV9OAzwU+AAAAAPZLwAcAAAAAAAAAAAMod00ud3VuED1cqcdOFMlcwAcAAADAfgn4AAAAAAAAAABgAOVitAfLLvBF5C8RHj16NMbGxkrYBgAAAIBeJuADAAAAAAAAAIABlLvA92ClHs1mCct0mQeZS4RTU1NRFOlVPgAAAAB4LwI+AAAAAAAAAAAYQLkLfCtb1Xi2Ue38Ml3mlcwlwtzrBQAAAAA/iYAPAAAAAAAAAAAG0MWLF6NSSb8+9GAlvT43aHKvQe5iIQAAAAD8JAI+AAAAAAAAAAAYQI1GI86dO5fMc9fnBsnWTsTrqwI+AAAAAFpDwAcAAAAAAAAAAAMqF6W9ujzYF/gertZju1kk8+np6c4vAwAAAEDPE/ABAAAAAAAAAMCAykVpr6wM9gW+B5mA8ciRIzE+Pl7CNgAAAAD0OgEfAAAAAAAAAAAMqNwFvgfL9Wg2S1imSzzIBIxTU1NRFOlVPgAAAAD4SQR8AAAAAAAAAAAwoHIB3/JWNRY2B/drRa9kLvDlXicAAAAA2IvB/aQNAAAAAAAAAAAG3KVLl7KX5R4sp1foBsWrmZ9dwAcAAADAQQn4AAAAAAAAAABgQA0NDcXZs2eT+YPMFbpBsLUT8dpq+rNPT093fhkAAAAA+oKADwAAAAAAAAAABlguTntlZTAv8L2+Wo/tZnqR0AU+AAAAAA5KwAcAAAAAAAAAAAMsF6cN6gW+Byvpzz0yMhKTk5MlbAMAAABAPxDwAQAAAAAAAADAAMsGfAN6ge/BcvpzX7p0KYoivcoHAAAAAHsh4AMAAAAAAAAAgAE2PT2dzJY2q7GwMXhfLcpdHsy9PgAAAACwV4P3KRsAAAAAAAAAAPC23S7M5a7R9bvc5cHchUIAAAAA2CsBHwAAAAAAAAAADLDh4eE4c+ZMMn9lJb1G18+2dyJey/zMLvABAAAAcBgCPgAAAAAAAAAAGHC5K3ODdoHvjbVabDXTS4Qu8AEAAABwGAI+AAAAAAAAAAAYcLlILXeNrp+9upIGi0NDQzE5OVnCNgAAAAD0CwEfAAAAAAAAAAAMuIsXLyaz11YHK+DLBYsXLlyISsVXrAAAAAA4OJ8uAQAAAAAAAADAgLt06VIye7pei9WtooRtyvFqJuDLvS4AAAAAsB8CPgAAAAAAAAAAGHC5C3wREQ8H6Apf7gLfbq8LAAAAAOyVgA8AAAAAAAAAAAbcyZMn4+TJk8k8F7X1q9wFPgEfAAAAAIcl4AMAAAAAAAAAALKxWi5q60eLG5VY3qom80uXLpWwDQAAAAD9RMAHAAAAAAAAAABkY7VBCfh2+zkvXLjQ4U0AAAAA6DcCPgAAAAAAAAAAIHuB77UBCfhyP+fExESMjIyUsA0AAAAA/UTABwAAAAAAAAAAZAO+h6v12GmWsEyHvbaaBny51wMAAAAA9kvABwAAAAAAAAAAxKVLl5LZ5k4lnqzVStims15daSSz3OsBAAAAAPsl4AMAAAAAAAAAAOLs2bNRq6Wx3qsr6XW6fpP7GV3gAwAAAKAVBHwAAAAAAAAAAEBUq9U4f/58Mu/3gG9zJ+LRahouusAHAAAAQCsI+AAAAAAAAAAAgIjIX517bbW/A77XV+uxE0Uyd4EPAAAAgFYQ8AEAAAAAAAAAABGRvzr3Wp9f4Mv9fMPDwzE2NlbCNgAAAAD0GwEfAAAAAAAAAAAQEfmrc68OYMB36dKlKIr0Kh8AAAAA7JeADwAAAAAAAAAAiIj8Bb5nG7VY2erfmC0XKOZCRgAAAAA4CAEfAAAAAAAAAAAQEbuHa7krdf0iF/DlQkYAAAAAOAgBHwAAAAAAAAAAEBERx44dixdeeCGZv7rSKGGb9ms283GiC3wAAAAAtIqADwAAAAAAAAAAeFvu+ly/XuBb2KjG6nY1mQv4AAAAAGgVAR8AAAAAAAAAAPC2QQr4Xs38XEVRxIULF0rYBgAAAIB+JOADAAAAAAAAAADelovX+jXge201/bnOnDkTQ0NDJWwDAAAAQD8S8AEAAAAAAAAAAG/LXeB7uFqPnWYJy7RZ7gLfxYsXS9gEAAAAgH4l4AMAAAAAAAAAAN6WC9i2mkU8XquVsE17PcwEfLkLhAAAAABwUAI+AAAAAAAAAADgbZOTk1GrpbHew9U0dut1D1fTn1PABwAAAEArCfgAAAAAAAAAAIC3VavVOHv2bDLPxW69bHsn4tFaGiWeP3++hG0AAAAA6FcCPgAAAAAAAAAA4Dm5iO3hSn9d4Hu8XovtZpHMXeADAAAAoJUEfAAAAAAAAAAAwHNyEdvrq/0V8OWCxFqtFhMTEyVsAwAAAEC/EvABAAAAAAAAAADPyV7g67eAL/PznD17NqrVagnbAAAAANCvBHwAAAAAAAAAAMBzcgHfo7VabO+UsEybPFytJbPczw0AAAAAhyHgAwAAAAAAAAAAnnPhwoVktt0s4vF6Gr31qtczF/hyPzcAAAAAHIaADwAAAAAAAAAAeM74+HjU62ng9nAlnfWqh5mAzwU+AAAAAFpNwAcAAAAAAAAAADynWq3GuXPnknkueutFWzsRj1bTa4Iu8AEAAADQagI+AAAAAAAAAAAgkbtG9zATvfWix2u12IkimbvABwAAAECrCfgAAAAAAAAAAIBEPuDrjwt8uZ+jXq/HxMRECdsAAAAA0M8EfAAAAAAAAAAAQOLChQvJ7PWV/g34zp07F5WKr1MBAAAA0Fo+cQIAAAAAAAAAABK5C3yP1mqxtVPCMi32MBMi5n5eAAAAADgsAR8AAAAAAAAAAJDIBW07UcTjtVoJ27TW66vpzyDgAwAAAKAdBHwAAAAAAAAAAEBifHw8Go1GMn+4ml6v6zW5n+HChQslbAIAAABAvxPwAQAAAAAAAAAAiUqlEufOnUvmvR7wbe1EPMpcEXSBDwAAAIB2EPABAAAAAAAAAABZuajt4UpvB3xvrNWjGUUyd4EPAAAAgHYQ8AEAAAAAAAAAAFm5qO3hanq9rpc8XEn3bzQaMTY2VsI2AAAAAPQ7AR8AAAAAAAAAAJCVvcC32tsX+F7P7H/+/PmoVHyVCgAAAIDW86kTAAAAAAAAAACQlQv4Hq/VYmunhGVaJBcgnjt3roRNAAAAABgEAj4AAAAAAAAAACDrwoULyawZRbzRw1f4chf4cj8nAAAAALSCgA8AAAAAAAAAAMgaHR2NoaGhZP76Wq2EbVrj9dV099ylQQAAAABoBQEfAAAAAAAAAACQValU4uzZs8m8Vy/wbe1EPM7Eh+fOnSthGwAAAAAGgYAPAAAAAAAAAADYVTbg69ELfE/Wa7ETRTIX8AEAAADQLgI+AAAAAAAAAABgV/kLfL0Z8OX2rlarMT4+XsI2AAAAAAwCAR8AAAAAAAAAALCr3HW6N9bqJWxyeLm9Jycno1qtlrANAAAAAINAwAcAAAAAAAAAAOxqtwt8zWYJyxxS7gJfLlAEAAAAgFYR8AEAAAAAAAAAALvKBXwbO5VY2Oy9rx69sZYGfLmfDwAAAABapfc+RQMAAAAAAAAAADpmt8DtjdV6hzc5vNzOAj4AAAAA2knABwAAAAAAAAAA7GpoaChGR0eTee6aXbd7lNn53LlzJWwCAAAAwKAQ8AEAAAAAAAAAAO8pF7n12gW+5c1KLG9Vk7kLfAAAAAC0k4APAAAAAAAAAAB4T7nI7Y3V3rrAl7u+FyHgAwAAAKC9BHwAAAAAAAAAAMB7ygZ8a711gS8XHJ44cSKOHTtWwjYAAAAADAoBHwAAAAAAAAAA8J764QJfLjh0fQ8AAACAdhPwAQAAAAAAAAAA7+ncuXPJ7OlGLTa3ixK2OZhccCjgAwAAAKDdBHwAAAAAAAAAAMB72i10e7TWO1f4XOADAAAAoAwCPgAAAAAAAAAA4D2dPn06Go1GMn+jlwK+zAW+3GVBAAAAAGil3vkEja714MGD+O///u94+PBhPH78OLa3t+PUqVNx+vTpeN/73hfXr1+PSkUrCgAAAAAAAADQq4qiiLNnz8a9e/eem+eiuG60vRPxeD3d1QU+AAAAANqtNz5Bo6tsbW3F3//938fXv/71+Id/+Id45ZVX3vPPnzhxIj72sY/Fl770pfi5n/u5Dm0JAAAAAAAAAEArZQO+tXpJ2+zP0/VabDeLZO4CHwAAAADt5iwae/b06dP48pe/HGfPno1PfOIT8dWvfjWJ96rValSr1edmCwsL8Y1vfCM+9KEPxc/8zM/ErVu3Ork2AAAAAAAAAAAtkIvdeuUC3xtr6Z7VajXGx8dL2AYAAACAQSLgY0++973vxaVLl+L3fu/34tGjR2/Pjxw5Er/2a78W3/3ud+Px48exubkZm5ub8dprr8U3v/nN+PCHP/zc4/zzP/9zfOADH4jvfOc7nf4RAAAAAAAAAAA4hLNnzyazXrnAlwsNJycnk/9QNQAAAAC0moCPPXnppZdiaWnpudkHP/jB+J//+Z/4sz/7s/jwhz8cp0+fjqIooiiKmJycjM997nPx3e9+N772ta/F0NDQ2//c8vJyfO5zn4vvf//7nf4xAAAAAAAAAAA4oGzAt1qLZrOEZfbp9UxomPt5AAAAAKDVBHwcyNTUVHz3u9+Nq1ev/sQ/+4UvfCH+4i/+4rnZ6upqfPGLX4zV1dV2rQgAAAAAAAAAQAvlgrf1nUosbHb/V5ByF/jOnTtXwiYAAAAADJru//SMrvQHf/AHMT4+vuc//4UvfCE+/vGPPze7d+9e/Mmf/EmLNwMAAAAAAAAAoB12u1j3xmp63a7bPHKBDwAAAICSCPjYtzNnzsRnP/vZff9zv/Ebv5HMvva1r7ViJQAAAAAAAAAA2mx4eDheeOGFZP54Lb1u120eZXY8c+ZMCZsAAAAAMGgEfOzbxz72sahU9v/W+dmf/dmo15//r5n98Ic/jPv377dqNQAAAAAAAAAA2mhycjKZPV7v7oBvfbuIxc1qMs/9LAAAAADQagI+9qRarcbQ0FAMDQ3FBz7wgQM9xsjISFy5ciWZ37lz57DrAQAAAAAAAADQAbnoLXfdrpvsdiFQwAcAAABAJ3T3p2d0jc9//vPx+c9//tCP88ILLySzhw8fHvpxAQAAAAAAAABovzNnziSz3QK5bpHbr9FoZL/HAgAAAACt5gIfHbWzs5PMarXu/hAXAAAAAAAAAIAfyV2t6/qAbz3db3JyMoqiKGEbAAAAAAaNgI+OevLkSTK7fPlyCZsAAAAAAAAAALBfuwV8zWYJy+xRLjDM/RwAAAAA0A4CPjpmfX097ty589zs5MmT8f73v7+kjQAAAAAAAAAA2I8zZ84ks/WdSixtdu/XkB4J+AAAAAAoUfd+ckbf+cEPfhDb29vPzX75l385qtVqSRsBAAAAAAAAALAfu4Vvj9fTSK5b5C7w5UJEAAAAAGgHAR8d8+1vf/u5vy6KIr70pS+VtA0AAAAAAAAAAPt15MiROH78eDLPRXLdIrebC3wAAAAAdIqAj47Y2NiIr371q8/NPvvZz8YHP/jBchYCAAAAAAAAAOBAcvHboy4N+LZ2It7cqCZzAR8AAAAAndKdn5zRd/7yL/8yXnvttbf/+ujRo/GHf/iHLX+e119/Pd544419/TMvvvhiy/cAAAAAAAAAAOhXk5OTyfctuvUC35P1WjSjSOYCPgAAAAA6pTs/OaOvLC0txe/+7u8+N/v93//9mJqaavlz/emf/ml8+ctfbvnjAgAAAAAAAADwI7n4rVsDvtxe1Wo1RkdHS9gGAAAAgEFUKXsB+t9v/uZvxquvvvr2X3/605+OX//1Xy9xIwAAAAAAAAAADurMmTPJ7PF6dwZ8jzIB38TERFSr1RK2AQAAAGAQCfhoq29961vx53/+52//9dzcXHzlK18pbyEAAAAAAAAAAA4ld4EvF8p1g9wFvtz+AAAAANAu3fnJGX3hf//3f+OLX/zi2389Ojoaf/d3fxenTp1q23N+6Utfil/6pV/a1z/z4osvxmc+85n2LAQAAAAAAAAA0GdyAdzKVjVWt4oYqTVL2Gh3Aj4AAAAAyibgoy1effXV+NSnPhWLi4sREXH8+PH4zne+EzMzM2193omJiZiYmGjrcwAAAAAAAAAADLLdArjHa7W4cGyzw9u8t8frAj4AAAAAylUpewH6z5MnT+LDH/5w3LlzJyIiRkZG4tvf/nb89E//dMmbAQAAAAAAAABwWCdOnIiRkZFk/ihz7a5suZ0EfAAAAAB0koCPlnrzzTfjox/9aPzwhz+MiB/Fe3/7t38bH/rQh8pdDAAAAAAAAACAliiKIhvBPe6ygG+nGfHUBT4AAAAASibgo2WePXsWH/nIR+IHP/hBREQMDw/Ht771rfjwhz9c8mYAAAAAAAAAALRSNuDLxHJlenO9GtvNIpmfOXOmhG0AAAAAGFQCPlpiYWEhPvrRj8Z//dd/RUTE0NBQfOtb34qPfOQjJW8GAAAAAAAAAECr5SK4R112gS+3T1EUMT4+XsI2AAAAAAwqAR+H9la89x//8R8R8aN472/+5m/iox/9aMmbAQAAAAAAAADQDtkLfGv1EjbZ3eNMwDc6Ohr1enftCQAAAEB/E/BxKIuLi/Gxj30s/v3f/z0iIhqNRvz1X/91fPzjHy95MwAAAAAAAAAA2iUf8HXZBb71dJ/c3gAAAADQTt31qRk95a1479/+7d8iIqJer8c3v/nN+IVf+IU9/fO/9Vu/FRERp0+fjt/5nd9p254AAAAAAAAAALRWLoRb2KzG5nYR9WqzhI1STzNBoYAPAAAAgE4T8HEgS0tL8fGPfzz+9V//NSJ+FO994xvfiE996lN7fow/+qM/ioiIqakpAR8AAAAAAAAAQA8ZHx/Pzp9uVGNiZKvD2+Q9yVzgm5iYKGETAAAAAAZZpewF6D3Ly8vxiU98Iv7lX/4lIiJqtVp8/etfj8985jPlLgYAAAAAAAAAQEecPn06KpX0q0dPM9FcWZ6sV5PZbuEhAAAAALSLgI99eSve+6d/+qeI+FG891d/9Vfxi7/4iyVvBgAAAAAAAABAp1Sr1RgbG0vmT9bSaK4suZhQwAcAAABApwn42LOVlZX45Cc/Gd///vcj4kcfxH7ta1+Lz33ucyVvBgAAAAAAAABAp+ViuCddcoFvfbuI5a00JpyYmChhGwAAAAAGmYCPPXkr3vve97739mx7ezt+5Vd+JYqiOND/AAAAAAAAAADoXd0c8O22R+5qIAAAAAC0k4CPPfnt3/7t+Md//Mey1wAAAAAAAAAAoEvkAr6n6+nVuzI8WUv3qNfrcerUqc4vAwAAAMBAE/CxJ8+ePSt7BQAAAAAAAAAAukg3X+B7mtljbGwsKhVflwIAAACgs3wiBQAAAAAAAAAA7NvExEQy65aAL7dHLjgEAAAAgHYT8LEnX/nKV6LZbLblf3fv3i37xwMAAAAAAAAAYJ9yQdzSZjU2t4sStnne0/VqMhPwAQAAAFAGAR8AAAAAAAAAALBvuwVxTzLxXKe5wAcAAABAtxDwAQAAAAAAAAAA+/bCCy9EtZrGerl4rtMEfAAAAAB0CwEfAAAAAAAAAACwb9VqNUZHR5P50y4I+J5mrgBOTEyUsAkAAAAAg07ABwAAAAAAAAAAHEguinuSiec6aW2riJWtdAcX+AAAAAAog4APAAAAAAAAAAA4kFwUV/YFvt2eX8AHAAAAQBkEfAAAAAAAAAAAwIHkorgnJQd8uQuA9Xo9Tp061fllAAAAABh4Aj4AAAAAAAAAAOBA8hf40oCuk3IB4djYWBRFUcI2AAAAAAw6AR8AAAAAAAAAAHAg2Qt8a+Ve4HuaCfgmJiZK2AQAAAAABHwAAAAAAAAAAMAB5QK+pa1qbGyXd+3uSeYCYG5PAAAAAOgEAR8AAAAAAAAAAHAgu122e5qJ6DrlSeYCn4APAAAAgLII+AAAAAAAAAAAgAM5depUVKtprJeL6Drl6ZqADwAAAIDuIeADAAAAAAAAAAAOpFqtxtjYWDIvM+B7krn+J+ADAAAAoCwCPgAAAAAAAAAA4MBycdzTTETXCWtbRaxuC/gAAAAA6B4CPgAAAAAAAAAA4MByF/jeLOkC35sb+XAwtyMAAAAAdIKADwAAAAAAAAAAOLDR0dFk9myXkK7dnm2k4WClUolTp051fhkAAAAACAEfAAAAAAAAAABwCLmAb7dLeO32dD193tHR0ahUfE0KAAAAgHL4ZAoAAAAAAAAAADiwsbGxZPbmenoJrxNy4WAuMAQAAACAThHwAQAAAAAAAAAAB7bbBb6dZud3yYWDAj4AAAAAyiTgAwAAAAAAAAAADiwXyG03i1ja7PxXk3IX+HIXAgEAAACgUwR8AAAAAAAAAADAge0WyL25kV7Da7c319OAzwU+AAAAAMok4AMAAAAAAAAAAA7syJEjMTIyksxzMV275aJBAR8AAAAAZRLwAQAAAAAAAAAAh5KL5N7c6GzA12zmo8HdLgQCAAAAQCcI+AAAAAAAAAAAgEPJBnzr6TW8dlrdLmJjJ/06lAt8AAAAAJRJwAcAAAAAAAAAABxKLpJ71uELfLsFgwI+AAAAAMok4AMAAAAAAAAAAA4lf4GvwwFfJhis1+tx4sSJju4BAAAAAO8k4AMAAAAAAAAAAA5lbGwsmb25kb+I1y65C3yjo6NRFEVH9wAAAACAdxLwAQAAAAAAAAAAh9KtF/hyewEAAABAJwn4AAAAAAAAAACAQ8mFcs82qrHT7NwOuWBQwAcAAABA2QR8AAAAAAAAAADAoYyNjSWznShiMXMVr13e3KglMwEfAAAAAGUT8AEAAAAAAAAAAIdy+vTp7PzNTgZ8LvABAAAA0IUEfAAAAAAAAAAAwKGMjIzE0aNHk/nTTFTXLrlYMHcZEAAAAAA6ScAHAAAAAAAAAAAcWu7a3bONWkeeu9l0gQ8AAACA7iTgAwAAAAAAAAAADi0Xy+Wu4rXD8lYltprpV6EEfAAAAACUTcAHAAAAAAAAAAAcWjbgy1zFa4fdnmdsbKwjzw8AAAAAuxHwAQAAAAAAAAAAh5aL5Z6u1zry3G9upM8zNDQUR48e7cjzAwAAAMBuBHwAAAAAAAAAAMChnT59OpktbHbmAt+zjfR5Tp8+HUVRdOT5AQAAAGA3Aj4AAAAAAAAAAODQXnjhhWS2kAnr2iH3PLl9AAAAAKDTBHwAAAAAAAAAAMChZS/wbVSj2Wz/c+cu8An4AAAAAOgGAj4AAAAAAAAAAODQcsHcVrOIla32f0Upd4EvFxQCAAAAQKcJ+AAAAAAAAAAAgEPb7eJd7jpeqy1susAHAAAAQHcS8AEAAAAAAAAAAId2/PjxqNVqyTx3Ha/VcpGgC3wAAAAAdAMBHwAAAAAAAAAAcGiVSiVOnTqVzHPX8VotFwm6wAcAAABANxDwAQAAAAAAAAAALZG7epe7jtdK2zsRS5vp16AEfAAAAAB0AwEfAAAAAAAAAADQErloLncdr5UWN6vRjCKZ52JCAAAAAOg0AR8AAAAAAAAAANASuYCv3Rf4dgsEXeADAAAAoBsI+AAAAAAAAAAAgJbIXb1r9wW+hc308YeHh2NkZKStzwsAAAAAeyHgAwAAAAAAAAAAWqKMC3y5x8+FhAAAAABQBgEfAAAAAAAAAADQEqVc4Ms8fi4kBAAAAIAyCPgAAAAAAAAAAICWyIVzC5vVaDbb95y5C3wCPgAAAAC6hYAPAAAAAAAAAABoiVw4t90sYnmrfV9Tyl3gy10CBAAAAIAyCPgAAAAAAAAAAICW2C2cy13JaxUX+AAAAADoZgI+AAAAAAAAAACgJY4dOxb1ej2Z567ktUrusQV8AAAAAHQLAR8AAAAAAAAAANASRVFk47m2XuDbTB97t0uAAAAAANBpAj4AAAAAAAAAAKBlcgFfuy7wbe1ELG+mX4FygQ8AAACAbiHgAwAAAAAAAAAAWiYb8GWu5LXC4mY1mlHsaQcAAAAAKIOADwAAAAAAAAAAaJnTp08ns2dtusC322U/AR8AAAAA3ULABwAAAAAAAAAAtEwunutkwDcyMhIjIyNteT4AAAAA2C8BHwAAAAAAAAAA0DK5gG+xXQHfZvq4ru8BAAAA0E0EfAAAAAAAAAAAQMucPHkymS1mQrtWWNxIv/506tSptjwXAAAAAByEgA8AAAAAAAAAAGiZXEC3uFmJZrP1z5ULA3MBIQAAAACURcAHAAAAAAAAAAC0TC7g29ypxPp20fLnygV8LvABAAAA0E0EfAAAAAAAAAAAQMvsdgFvKRPbHdbSZvr1Jxf4AAAAAOgmAj4AAAAAAAAAAKBldgvoFjOx3WG5wAcAAABAtxPwAQAAAAAAAAAALVOv1+Po0aPJPBfbHdbihoAPAAAAgO4m4AMAAAAAAAAAAFoqF9G1JeDLPOZuFwABAAAAoAwCPgAAAAAAAAAAoKVyEd3iRmu/qrS5E7G6nT6mC3wAAAAAdBMBHwAAAAAAAAAA0FKduMC3tMvjucAHAAAAQDcR8AEAAAAAAAAAAC3ViYBvcSP/eC7wAQAAANBNBHwAAAAAAAAAAEBLnThxIpm1PODbTL/6NDw8HMPDwy19HgAAAAA4DAEfAAAAAAAAAADQUtkLfBut/apSLgg8efJkS58DAAAAAA5LwAcAAAAAAAAAALRUNuBr+QW+9PFyzwsAAAAAZRLwAQAAAAAAAAAALZW7hNfygG/DBT4AAAAAup+ADwAAAAAAAAAAaKncJby17Ups7rTuORY3068+ucAHAAAAQLcR8AEAAAAAAAAAAC212yW83NW8g8pd9HOBDwAAAIBuI+ADAAAAAAAAAABaardLeLno7qByj+UCHwAAAADdRsAHAAAAAAAAAAC01PDwcAwPDyfzlgZ8G+lXnwR8AAAAAHQbAR8AAAAAAAAAANByJ0+eTGaLm637ulIuBsw9JwAAAACUScAHAAAAAAAAAAC0XO4a3uJGay7wbe9ELG+lj+UCHwAAAADdRsAHAAAAAAAAAAC0XP4CX2sCvqWt/NeeXOADAAAAoNsI+AAAAAAAAAAAgJbLXuDbbM3XlXa75CfgAwAAAKDbCPgAAAAAAAAAAICWO3HiRDJbbtEFvuWt9HGq1WocPXq0JY8PAAAAAK0i4AMAAAAAAAAAAFouG/BttebrSkuZS34nTpyIoiha8vgAAAAA0CoCPgAAAAAAAAAAoOVyAd9Sqy7w7RLwAQAAAEC3EfABAAAAAAAAAAAtl73AlwnvDmJ5Kw0BBXwAAAAAdCMBHwAAAAAAAAAA0HLZC3xbrfm60pILfAAAAAD0CAEfAAAAAAAAAADQcrmgbnOnEuvbxaEfe2nTBT4AAAAAeoOADwAAAAAAAAAAaLnjx49n58uZ63n7tZy55Lfb8wEAAABAmQR8AAAAAAAAAABAy+12EW9pK72et19LmQjQBT4AAAAAupGADwAAAAAAAAAAaLnh4eGo1+vJvCUX+DbTCFDABwAAAEA3EvABAAAAAAAAAAAtVxRFNqprRcC3tOUCHwAAAAC9QcAHAAAAAAAAAAC0RS6qW9pKr+ftR7PpAh8AAAAAvUPABwAAAAAAAAAAtEU24DvkBb717SK2msWengsAAAAAyibgAwAAAAAAAAAA2iIf8B3uAt9uF/wEfAAAAAB0IwEfAAAAAAAAAADQFsePH09my1uH+8rS8i4X/AR8AAAAAHQjAR8AAAAAAAAAANAWuahutwBvr5Yy//zw8HA0Go1DPS4AAAAAtIOADwAAAAAAAAAAaItcwLe0WT3UYy5vpf+863sAAAAAdCsBHwAAAAAAAAAA0BbZC3xbh/vKUu6C3/Hjxw/1mAAAAADQLgI+AAAAAAAAAACgLdpxgS/3z7vABwAAAEC3EvABAAAAAAAAAABtkb3At1mJZvPgj7mUueAn4AMAAACgW9XKXgAAAAAAAAAAAOhPx48fT2Y7UcT/9//Go1IcrOJ7cWE4mQn4AAAAAOhWAj4AAAAAAAAAAKAtTp48mZ3/++vHWvo8Aj4AAAAAulWl7AUAAAAAAAAAAID+lLvA1w4CPgAAAAC6lYAPAAAAAAAAAABoi3q9HufPn2/781y6dKntzwEAAAAAByHgAwAAAAAAAAAA2uZXf/VX2/r4c3Nz8VM/9VNtfQ4AAAAAOKha2QsAAAAAAAAAAAD965Of/GScP38+/vM//zNWV1db+thXrlyJn//5n496vd7SxwUAAOD/Z+/e43Ou/z+OP6/jho1tznQQKUQSob7i1/mcklMyjZAcplJyiCKjkDLnKKeGbKGoRE4bOYbM+SzkvAPDrl2n3x9u16fNcWOX4+P+D9s+x/2x9/X+fF7P9wsAkFsI8AEAAAAAAAAAAAAAAADwqwceeEAPPPDAtb4MAAAAAAAA4KozX+sLAAAAAAAAAAAAAAAAAAAAAAAAAADgZkSADwAAAAAAAAAAAAAAAAAAAAAAAAAAPyDABwAAAAAAAAAAAAAAAAAAAAAAAACAHxDgAwAAAAAAAAAAAAAAAAAAAAAAAADADwjwAQAAAAAAAAAAAAAAAAAAAAAAAADgBwT4AAAAAAAAAAAAAAAAAAAAAAAAAADwAwJ8AAAAAAAAAAAAAAAAAAAAAAAAAAD4AQE+AAAAAAAAAAAAAAAAAAAAAAAAAAD8gAAfAAAAAAAAAAAAAAAAAAAAAAAAAAB+QIAPAAAAAAAAAAAAAAAAAAAAAAAAAAA/IMAHAAAAAAAAAAAAAAAAAAAAAAAAAIAfEOADAAAAAAAAAAAAAAAAAAAAAAAAAMAPCPABAAAAAAAAAAAAAAAAAAAAAAAAAOAHBPgAAAAAAAAAAAAAAAAAAAAAAAAAAPADAnwAAAAAAAAAAAAAAAAAAAAAAAAAAPgBAT4AAAAAAAAAAAAAAAAAAAAAAAAAAPyAAB8AAAAAAAAAAAAAAAAAAAAAAAAAAH5AgA8AAAAAAAAAAAAAAAAAAAAAAAAAAD8gwAcAAAAAAAAAAAAAAAAAAAAAAAAAgB8Q4AMAAAAAAAAAAAAAAAAAAAAAAAAAwA8I8AEAAAAAAAAAAAAAAAAAAAAAAAAA4AcE+AAAAAAAAAAAAAAAAAAAAAAAAAAA8AMCfAAAAAAAAAAAAAAAAAAAAAAAAAAA+AEBPgAAAAAAAAAAAAAAAAAAAAAAAAAA/IAAHwAAAAAAAAAAAAAAAAAAAAAAAAAAfkCADwAAAAAAAAAAAAAAAAAAAAAAAAAAPyDABwAAAAAAAAAAAAAAAAAAAAAAAACAHxDgAwAAAAAAAAAAAAAAAAAAAAAAAADADwjwAQAAAAAAAAAAAAAAAAAAAAAAAADgBwT4AAAAAAAAAAAAAAAAAAAAAAAAAADwAwJ8AAAAAAAAAAAAAAAAAAAAAAAAAAD4AQE+AAAAAAAAAAAAAAAAAAAAAAAAAAD8gAAfAAAAAAAAAAAAAAAAAAAAAAAAAAB+QIAPAAAAAAAAAAAAAAAAAAAAAAAAAAA/IMAHAAAAAAAAAAAAAAAAAAAAAAAAAIAfEOADAAAAAAAAAAAAAAAAAAAAAAAAAMAPCPABAAAAAAAAAAAAAAAAAAAAAAAAAOAHBPgAAAAAAAAAAAAAAAAAAAAAAAAAAPADAnwAAAAAAAAAAAAAAAAAAAAAAAAAAPgBAT4AAAAAAAAAAAAAAAAAAAAAAAAAAPyAAB8AAAAAAAAAAAAAAAAAAAAAAAAAAH5AgA8AAAAAAAAAAAAAAAAAAAAAAAAAAD8gwAcAAAAAAAAAAAAAAAAAAAAAAAAAgB8Q4AMAAAAAAAAAAAAAAAAAAAAAAAAAwA8I8AEAAAAAAAAAAAAAAAAAAAAAAAAA4AcE+AAAAAAAAAAAAAAAAAAAAAAAAAAA8AMCfAAAAAAAAAAAAAAAAAAAAAAAAAAA+AEBPgAAAAAAAAAAAAAAAAAAAAAAAAAA/IAAHwAAAAAAAAAAAAAAAAAAAAAAAAAAfkCADwAAAAAAAAAAAAAAAAAAAAAAAAAAPyDABwAAAAAAAAAAAAAAAAAAAAAAAACAHxDgAwAAAAAAAAAAAAAAAAAAAAAAAADADwjwAQAAAAAAAAAAAAAAAAAAAAAAAADgBwT4AAAAAAAAAAAAAAAAAAAAAAAAAADwAwJ8AAAAAAAAAAAAAAAAAAAAAAAAAAD4AQE+AAAAAAAAAAAAAAAAAAAAAAAAAAD8gAAfAAAAAAAAAAAAAAAAAAAAAAAAAAB+QIAPAAAAAAAAAAAAAAAAAAAAAAAAAAA/IMAHAAAAAAAAAAAAAAAAAAAAAAAAAIAfEOADAAAAAAAAAAAAAAAAAAAAAAAAAMAPCPABAAAAAAAAAAAAAAAAAAAAAAAAAOAHBPgAAAAAAAAAAAAAAAAAAAAAAAAAAPADAnwAAAAAAAAAAAAAAAAAAAAAAAAAAPgBAT4AAAAAAAAAAAAAAAAAAAAAAAAAAPyAAB8AAAAAAAAAAAAAAAAAAAAAAAAAAH5AgA8AAAAAAAAAAAAAAAAAAAAAAAAAAD8gwAcAAAAAAAAAAAAAAAAAAAAAAAAAgB8Q4AMAAAAAAAAAAAAAAAAAAAAAAAAAwA8I8AEAAAAAAAAAAAAAAAAAAAAAAAAA4AcE+AAAAAAAAAAAAAAAAAAAAAAAAAAA8AMCfAAAAAAAAAAAAAAAAAAAAAAAAAAA+AEBPgAAAAAAAAAAAAAAAAAAAAAAAAAA/IAAHwAAAAAAAAAAAAAAAAAAAAAAAAAAfkCADwAAAAAAAAAAAAAAAAAAAAAAAAAAPyDABwAAAAAAAAAAAAAAAAAAAAAAAACAHxDgAwAAAAAAAAAAAAAAAAAAAAAAAADADwjwAQAAAAAAAAAAAAAAAAAAAAAAAADgBwT4AAAAAAAAAAAAAAAAAAAAAAAAAADwAwJ8AAAAAAAAAAAAAAAAAAAAAAAAAAD4AQE+AAAAAAAAAAAAAAAAAAAAAAAAAAD8gAAfAAAAAAAAAAAAAAAAAAAAAAAAAAB+QIAPAAAAAAAAAAAAAAAAAAAAAAAAAAA/IMAHAAAAAAAAAAAAAAAAAAAAAAAAAIAfEOADAAAAAAAAAAAAAAAAAAAAAAAAAMAPCPABAAAAAAAAAAAAAAAAAAAAAAAAAOAHBPgAAAAAAAAAAAAAAAAAAAAAAAAAAPADAnwAAAAAAAAAAAAAAAAAAAAAAAAAAPgBAT4AAAAAAAAAAAAAAAAAAAAAAAAAAPyAAB8AAAAAAAAAAAAAAAAAAAAAAAAAAH5AgA8AAAAAAAAAAAAAAAAAAAAAAAAAAD8gwAcAAAAAAAAAAAAAAAAAAAAAAAAAgB8Q4AMAAAAAAAAAAAAAAAAAAAAAAAAAwA8I8AEAAAAAAAAAAAAAAAAAAAAAAAAA4AcE+AAAAAAAAAAAAAAAAAAAAAAAAAAA8AMCfAAAAAAAAAAAAAAAAAAAAAAAAAAA+AEBPgAAAAAAAAAAAAAAAAAAAAAAAAAA/IAAHwAAAAAAAAAAAAAAAAAAAAAAAAAAfkCADwAAAAAAAAAAAAAAAAAAAAAAAAAAPyDABwAAAAAAAAAAAAAAAAAAAAAAAACAHxDgAwAAAAAAAAAAAAAAAAAAAAAAAADADwjwAQAAAAAAAAAAAAAAAAAAAAAAAADgBwT4AAAAAAAAAAAAAAAAAAAAAAAAAADwAwJ8AAAAAAAAAAAAAAAAAAAAAAAAAAD4AQE+AAAAAAAAAAAAAAAAAAAAAAAAAAD8wHqtLwC41hwOR5avt2/ffo2uBAAAAAAAAAAAAAAAAABuPGfXXJ1dkwUAAAAAwK2MAB9ueXv37s3y9SuvvHJtLgQAAAAAAAAAAAAAAAAAbgJ79+7Vgw8+eK0vAwAAAACA64L5Wl8AAAAAAAAAAAAAAAAAAAAAAAAAAAA3IwJ8AAAAAAAAAAAAAAAAAAAAAAAAAAD4gcnr9Xqv9UUA11JKSooWLVpkfH377bcrICDgGl4RgJzYvn27XnnlFePrGTNm6O677752FwQAwC2A8RcAgKuP8RcAgKuP8RcAgKuP8Re4cTkcDu3du9f4uk6dOgoJCbl2FwQAAAAAwHXEeq0vALjWQkJCVLdu3Wt9GQByyd1336377rvvWl8GAAC3FMZfAACuPsZfAACuPsZfAACuPsZf4Mby4IMPXutLAAAAAADgumS+1hcAAAAAAAAAAAAAAAAAAAAAAAAAAMDNiAAfAAAAAAAAAAAAAAAAAAAAAAAAAAB+QIAPAAAAAAAAAAAAAAAAAAAAAAAAAAA/IMAHAAAAAAAAAAAAAAAAAAAAAAAAAIAfEOADAAAAAAAAAAAAAAAAAAAAAAAAAMAPCPABAAAAAAAAAAAAAAAAAAAAAAAAAOAHBPgAAAAAAAAAAAAAAAAAAAAAAAAAAPADAnwAAAAAAAAAAAAAAAAAAAAAAAAAAPgBAT4AAAAAAAAAAAAAAAAAAAAAAAAAAPyAAB8AAAAAAAAAAAAAAAAAAAAAAAAAAH5AgA8AAAAAAAAAAAAAAAAAAAAAAAAAAD+wXusLAADgShQuXFiffPJJlq8BAIB/Mf4CAHD1Mf4CAHD1Mf4CAHD1Mf4CAAAAAADgZmTyer3ea30RAAAAAAAAAAAAAAAAAAAAAAAAAADcbMzX+gIAAAAAAAAAAAAAAAAAAAAAAAAAALgZEeADAAAAAAAAAAAAAAAAAAAAAAAAAMAPCPABAAAAAAAAAAAAAAAAAAAAAAAAAOAHBPgAAAAAAAAAAAAAAAAAAAAAAAAAAPADAnwAAAAAAAAAAAAAAAAAAAAAAAAAAPgBAT4AAAAAAAAAAAAAAAAAAAAAAAAAAPyAAB8AAAAAAAAAAAAAAAAAAAAAAAAAAH5AgA8AAAAAAAAAAAAAAAAAAAAAAAAAAD8gwAcAAAAAAAAAAAAAAAAAAAAAAAAAgB8Q4AMAAAAAAAAAAAAAAAAAAAAAAAAAwA8I8AEAAAAAAAAAAAAAAAAAAAAAAAAA4AcE+AAAAAAAAAAAAAAAAAAAAAAAAAAA8AMCfAAAAAAAAAAAAAAAAAAAAAAAAAAA+AEBPgAAAAAAAAAAAAAAAAAAAAAAAAAA/IAAHwAAAAAAAAAAAAAAAAAAAAAAAAAAfkCADwAAAAAAAAAAAAAAAAAAAAAAAAAAPyDABwAAAAAAAAAAAAAAAAAAAAAAAACAHxDgAwAAAAAAAAAAAAAAAAAAAAAAAADADwjwAQAAAAAAAAAAAAAAAAAAAAAAAADgBwT4AAAAAAAAAAAAAAAAAAAAAAAAAADwAwJ8AAAAAAAAAAAAAAAAAAAAAAAAAAD4AQE+AAAAAAAAAAAAAAAAAAAAAAAAAAD8gAAfAAAAAAAAAAAAAAAAAAAAAAAAAAB+QIAPAABcd9xud5avPR7PNboSAAAAAAAAAMDNIPNzZp45AwAAAAAAAACAq4kAHwAAuCp2796tNWvW6PTp0xfdzuVyyWKxSJLWrl0rSTKb+cgCAAAAAP7k9XolnVlQJSMjI1vb+/bx/UshPAAAuF653e4sz5nNZrNcLtc1vCIAwPXu7HGCOS8AAAAAAACuBNXwAADA77Zs2aI+ffqobdu2mjFjhk6dOnXe7dxut6xWqySpZcuWql27tn7++eereakAAAAAcMvxer0ymUxKT0/X2LFjFRMTo+Tk5ItuL0kmk0nx8fHq3bu3Tp8+zeIrAADguuR2u41F4+rVq6fatWtLkvEsGgCAs7lcLmOceP/99xUfH8+cFwAAAAAAAFeEtxIAAMCvNmzYoNGjRysuLk7Hjx9X//79ZbFY9OKLLypv3rzGdpmLKFq2bKnvvvtONptNq1atUp06dVSgQIFrdQsAAAAAcFPzhfcmT56s/v37a/v27Tpy5Ihat26tkJCQLNtmDu/9/vvveu655xQYGKg77rhDb775JgWNAADgupL5uXOrVq00Y8YMSdKIESP0zjvvXMMrAwBcrzKH95o1a6bvv/9es2bN0pw5c1SqVKlre3EAAAAAAAC4YRHgAwAAfuNwOBQbG6vo6GhJks1m099//62oqChJMkJ8TqdTNptNkvTWW29p7Nixstlsatq0qV555RXCewAAAADgRy6XS999952GDx+u7du3S5K6d+8u6Uyhe2hoqCTJ4/HIZDJlCe9J0n333afQ0FAj3AcAAHA9yBze8z13ttvtatasmapUqXKNrw4AcD3KHN4LDw9XTEyMAgICVLt2bZ0+ffoaXx0AAAAAAABuZCyHDAAA/CYgIECvvvqqihcvLulMhwaz2azExERFRUVp1qxZSk1NPSe8Z7FY1KxZM7Vr104PPvjgtbwFAAAAALjppaen69ChQ9q4caMkKW/evHK73eratatGjx6t5ORkSZLZbD4nvFezZk117NhRzz77rFEgDwAAkFvcbvdl7+f7bNK8efMsz53btGmjmjVr5uZlAgCuI5e7uEzm8F7Tpk0VExMju92uN998U+3bt1f58uVz8zIBAAAAAABwiyHABwAA/Kpy5cqaNWuWSpcurYyMDFmtViPE16dPHy1cuFCS1Lp1a6OIIiIiQu+8844R3qOLAwDgWrhUkaDH47lKVwIAgH8FBQUpIiJCERERkqRTp04pMDBQXq9XXbt21TfffKNjx45JkubMmWOE92rUqKF27dqpQYMGxvYAAABXyuPxaN68eUYIz+Vy5Wj/zOG9iIgIjR8/XiaTSc888wzPnQHgJuXxePTvv/9KOrOgaE7/xmcO7zVp0kSTJk2S1WrVm2++qTZt2uiBBx6QxNgBAAAAAACAy2fy8nQJAABcBatXr1aDBg20a9cu2e12uVwueTweVa5cWaGhoVq4cKEsFovefPNNtW3bNksRhclkusZXDwC4lS1cuFD//POPTp06JZvNpoceekhly5ZVnjx5rvWlAQCQq/bs2aNevXpp3LhxkqTAwEClp6fLZDJp2LBhKlSokBo2bCjpTHivffv2eu2114zwHnM3AABwpbxer+Li4hQZGanixYtr+fLlstlsWYIVF5N5u+bNmxvhPa/Xq7Zt22ro0KH+vgUAwFXm8Xg0adIkjRw5Uh988IFeeeUVSdl/x3h2eG/KlCnG2BEbG6vXXnvNn5cPAAAAAACAW8Sl33IAAADkggcffFCxsbHnhPj+/vtvSZLZbNYbb7yhjh07qlKlSpII7wEArj7f2HPq1CklJibqiy++0G+//SaHw2FsU7RoUZUpU0b9+vVThQoVVLBgwWt4xQAA5J4777xTPXv2lMlk0tixY5Wenm6E+Nq1a2d0GvCF9+rVq0d4DwAA5Bqv16upU6eqX79+OnTokA4dOqTHH39c8+fPz1aIz+PxGD9v2bKlxo8fL7PZLI/HI0nKmzevsZ3ZbPb/DQEA/M7j8WjKlCn64osvtGHDBrVu3VpWq1UvvviiEcK72Hw189gSHh6uKVOmyGw2y2w2y2Qy6c477zTOw9gBAAAAAACAK8HTJQAAcNU8+OCDmjx5ssqUKaOMjIwsL8xCQkJUrlw5lS9fXtKZF2EUgAIArjaTyaTU1FRNnjxZ77zzjmbMmCGn0ymz2ayAgABJ0rFjx/Tnn3+qUaNGGjBggNatW2fsT5N7AMCNrlSpUurRo4ciIiIkSenp6bLb7cbPb7/9dkVERKhBgwbKkycPczcAAJArfOG9vn37at26dTKbzbLb7VqyZIkee+wxOZ1OWa1WuVyuCx7DF6xo1aqVvvvuO1mtVjVp0kTFixeXJBUoUOCq3AsA4OrweDyaPHmy+vbtqw0bNshsNuvo0aNq3ry5Zs2aJUlGiO9CfOG9Zs2aKSYmRna7XQ899JBMJpPcbrdsNpskEd4DAAAAAADAFeMJEwAAuGqcTqeqV6+umTNnKjg4WNKZF2cmk0lJSUmaMmWKZsyYobS0NF6EAQCuifT0dE2ZMkUDBw7U2rVrJZ0pBPF4PEYXPo/HI5vNpoMHD2rYsGHq0qWLli5dKunSBSEAANwI7rzzTn388cdq166dpDNzOd/4tm/fPh09elRut1sSRYwAAODKeb1excbGasCAAUpMTJTJZDLm4jabTX/++We2Q3y7d+/WH3/8oYCAAIWHh6tp06ayWCyS/vvcwucXALjx+cJ7/fv318aNG43nslarVceOHctRiG/MmDH6/vvvZbfb1apVKz3xxBNyOp3yeDw86wUAAAAAAECu4e0EAAC4Klwul7FK5aBBg3TixAnjxZfVapXZbNa6devUu3dv/frrrzp16tQ1vmIAwK3E4/FIknbs2KExY8Zoy5YtMpvNslqteuaZZ9SoUSNVrVpVt912m1FEaLVadfLkSc2fP1/vvfeeFi5cKIkQHwDgxubrqFe6dGlVq1ZNkowOezabTV6vVz179lR0dLSSk5Ov5aUCAICbgK/zXv/+/bV69WqZzWY1a9ZMJUuWlMvlktfrzVGIr1SpUoqLi9Mnn3yi9u3b6+GHHzYW5PF1WQIA3Ng8Ho+mTJmiL7/8UomJibJarSpTpoy8Xq9cLleOQ3wtW7ZUy5Yt1bRpU7Vt21Z16tSRJOXNm1f58+e/avcFAAAAAACAmxsBPgAAcFX4iiPeeustjRkzRhaLRS+//LJKlixpFF2YzWatX79eUVFRmjVrFiE+AMBV41t9f8CAAfrrr79ktVr1wgsvaNKkSfrtt980efJkLVy4UNOnT9dzzz0nt9stt9stk8mkjIwM/fXXX/rggw8I8QEAbni+sN7cuXPVvHlzSVLBggUlnenEFxgYKK/Xq27dumn06NGE+AAAwBVZs2aNhg8frtWrV8tkMmnp0qX69ttvFRERoWLFil1WiK9q1aqKjIxUlSpV5PV6ZbfbJf33mYb5OgDc2OLi4vTFF19o7dq1stvtWrx4saKiolSxYkVJylGIzzeWfPPNN+rRo4fKly+v1NRUSVJgYKDy5s17Fe8MAAAAAAAANzMCfAAA4KoZPXq0xo4dK4vFoubNmxvd9kqXLq2MjAwjxJeYmEiIDwBw1e3YsUPx8fFG170PP/xQ9evXl3QmsJAvXz5VrVpVv/zyi9q1a6d8+fLJ6/XKZDLJ7Xbr77//JsQHALjhmUwmzZ07V88884wkqUaNGuratavCw8MlSenp6UaIr2vXroT4AADAFalUqZJuv/12FShQQPPnz9dDDz0ks9msNm3aqFWrVpcd4vMFLpKTk3Xy5ElJksVikfTfggUAgBtT/vz5lZiYKLPZrPnz56t69epq0KCBOnTooEqVKknKfojParUaX995552SpCNHjkiSjh8/bnRxBQAAAAAAAK4UAT4AAHDVNGrUSOHh4apXr57atGmjSpUqqVKlSvrhhx9011135VqIb9u2bUpKSpIkeTwef9wKAOAmtH//fu3evVsWi0VvvvmmatWqJUlGkaAkud1uSdKQIUP0/vvvq1ChQoT4AAA3Fbfbra1bt0qSKlasqMjISLVp00aff/65IiIiJOVeiC8jIyM3Lx0AANxgPB6PbDabvv32W61atUp16tSR2+2Wx+NRyZIl9fbbb19RiE+SHA6HTpw4YZwPAHDje/bZZzVlyhQtXbpUjzzyiJxOpySpVatWFw3xzZw5U9K5z2zPDnb7fpYnTx4FBARcjVsCAAAAAADALYAAHwAAuGry58+vb775Rl988YUefPBBSWeKJqpWrarY2NhcCfH9/fff+uijj1SnTh2dPHlSZrOZ4AQAIFuOHTsmSapfv77Rec8XzvOxWCxGiO/TTz9VZGSkChcuTIgPAHDTsFgsCg8PV1xcnLp166ZXXnlFgYGBKlasmHr27KnmzZtLuvIQ37FjxzRq1ChNnz7dX7cCAACuc2azWW63WwEBASpTpoykM59FzOYzr7BLlChxxSE+r9eroKAgSVJYWJjxPQDAjckXxm7YsKEeeughIwzu+37Lli0vGOJr0aLFBUN80n+Lt/k6t4aGhio0NPSq3BcAAAAAAABufgT4AADAVRUQEKBSpUpJOlMo4SvGePDBB684xPfvv/+qX79+mjFjhjZs2KCWLVvK7Xafs3ImAACZ+Yo7fCs133777ZLOFHecbwyxWCzGPh9//LHat29vhPgkEeIDANzw8ufPr5dfflkNGzZUnjx55PF4ZDKZVKpUKfXo0eOKQ3zJycn6/vvv9cknn+i1117T3Llz/X1LAADgOmWxWC768ysN8aWlpRk/DwkJkXThTks5mbczxweAa8P3XvHsr81m8xWH+HzH8nVudTgccrlcxnG9Xi/dXAEAAAAAAHDZCPABAIBr5uxCiSsN8QUEBCggIECSZLVatXz5cv3111+SKKgAAJxxvgILX2HG/fffr6CgINntdklnxpILyVwQ0qNHDyPEJynHnfgo+gAAXI988zEpa4FkboT49u3bp9GjRyslJUV2u10jR45USkqK3+4FAADc2K4kxJeenq5Tp07J5XKpV69e+vjjj/XTTz9p4cKFOnbsmNLS0ozn1JmfV2depOfs76Wmpmr58uXat2+fv28dAJADVxri840DvoXe3G635syZo9WrV8vtdsvtdp8TIMzsYs9509LSdOzYsSu/SQAAAAAAANywLlyNCAAAcA34QnwNGjTQrl27ZLfb5XK5jBCfJL344ovKmzfvOfsWLFhQrVu31po1a7R+/Xrt3r1bq1evVvXq1enCBwCQ9F8AYffu3dq9e7dSUlJUtGhRFSxYUCVKlFBwcLBRgOfxeC5akOErCDGbzerRo4ckaejQoTpy5Mg5Ib6BAwfq//7v/4x9U1JStGLFCtWoUUMFChS45LkAALie+EJ8kjR27FgjxJeenq6uXbtKklq1aqXQ0NDz7l+sWDG9+OKL2rdvn44fP6758+fr0KFDRlccAACAs/lCfJI0evRoHTx4UFarNUuIb8GCBbLZbEZIQ1KW/y9cuNBYZEeSSpcurbx586pixYoqV66cihQpokceeUT58+dXqVKlJGXtEGgymZSamqqxY8dq3LhxqlGjhrp27WpsCwC49jI/s23ZsqUkaciQIUpMTDwnxPfdd9/ppZdeMkJ8Ho9HFotFqampkqSjR4/qtddekySVLVtWwcHBqlmzpu666y7dddddqlKliiwWi+644w7j3Jn5riM5OVljxozR1q1b1aZNG1WtWvUq/kYAAAAAAABwvSDABwAAcp3X6zVedl1OcO5KQnz/+9//VKlSJa1fv16SdOTIkSu7GQDADc83HjkcDv3zzz/q3bu3Fi9erD179kg6U4Bnt9v18ccfKzg4WL/88ot27typ0qVLX/LYFwvxScoS4hswYIAee+wxJSUlaeLEiRo/frwKFy6sKVOmXDDgAADA9epKQnyFCxdWs2bNNHHiRJ08edLoYnPvvfde9jwSAADc/HIS4nM4HAoICFBqaqo8Ho+sVqtMJpMsFou8Xq/cbrd2794tj8djPEuWpPz588vlcqlChQq66667VLp0aT366KMKCQlR6dKlFRcXp/Hjx2vdunXat2+fevXqda1+HQCAC7jcEJ/b7ZbFYlFaWpokyW63G934duzYIY/Ho9WrVxvnKViwoGw2m6pUqaKwsDCVL19eVatWVVhYmKpUqSKr1arTp0/rhx9+0NixY7V582alpqbq+++/l91uv/q/GAAAAAAAAFxTBPgAAIC8Xq8kZXk5lRNndw1yuVyy2WxG0eXldBXKTojvhRdeUL58+Yx9fEUZhQsXNrYvU6aMcY8UgQLArcm3Qv6PP/6oESNG6K+//jJW3w8MDJTb7ZbD4TBCCAEBAZo8ebLef/995cmT55LHz24nvo8++kgff/yxjh49qpEjR2rLli0qWbKkTp8+TYAPAHBN+eZLOZ27+UJ8Xq9X48aNy1GIr0KFCvrf//6nuLg4SVLRokUliXkbAAC4qOyG+AICAiRJGRkZ8ng8crlcRnDP6/Uaz4/NZrPMZrPcbrfMZrNOnToll8ulNWvWaNWqVZKkL774QpJ01113KS0tTUeOHFFoaKj++OMPFStWjGfPAHAdupwQny9U5/ub7gvvWSwWud1u492n0+mU2WzWsWPHJEmzZ8/O8q5Vku655x4FBQXpjjvu0Nq1a7Vr1y6FhYWpZ8+ehPcAAAAAAABuUQT4AAC4xXm9Xk2fPl1bt25Vp06dZLPZchzi8xV4jhs3Ttu2bdPGjRsVHBys0qVLq169err33nuNgomcFIReLMTXp08fZWRk6OWXX1b+/PmVkZFhnGPt2rXKyMhQaGioHn74YUkUgQLArezkyZP6/vvvNXToUG3ZskXSmbC59F8hX+bVlB0Oh3788Uc9//zzqlKlSrbGruyE+NasWaP27dvLYrFoz549CgsL0++//64SJUr48e4BADeTQ4cO6dSpU7rrrruu6DgpKSk6deqUDh06pLx586po0aIKCQkxxrucFKGXKlVKPXv2lMlkOm8nPq/Xq5YtW6pgwYKSlKVQ/uTJk5KkPHnyKCws7IruCQAA3NwyP7POaSc+30IFNWrU0P79+3X48GFJZ55VZ/5XkhHq8H0estlsRgBw//79ysjIUHBwsBYsWKD777//shbEAwBcHZcT4pOk48ePSzozN86XL58xd/U9PzaZTMac2Tdm+Lq9+p4779ixw3inmZGRobCwMCUkJKh8+fJX9XcAAAAAAACA64fJ61sGCgAA3HK8Xq+mTp2qPn36aMuWLXrnnXc0cODAbIX4fAUMp0+f1rJly/TVV19p1qxZ52wXFBSkiIgIvfzyy3ryyScl5bwj3+rVq88J8Xk8Ht17772KiIjIUgwaHh6umJgY5cmTR4MHD1bLli0vqwMgAODG5/v7v3LlSr399ttau3atUbRRu3ZtZWRkKCMjQ6tXrzb2sVgsRsHFM888oxkzZiggIMAo6MjuOSXps88+yxLi863w7wuZL168mIINAEC27dixQ3369FFycrK6deum6tWrZ2u/zGG806dPa/bs2fr888+1c+dOJSUlyev1qlKlSnrqqafUvn17lShRQna7PcfzqN27d+uzzz7T2LFjJckI8ZlMJvXs2VNNmzY1OqRL0rRp01S/fn1JUtu2bTV06NBsnwsAANwa0tLSNH/+fL388suSzn2u/O+//2rUqFFZQny+zkg1atTQ0qVLFRcXp4YNG6pw4cLavHmzbDabjh49qj179mj58uU6evSoli9friNHjigpKckI92XmC/JlZGQoKChICQkJqly5MuE9ALgOud1uJSUlqXDhwuftNj9mzBgjxCfJCN0VLFhQI0eO1Guvvab/+7//U3x8vJ544glNnDhRq1ev1tq1a7Vv3z4tXrxYJ0+e1IEDB4w579llVxaLRR6Pxxg7QkJCtHjxYlWoUOGq/z4AAAAAAABw/SDABwDALcoX3uvXr5/WrVsnSQoJCVF4eHi2Q3wnTpxQbGyshg0bpjVr1shkMmUpkrDb7XI4HLLZbCpdurTeffddY2XknBY3rF69Wg0bNtTOnTuzhPhCQ0N19913q0aNGvr777+VkJCggIAAvfXWW/rwww915513XtkvCgBww2vYsKHi4uJktVr15JNPqmnTpmrSpIncbreOHz+umTNnqk+fPvrnn3+UkZEhq9Uqj8cjj8ejunXravr06ZJ0WSG+L774Ql9++aWOHj1qhPco2AAA5NTOnTv1ySefKCYmRmazWXXr1lXXrl1VrVq1i+6XOby3evVqjRs3LktQzhey8wXcq1evrldffVVt2rRRgQIFcjxvu1iIr2nTpnrllVdUrVo1zZ8/X82bN5ckPfnkkxo0aJAqVqzI4isAANzifJ9d0tPTtXLlSkVFRemPP/5Qnz591KVLF0nnhvgOHDhghPgOHDggi8Uis9ksp9Opxx57TM8884w+/vhj5cuXT+vXr1fJkiXPOW9GRoZcLpf27t2r7du369ixY1q9erU2bdqkBQsWyGw2E94DgOtcRkaGNm7cqL59+8rj8WjAgAG66667chTiCwsL09SpUzV27FjFxMTo6aef1uzZs7Ocx9fZNTExUbt27dLu3bu1dOlSHT9+XHv27NG+ffuUnp7Os2AAAAAAAACcgwAfAAC3oLPDe74XVh6PRwUKFFCzZs0uGeJzOBz6/vvvNWjQIG3atOmC57LZbHI6ncbXn3/+uTp37iwp5yG+xMRE1atXTzt27JDVapXb7c7y0s3j8SgwMFBNmzbVO++8oypVqmT72ACAm9Pff/+txx57TGlpaXr55Zf17rvvqlatWsbPfQUcf/75p6Kjo/Xbb7/pxIkTstls8ng8crvdeu211xQbGysp+yE+33ZpaWlq3Lix5s+fr/T0dAo2AAA5tnPnTvXs2VOTJk0yvpcnTx49/fTT6t69+yVDfJIUHx+vYcOGGeOZxWKR2+2WlLWjjCQVKlRITz75pKKjo1WoUKEcz9v27NmjPn366Ntvv5WUNcRnt9tVokQJ7dq1S5L08MMPq2PHjnrttdcogAcA4Bbnm5+npaVpxowZio6O1qpVqyRJxYsXV4cOHYwQ39mfT3whvm+++eacTnx58uTR6dOnVahQIa1cuVK33XabLBaL0S3p7FCHT1JSkqZNm2Ys+EN4DwCuP5nHjl9++UVfffWVVqxYodDQUNWrV0/dunXLcYivYMGC8ng8Sk5OVuPGjTVp0iRlZGTIbrfL6/XK4/GcMwb4jr969WrFxMTom2++0cmTJ3kWDAAAAAAAgCwuXXUIAABuKl6vV7GxsRo4cKDWrVtndM3LyMiQyWRSamqqJkyYIK/Xqy+//PKcEJ/v5dbOnTs1ZswYbdq0SWazWfnz59err76qihUr6t9//1ViYqLmzJljhPd8L766dOmi9PR09ezZ0ygazW6xQ6VKlbRw4UI1aNBAf/31l7xer1Fo4fF4lCdPHr377rt6/fXXVbFiRf/8AgEA17XMnYakMyGClJQUhYaGqlmzZkZ47+ztHnnkEYWEhKhQoUKKiYlRamqqbDabJOnHH39UgwYNFBsba4xnlwrxWa1WHTlyRNOmTdPOnTsJ7wEALsvOnTvVq1cvI7xntVrl9Xp1+vRpzZkzR5IuGeLbuXOnvvvuOyO8J0lBQUEKDQ1VUlKSTp8+bRQjZmRk6OjRo4qNjdWxY8c0ceJEFSlSJEfztjvvvFOfffaZ8uTJo6FDhxod/iwWi1wulxHeq1Onjlq3bq1XX33VKKLPPDYDAIBbi8lk0okTJzRx4kQNGzbMeO7s9Xp14MABRUdHy2Qy6aOPPjrnc0nx4sX19ttvS5IR4vN14ktPT5ckBQcHK3/+/Ma+mT93nB3eS01N1bhx4zR+/Hj9888/Cg4OVnx8POE9ALjO+N5rxsTEGGOHxWJRcnKyfvzxR3m9Xn388ccqVaqUJBmLgZrNZrVs2VKSjBCfy+WS2WxWcnKyPB6PpDOL50iS3W43znf2GOA7XkpKiuLj47VgwQKdPHlSoaGhSkhI4FkwAAAAAAAADOZLbwIAAG4WXq9X48eP15dffqm//vpLZrNZ3333nR577DHZbDajYDI1NVUTJ07UBx98IKfTmaU7g6+YoX///lq+fLksFotefPFFffvtt/r222/13nvvacCAAZo9e7aioqJ0++23y2w2y+VyKSAgQJL06aefqnfv3pKydn64FLfbrZIlS+r3339Xr1699Nxzzylv3rwqW7asatSooRkzZqhLly5GeI9GwwBwa3G5XEYB3qlTpyRJ+/btkyS9+eabevnllyVlDe9lLtirUKGCOnbsqIiICBUoUEBOp9MIHPhCfNJ/ofSLOX78uH744QcNGjRImzdvVlhYGOE9AECO7NixQ3369NHEiRMlSZUrV5bL5TJW+/eF+KKioozuNOcze/ZsTZgwQZJUunRpvfHGG1q2bJmWLVumOXPmaPDgwSpYsKCxqIvJZJLX69XcuXPVoEEDHT58OEfzNkkqVqyYoqOjNWDAABUtWlQWi0VOp9M4xhtvvKHPPvtMDRo0yDIXBQAAty6n06mZM2dqxIgR2rRpk6QzoQjfM96DBw+qb9++GjFixHn394X4WrdureLFi5/z2eX06dPG541Lzen//fdfzZ49W4mJiQoJCaHzHgBcp06dOqUpU6YoOjraGDt87zFTUlI0c+ZMdevWzXhG7Pu5L6DXsmVLdejQQZUqVZIk4/tnB7szj0dn870DXbhwoYYNG6a1a9eqUKFCPAsGAAAAAADAOQjwAQBwC/F6vVq4cKFWrlwpu92uefPm6c0339Tnn3+u//3vf+eE+CZMmKBOnToZIT5fYcOGDRs0d+5cmc1mPfnkk3rvvff06quvSjpTaOF7wdW1a1d9+eWXeuyxx2Q2m+VwOK4oxOfbLjg4WJ07d9Yvv/yiFStWaPny5frtt9/01FNPKTg42NieAlAAuHVk7orXokULjRo1Sm63W3nz5pWkLEUYFxsfypYtq7Zt215xiC81NVV//PGHtm3bpgIFCrDaMgAgR1JTU9WtWzeNGzdOkvTuu+9qzZo1evfdd+X1erMd4tu8ebN69Ogh6UxQvUOHDho2bJjuvfdeFSlSRNWrV1ebNm20ZMkSPfroowoMDDQ6nVssFiUkJKhBgwY6cuRIjkN8ktSpUydNmzZNo0aNUv369dW7d29NnDhREydOVK1atYyOgszdAAC4dfmeJR89elSjRo3Shg0bZDabVaRIEb3xxhtq1qyZXnjhBUlSaGioQkJClJGRcd5j+UJ8rVq1UrFixYxnABaLRQcPHlTdunWVnp5+yTl9yZIl9dxzz6lChQqaN2+e7r//fsJ7AHAd8c1N161bp9GjR2vr1q1G6K5cuXIqVqyYgoODdeTIEe3YsUP//PNPlgDepUJ8vmPNmDFDc+bMkdlsNha7OR+r1aoCBQooICBAwcHBWrhwocqXL++3+wcAAAAAAMCNyeSlNQ0AALcEX1Fkenq6Hn/8cfXu3VtPPvmkEXhYv369IiMjtWTJEjmdTuNFVIECBdSsWTMNHDhQNptNkvT777/rueeek8Vi0YQJE/T6669nOYeU9QXX/PnzNWzYMP38889yu90KCAiQw+GQdCbI17NnT0m6rCKIzOek8BMAbk2Zw3vh4eGKiYlRUFCQhgwZIklq3ry5fv31Vz377LPZHiu2bdum4cOHa9y4cUpNTZXNZpPH45Hb7dZrr72m2NjYc859thkzZmjQoEEaNWoUBRsAgBzr16+funfvrrfffjtLp5nIyEgNHTpUJpNJZrNZbrdbefLk0dNPP63u3burWrVqxrZ//PGHGjZsKOlMCLBTp07Kly9flvHQNw/bt2+fPv74Y82aNUtJSUlZjv/oo48qLi5OhQsXzva8LfOc8HyYvwEAgMzatWunESNGyGw266WXXlKLFi300ksvGT//+uuvFRwcrPr166tAgQIXPda///6rUaNGafTo0Tp48KAsFovMZrOcTqceeeQRLViwQDabLcucPj09XQEBAcbnk5SUFHm9XoWGhhLeA4Dr1CuvvKKff/5ZVqtVTz31lJo0aaI33nhD27Zt099//63+/fsrIiJC4eHhWRYA9ck8bx0zZoyGDBmixMRESf8t4BYWFqaxY8caY1Lmfc6e186ePVsVKlTQHXfc4e9bBwAAAAAAwA2IAB8AALeQs0MGmbsQmUwmbdiwQZGRkVq8ePE5Ib7w8HANHDhQdrtdY8eO1VtvvaWGDRtqypQpks5ffJn5e3/++aeGDBmiuLi4XA/xAQBuXZnHtiZNmmjKlCmy2+3KyMhQcHCw2rZtq0GDBumDDz5QVFRUjsIC2Q3xOZ1O2Ww2paSk6NixYypTpoxxjJMnTypfvny5f+MAgFvCnDlz9PTTT0s6U1QeGBgoKfshvo8//lh9+/ZV5cqVtXDhQhUoUOC8Y6GvAPHQoUPq06ePYmNjdfjw4XNCfLGxsSpSpMhlzdsuFegDAAC3rj179ui5557T1q1b9fDDD+uTTz7Rk08+KSnrvD8jI0N2uz1bxzw7xGe1WmUymc4J8Ulnuh9/++23cjgceu+994zPXACA61dcXJwaNmwoi8WiZ555Rp07d1bt2rWzbJOamiqz2Xze8J5PdkJ8BQsW1HfffaeXXnrJmFMfO3ZMM2fO1PPPP68iRYr470YBAAAAAABw06BiAgCAW8jZHYLMZrNMJpMR1LvvvvsUHR2tWrVqyWazGS+hUlNTNXHiRHXq1ElOp9MokrjrrrskyQj7nc13XEl65JFH1LFjR9WvX18Wi0UOh0MBAQGSzgT4evfuLUmyWCxyu91++x0AAG4eZ3femzJlihEysNvtOnHihL788ks5nU5t3bpVUtax6VLKli2rtm3bKiIiQgUKFJDT6ZTZbJbFYtGPP/6oBg0aSJJsNpsOHz6sCRMmqEmTJho/frxxDMJ7AIAr4Qvvud1uBQYGGnOl6OhotW/fXl6vVx6PRxaLRadPn9acOXMUFRWllStXSpJRhNiyZUsVKFBAbrf7vHM3s9ksr9erokWLqkePHnr99ddVpEiRLMdPSEhQgwYNdPjw4cuatxHeAwAAPmfPy3fs2KHNmzfL4/GoadOmRnjP6/Vmeaad3fCeJJUoUUJvv/22WrVqpWLFisnlcsnr9cpms+nPP//U//3f/xnbfv/99xo9erS6d+9uLDQHALi+bd++XdKZ568tWrQwwnsej8fYpkCBAhcN70ln5qq+fVq2bKkOHTqoUqVKkv57/nzs2DG1aNFCP//8s0wmk5KSkjR58mR17txZJUqU0MGDB/1xiwAAAAAAALjJUDUBAAAkKdshvm7duqlw4cIqWLCg8ubNK0kX7byQOShRs2ZNRUZG5jjE53txlvmlGwDg1ubxeIwivjfffFMxMTGyWq267bbb5Ha7lZGRIavVaowdP/74o2JiYiQp2x34pEuH+Bo3bqxTp07pp59+0siRI7Vy5Ur16tVLJ06cyP2bBgDcsnxzrsxzpYuF+Pr27auNGzeqdOnSkqT8+fNnOc75+OZuRYoUUbdu3dS4ceNsh/jOLsLPblgeAADcelwulzEv982djx49Kkl66qmn9Pbbb0vSebsG59T5Qnwej0c2m01Lly5VzZo1NWTIEH3zzTfasmWL8ubNq8aNG1/ROQEAuc/lchn/93q9crvdWr58uaQzC7vVq1fP+NnlLB6T3RDfW2+9pUmTJunnn3/W8OHDdfToUXk8HqWlpV3pLQIAAAAAAOAWYL30JgAA4FZxdogvMjJSixcvNjrsHT9+XBMmTFBiYqLS0tJ07NgxSZfupOA7rslk0sMPP2x8Py4uzgjxORwOffrpp5Kknj17GoWlKSkp+uGHH/Twww/r/vvvl8fjoXMDAMAYC5o2bapJkyYpMDBQr732ml544QXFxsZq+vTpcrlcslgsslgs8ng8+v7771WxYkVVrlw5R+fyhfgkady4cUpNTZXNZpMkTZ06VVu2bFFGRoY2b96sggULatasWZdc2RkAgMvlC85ZLBZFR0dLkoYOHZolxDd79myZzWaVLFlSgYGBxriZuXvt+fjmboULF1b37t0lSVOmTNHhw4fPCfHFxsaqSJEicjqdxri4e/dulSpVSiaTybhGAAAAH7fbbXwWeffdd1W8eHG1adPG+MxQuHBhY7vc+hzhC/FJ0ujRo3Xw4EGZTCbZbDatWLFCmzdv1vHjxxUcHKzFixerUqVKfI4BgOtI5nns+PHj9fjjj+v22283Anc1a9aUdOVjhy/EZzab1bJlS0nSkCFDlJiYmCXE9/bbbyssLEx79+5VWFiYFi9erLvvvvsK7xIAAAAAAAC3AqrfAQBAFhfrxCdJR44c0cqVK+VwODRz5kzt2LEjR8eVpIcffviinfh69eolSTp58qQmTZqkPn366IEHHtDKlSsJ7wEADJs2bdKOHTtktVpVt25dRUZGqnHjxurbt69efvllSWcKN3xj0MKFCzVt2jQdPnw4x+fyhfjefPPNLJ34zGazEhMTtWnTJoWFhSk+Pl4VKlTI7VsFACCLS3Xiczgcmj9/vpYvX6709HQtWLBAki4a3vM5O8R3sU58Bw8eNMJ7ixYtUufOnfXhhx8a1wgAAOCTOVjRokULRUdHKzo6WjExMUpNTZUkFS1aVJKMUEZuydyJr3jx4nK5XHK73QoICDDCewkJCYT3AOA6kzm816hRIzVv3lxffPGFdu/ebbxXvOuuuyTlzhz0Up34zGazMjIytHfvXoWGhiohIUHlypW74vMCAAAAAADg1kAHPgAAcI5LdeJLSUmRdKY73po1a1SmTJlsFTZktxNfr1695HA4VL58eY0YMUL79++XJAUGBvrtngEAN57y5cvr888/15o1a1SzZk099NBDks6E7fr16yeTyaSffvpJLpdLdrtdDodDX375pQoVKqTmzZsrKCgoR+fzhfhsNptGjx6t48ePy263KyMjQyEhIYqPj1f58uX9casAAJzjUp34UlNTtXr1aplMJm3YsEH//vuvSpQoYczJLia7nfgaN26suLg47du3T8OGDVNcXJwk6ZlnntGTTz7p318AAAC4YWR+dhwREaEJEybIarXqwIED6t+/v8LDw2W1WrVnzx5JMhYIyE0lSpTQu+++q/T0dI0aNUqnTp2Sw+FQUFCQFi1apPvvv5/wHgBcRzKH95o0aaLY2FhJ0vDhwxUUFKQSJUpIkpKTk3P1vGd34rPb7erfv782btwoq9VqPAtOSEjgWTAAAAAAAAByxOT1tcIBAAA4i6+wc8OGDeeE+Mxms9xut+677z79+eefCg4OznaBQ+aC0aVLlyo6OlpxcXFyu90KDAxUenq6JKlYsWI6ePCggoODtXjxYlZABgAYMo8lJ06cUHBwsCQZxRXSmQ593bp1008//SRJRlA8X758GjRokF5//fVsh/gyn2/VqlX68MMPja5GISEhWrx4MZ33AADXROY5UmRkpIYOHWqMWSaTyegeMHjwYHXo0EGSshXiy7zdkSNHFBUVZYT4Ms8J77//ft15552aOXOmJKlHjx5GV3UAAIDMAYy33npLY8eOlclkMr7ndDqVN29enTp1ShUrVtScOXOMTnzZ+bySHb7PNE6nUwMHDtSQIUN08OBBBQUFKSEhQZUrV+a5MwBcRzKPHU2bNtWkSZNkNptlt9uNd4i33Xab9u3bp6ioKHXt2jXLPrl5DcePH1ebNm00a9YspaWl8SwYAAAAAAAAl818rS8AAABcv87uxFerVi3ZbDZ5vV55vV7ZbDZt2LBB4eHhcjgcRgeI7B5Xkh5++GFFRkbqtddek8ViUXp6uqxWq2w2mxHeS0hIILwHAMgicxGfL7wnyQjvSWc69PXt21d169aVJKPb68mTJ/X+++9r8uTJSktLy9H5kpOTtXr1au3du5fwHgDgupB5HhYdHa327dsb8y3fvE2SOnfurN9++01S9ovhz+7E9/rrr6tIkSLyer1GaH79+vXnDe9lZ24IAABubh6PxwhTtGrVSmPHjpXFYlHRokXldDqNzr6nT5+WJK1fv14LFiyQyWTKtfCedOYzTXJyskaNGqUpU6Zkee5MeA8Ari9ut9sYO8LDwzVp0iTjb3R6eroCAgIkSfv375ckzZw5U16vV1arVbm5frnVatXRo0c1adIkrV27VmlpaQoNDeVZMAAAAAAAAC4bAT4AAG5xZxdVnv31hUJ8Ho9HbrdbZrNZv/76q9q3b6+MjIzLDvF17txZL7/8ssxms7EaclBQkBYtWqT777+fIgoAuEWdPab4ughlV26G+E6cOKFvv/1WX331lXbu3EnBBgDgmspcmHixEJ+va4DD4VBUVJT+/PPPHJ0nc4jvo48+UpMmTYwQn8ViMcbm7t27ZwnvMX8DAAC+RXbCw8P17bffym63q1GjRhoxYoQee+wx4/NL5o58vXr10po1a3L1Olwul+bPn6/BgwcrMTFRISEhhPcA4Drl+5vcqFEjxcTEyGaz6dVXX1VERISkM893rVarTCaTLBaLli9froEDB0rKvc6tknTy5ElNnTpVAwcO1ObNmxUWFqaEhASeBQMAAAAAAOCyEeADAOAWlrk44ZtvvtHJkydlsVjOWaHyYiE+r9crl8ul2NhYffDBBzkO8fm2q1Chgu666y6FhIQY4b2EhAQ98MADFFEAwC3K5XIZf/9Xrlwp6UzxX05XUs6tEF9SUpLWrFmjLVu2EN4DAFxVvi7o0plusNK5hYkXC/H5QnarVq1Sv379tGrVqhyd32QyyeVyqVixYurevbseffRR5cuXT06nU5LUrVs3ffbZZ5II7wEAgKx27typ3bt3S5Lq1q2rtm3bqm7duoqJiVGdOnXkdruzLPa2d+9eTZgwQfv27cu1a7BarQoMDJTT6ZTdbtfChQtZNA4ArmMxMTGKjY2VJDVu3FgffPCBvvrqK33yySeSzjw3NpvNxnvKmTNnaunSpbl6DWlpaUpMTNTOnTuNd5Y8CwYAAAAAAMCVIMAHAMAtKnNxwltvvaU2bdqoTZs2cjqd512h8kIhPq/XK5PJpOPHj2vChAk5DvFZLBYlJSVp/PjxmjNnjpKSkhQcHMwKyABwi/N1C5KkN954Q88++6ymT58uKWsX1+zKjRBfiRIl9Oqrr+rZZ5/VokWLVL58+cu4MwAAcsY35plMJs2ZM0cvvvii5syZc95tLxTi83XLy8jI0Pz58xUVFZXjEJ9vXN69e7cyMjJ08uRJSWfCe3369JFEeA8AAJyrdOnSGjBggAYNGqT27dvrkUcekSQVK1YsS4hPOvN54/Tp04qJidHkyZN19OjRXLuOZ599VgMGDND69esJ7wHAda5q1arq1KmTWrVqpdatW6t69eoKDg7WO++8o549e0o68/zYZrNJkhYvXqxRo0Zpx44duXYNRYsWVaNGjdS4cWOtWLGCZ8EAAAAAAAC4YiZvTqseAQDADS9zcULLli313XffyWKxqEWLFuratatKlSp1wX19gb0NGzYoMjJSixcvNkJ/Xq9XBQoUUHh4uAYOHCi73X7JQgin06mpU6eqe/fu+ueff5Q/f37Fx8dTRAEAt7Czw3uTJ0+WxWLRvffeq88++0yvvvqqpP/GpJzYtGmTunXrpp9++kmSFBAQIIfDoXz58mnQoEF6/fXXFRQUZGx/4sQJnTx5UoULFzaCD06nU/ny5culuwUA4MIyh/d+//13Pffcc5Kkt99+W7169VKRIkXOu1/muVRkZKSGDh0qk8kks9kst9utPHny6Omnn1b37t1VrVq1bF/PwoULNWTIECNU3717dzrvAQCAC8o8b09LSzPm25m//++//+qNN97QokWLZLFYZDab5XQ6jc6/jRo1UqFCha7oOjwej8xm8wW/BgBcfw4fPqz09HTdcccdWb5/9OhRDR06VL1795b03/NdSWrbtq26du2qkiVL5tp1pKenKzAwMNeOBwAAAAAAgFsXbyYAALjFZC6qbNGihb777jtZrVa9+eabat269UXDe9KlO/GlpqZq4sSJOerEly9fPh06dEiSCO8BwC3uQuE9r9erzZs3q3v37n7vxHfixAlJUkpKikaMGKHIyEjFx8fL5XLJbrcT3gMAXBUXCu9VrVpVtWvXVmho6AX3vVAnPo/HI4vFotOnT2vOnDk56sSXnJysJUuWGONwz549Ce8BAICLyrzoTubFcjJ/v0SJElk68Xk8HtlsNh08eFB9+/bVDz/8cMWd+M4O6xHeA4DrX5EiRYzwXuZnwIUKFVL79u31ySefSDrzfNcXsBs+fLj69eun/fv359p1EN4DAAAAAABAbqEDHwAAt5DMoYiIiAhNmDBBZrNZDRs2VI8ePVS+fHlJ2etolJud+JKTk/Xrr7+qatWqKleuHMWfAHCLyvz3v1mzZvr+++9lNptlMpnk8Xjk9XplNpt1zz33KCoqym+d+IYOHarHH39cP//8s4YPH65NmzbpiSee0MyZMynYAABcFZnDe7/99pteeOEFSVLNmjXVoUMH1a1bV3nz5r3kcXK7E9+sWbPUs2dPvfDCC4T3AABArrpQJ77ixYurW7duudKJDwBw8zh69KiGDRumXr16SToTtEtPT5fkn058AAAAAAAAwJUiwAcAwC2oRYsWGjdunEwmk/Lly6eGDRuqb9++KlKkiDweT7ZXIM5piM8XIDxx4oQOHDige+6555xj5eT8AICbU5MmTTRlyhTZ7XZVr15d27Zt0+HDh40wg9lsVtmyZdW3b1+/hfhefPFFrVmzRlu3blXBggW1YMECVaxYMXdvFACAC/CNa7Nnz9bzzz8vSSpWrJjatWunDz/88JKLpGR2OSG+zPucfZ5t27apbNmy5/0ZAADAlSDEBwDICUJ8AAAAAAAAuJFQHQ8AwC2mb9++GjdunGw2m2w2m9LS0vTLL79o6NCh2rt3b47Cc76g3n333afo6GjVqlVLNpvNKDZNTU3VxIkT1alTJzkcDlmtVh07dkwTJ05UZGSkRowYkeVYkgjvAcAtbtCgQZoyZYok6a233tLo0aPVq1cvlSxZ0hgrPB6Ptm3bpu7du2v69OmS/huTcqJ8+fLq27ev6tatK0lyOBwKCAjQyZMnNWPGDG3dulVhYWGKj48nvAcAuKpMJpNmzZplhPdsNpsOHjyozZs3a/v27ZKU7eCcxWKR2+2WJEVHR6t9+/byer3yeDyyWCw6ffq05syZo6ioKK1atSrLsZctW6YffvhBKSkpxvF84T3f/gAAALmlRIkSiomJUZ06deR2u+XxeGSz2XTgwAH17dtXP/zwg44ePXrefU+dOqXDhw9f5SsGAFxLhQoVUrt27fTJJ59IktLT0xUYGChJGj58uPr166f9+/dfcH+n02n83+Px+PdiAQAAAAAAcMujQh4AgFtM586dVbt2bTmdTqNbwqFDhzR69Gh98803F32RdT7ZDfF16dJFhw8f1s8//6yhQ4dqzpw5GjlyZJZCUAAAHn30Ub3yyitq166dmjdvrnvvvVetW7dW586dzwnxbd26Vd26dbuiEF+5cuUUFRVldPLzhfgcDodCQkIUHx+v8uXL5+5NAgCQDRs3bjT+7xv/YmJi9MUXX2jt2rU5OlZ2Q3x9+vTRmjVrJEmLFi1S//791bFjR3Xp0kUOhyPLMVl8BQAAXMzlBiFyEuLzPQNISUnRxIkT1bt3by1atCjX7gEA4D++OerZ/8+pnIb4fONTcnKyZsyYoVmzZsntdjPHBQAAAAAAgN+ZvDmtbgQAADcMj8eT5YXTsWPHVLBgQblcLtWsWVOrV6+WyWSSyWSSx+NR0aJF1bJlS7Vp00YlS5bM0bl8gb0NGzYoMjJSixcvltPpNMIU+fPn1wMPPKAjR45o06ZNCgoK0uLFi3X//ffn9m0DAG5w+/fvl9PpVKlSpbJ8f/jw4fr888+1f/9+o0jPbDbrnnvuyRLC841JObFs2TK9/fbb2rRpk1wul0JCQrR48WJVqFAhV+4JAIDLMWbMGLVu3VqSZLVa5XK5JEnh4eF69913VaVKlRwdz7eIiyRFRkZq6NChMplMMpvNcrvdypMnj5555hk988wzSkhI0KRJkyRJ/fv31wcffJCLdwYAAG5kmT9TSNL27dvldDq1f/9+hYSEqFy5crLb7bLb7Zd9jn///VdvvPGGFi1aJIvFIrPZLKfTqeLFi6tr165q1KiRChcurJSUFE2aNEmDBw/Wtm3b1KBBA40bN0558uTJjVsFAOSSs8cOX9DO4/HI4XBk+bt99rbZcfToUQ0bNky9evWSJAUGBio9PV2S1LZtW3Xp0kW33XabJCkpKUnff/+9Bg8eLJfLpS+//FL169e/0lsEAAAAAAAALooAHwAAt4BRo0YpMTFRM2bMkMfjUalSpeTxeLRq1SqjUNP3rz9DfL6XZcHBwUpISND9999/WS/hAAC3lsyBdH+E+I4fP65x48YpOjpaO3fuJLwHALhmDh48qJSUFMXHx8tkMqlgwYL65ptvNGfOHJlMJlksFr+H+AICAlSkSBHt3btXktSjRw+jAPJyQvIAAODmNWrUKK1atUqxsbHyer06ceKErFarypQpo4cfflhvvPGGnnjiCWP7nH6WuFiI75NPPtETTzyhefPmKTo6Whs3blRgYKCWL1+uSpUq+eN2AQC5YMGCBVqzZo1+/vlnHTt2TE6nU6Ghoapbt66qVq2qp5566rKPfbEQ3zvvvKPevXvLbDYrJiZGI0aM0KZNm5Q3b16tX7/+nMXkAAAAAAAAgNxGgA8AgJuMrwji9OnTWrlypb7++mvNmDHD+HmpUqXkcDh0/PhxnTx50vi+r4Azt0J8iYmJev/99xUfHy+n0ym73a6MjAwFBwcrPj5elStXJrwHAMg2f4X4kpOTNXbsWI0dO1YbNmxQaGioEhISCO8BAPwu8zh16tQpzZ49W71799ahQ4d06NAhY7uAgAA5HA5jHLRYLHI6nZJyJ8TXoUMHDRs2zOjObjKZ5Ha7JUkff/yxevfufc4+AADg1uP77JKRkaFNmzapb9++io2NNX5us9nk8XhkMpmMBQck6bPPPlP9+vV17733ZjlOdl0oxFe0aFHVrl1b69at05YtW5Q/f37Fx8ezaBwAXIfcbreOHDmiLl266JdfftGxY8fOu11YWJiefvppDRo0SMWKFbusc10sxNeiRQvdeeedmjx5sjZv3qxChQpp4cKFPAsGAAAAAADAVUGADwCAm9CJEyf0ww8/aMyYMVqxYoVsNpu6deumatWqqU6dOrJYLNq4caM2b96sgQMHau/evUpKSpLVapUkuVyuKwrx+Qokli5dqoiICP3zzz9yOBwKCgpSQkIC4T0AuIW5XC5jvPHJbvFedkJ8ZcuWVVRUlOrVq5etY69atUpNmzbV1q1bVbhwYS1cuFDly5e/3NsDACBbMo9Pf/31lyZPnqxBgwZJksqVK6eSJUvqoYcekslk0urVq7V//36tX7/e2N8X6pNyJ8TXsWNHDRkyRDabzQgHduvWTX369DlnWwAAcOvxfXY5efKkZs2apaFDh2rJkiUymUzyer3Kly+fTCaT0tLSjH3y5Mmj06dPS5KaNWumli1bqlatWlmOl10XCvH5zhEcHKyEhATCewBwHck8dvz++++Kjo5WfHz8ebf1PfP1LSjz0EMPqV+/fnr44YeVJ0+eHJ/7YiG+QoUK6ejRowoLC1NCQgLPggEAAAAAAHDVEOADAOAm43A4NGnSJH311Vdav369AgMD9dtvv6lOnTpZtvOFIHbv3q25c+fq66+/1qZNm3ItxJeUlKRZs2apT58+2r59O+E9AECW8F6vXr1UunRphYeHS7p2Ib7U1FT17dtXo0ePVkJCgu67774rvk8AALIrPj5ew4cP19SpUyVJrVu3VseOHVW6dGkFBARIkk6fPi2Px6M+ffpowYIFWrFihaSsBYjh4eF677339MADD2T73JnHx6VLl6p58+baunWrJMJ7AADgXGlpaZowYYLGjBmjtWvXymq16vXXX1fNmjVVq1YtBQUF6ZdfftHq1as1btw4SVlDfC+++KLat2+vp59+WlLOQ3z79u1TRESE5s+fL7PZLJvNJofDoeDgYMXHx/PcGQCuQ6mpqZo0aZLGjBmjNWvWyG63q2LFinrkkUdUsGBB2e12zZw5Uzt37tThw4dlt9vl8Xjkcrl03333qVu3bnrxxRcVHByc43MfPXpUQ4cONbrK22w2SZLT6VRoaKgWL15MeA8AAAAAAABXFQE+AABuEr7ihCVLluiDDz7Q8uXLZbPZNG/ePNWqVeuiBRFOp1Pbt29X8+bNjY59Xq/3skN8x48f18SJEzV8+HBt2rSJIgoAQJbwXuPGjTV16lQ9+uijioyM1GuvvSbpykN8vmOcL8SXeR/f/33nS0lJkdvtVsGCBXP9vgEAuJAtW7aof//+Gjt2rCSpU6dOGjBggPFz33iVeQ61aNEiTZ48Wd98842krCG+Zs2a6d13381RiE+S5s+frzFjxmjKlCmSCO8BAIBzORwOxcXFacCAAVq3bp0CAgI0efJk1a5dW2FhYcZ2Xq9Xbrdbw4YN03vvvScpa+fg559/Xh07dtRTTz1lbJ+T5wCbNm3SK6+8op07d8rtdrNoHABcx06ePKlJkyZp8ODB2rhxowIDAzVs2DA9/PDDKleunLHd/v37tWrVKnXu3Fnbtm2T3W6X2+2W2+3Wvffeq48//lh169ZVUFDQZV1D7969NWDAAKPjfEhIiBYvXqwKFSrk5u0CAAAAAAAAl2S91hcAAAByh684YdCgQVq+fLksFov69++vWrVqZQktnI/NZlP58uU1e/Zsvfzyy1q8eLFsNpusVqsOHTqkMWPGSFK2Q3yJiYn6/vvvjfBeQkKC7r//foooAOAWlTm816RJE6PLUEJCgjwej7xer+rXry+TyZSt4j2z2WyMbW3btpXL5VLPnj11/PhxWa1WuVwubdu2Td27d5ck1atXzxgHk5KS9PPPP+uRRx7RPffcI6/Xq5CQEP/dPAAAZ/GNdXFxcUZ4LyIiwgjv+eZNvrHLYrEY+9SpU0f33Xefihcvrl69eik9Pd0I8U2YMEGSchTi+/PPPzV8+HBNmzZNktSjRw/16tUry3UAAIBbl+/zwPr16zV8+HCtW7dOefPm1bx581SjRg1jO99nFZPJJIvFoo4dOyogIEBt27aVw+GQxWKR2+3Wr7/+auzz1FNPZes5gG+hnpSUFMXHx8tkMhHeA4DrmO/vekJCgkaOHKmNGzcqf/78mjNnjqpXr25s5/vbXbJkSZUsWVL33nuv6tWrp82bNxtz4i1bthgLzOQkxOd7duwL7BUpUkSHDx8mvAcAAAAAAIBr6sKV/AAA4IYzceJETZ8+XSaTSXa7XQ8++KAkXTS85+PxeBQSEqIFCxbo0UcfldPplMlkyhLiGzlypNHh6GJq1qype+65R7fddhvhPQC4iZw4cUInT56UdKYQIzsyh/fCw8M1ZcoUmc1mBQQESJKWLFmiwYMHKy4uTpKM4r1L8YX4JCkyMlKdOnXKcj6Px2OE+H788UdJUmpqqmJiYvTJJ5+oXLly2rhxY7ZW+gcAIDeZTCYtWbJEPXv2lCSVKFFCzZs3l3RmXna+eVPm8apQoULq3r27+vfvL0lGiE+SJkyYoK+//lpr167N1rVYLBb99ttvkqSePXsS3gMAAIbMn0uioqK0dOlS2Ww2/frrr6pRo4YxJ5f++6ziC224XC6VLVtWZcuWNebvdrtdkvTrr79q8ODBmjt3rrHvxZ4DmEwmpaSkaOLEiRo+fLi2bt1qLBpHeA8Ari9ut1smk0mnTp3SoEGDtGbNGuXNm1fz589X9erVs4wdvr/dvjGgXLlyatGihfLmzZtlG1+I76efflJaWlq2rsNsNuvYsWOKiYnRxIkTdfjwYYWGhhLeAwAAAAAAwDVFBz4AAG4i27dvl3SmqOHee+/Vo48+mu19zWazEXqYP3++HnvsMS1evFhWqzVHnfh8hR3fffedDh8+rOLFi1NEAQA3uGXLlmnq1KmaPXu2QkND9fHHH+u555675Cr5brfbCO81a9ZMMTExRrjO4XAYHYOWLFli7HO5nfh69OihXbt2ady4cXK5XMbq/tu2bVOPHj2UlpYml8ulESNGaO/evbLZbLLZbLnzCwIAIJt849asWbOMIsWCBQsaHWyys/iKJFmtVn3wwQeSpM6dO192J74aNWpo5MiR2rdvn7p27SqJ8B4AADjD97mkd+/emjFjhiwWi6KiolS7dm3jM01mmcN706ZN0/Dhw7Vt2zbj5xkZGcbnlZx24tu2bZu+/PJL/fPPPwoNDdWCBQtYNA4ArkO+v8nvvfee/vjjD9ntdo0dO1YPPvjgRceOjIwMTZs2TTNnztSpU6eMn/vC3zntxOdyuTRz5kz17dtXBw4cUFhYmBISElS+fPncvF0AAAAAAAAgRwjwAQBwjWUuTMhOWOFCUlNT9csvvxhf+1axzEkRg9VqNUJ8v/32m5566iktW7ZMVqtVFoslWyE+X5jCYrGoePHi8nq9FFEAwA1uypQpio6ONr5+4YUXNG/ePD322GMX3c/39//ll1/WrFmzZLfb1bZtW5UpU0YdOnTIEja4khCfb6zr1q2bEhMT9ddff8nj8chkMsnj8Wjr1q366KOPZLfbtW/fPqNgo2zZslfwWwEAIOfMZrMyMjI0b94843slS5aU3W5XRkaGUZyYXR988IE8Ho+6dOmi9PR0BQQEyOFwaMKECfJ6vXr33XdVpUqV8+7rG2fDw8ON71EEDwAAMlu7dq1mzpwpSQoKClL16tUlnbvoQObw3owZMzR8+HDFx8dLkubOnavk5GQ1bNgwy3OAnIT4qlatqrp162rIkCGaP38+4T0AuI5Nnz5dP/30k0wmkx566KELLliTObw3ffp0DRs2zHhGPHjwYI0ZM0aJiYnGImw5CfGZTCbdcccdOnjwoEwmE+E9AAAAAAAAXBeyt6QzAADwm3379snj8cjpdBpBg8thsViMVSk9Ho/279+vvXv35riIwWq1yu12K1++fJo8ebIqVaokl8tlnMMX4hs5cqT2799/3mNkfgl3uYFEAMD1ITk5WXPnzpUk2Ww2BQQESJLGjh0rp9OZrf0TEhIkSc2bN1d4eLjatWun2bNnS5JRvCdJS5Ys0eDBgxUXFydJRvHepfjGupIlS6pixYqSlKWAw+v1KiUlRfv27VNoaCgFGwCAXJGdMep8Dhw4oAMHDhjzJt94mtPwnk+HDh3UrVs3SZLD4TCOM3HiRH399ddas2bNefc731yNIngAAJDZokWL9Ndff0mS7r33XtWuXfucbc4O7w0dOtQI702ZMkVPPPGE6tevrxEjRkjK+hzg119/1eDBg43nDiaTSW6329ju+PHjks48b/7qq6904MABVa5cmfAeAFzH5s2bp8OHD8vr9apatWq64447ztnm7PDe0KFDjfDetGnT1KFDB8XExKhcuXJyOp0ym82yWCxGiO+nn35SWlpaluNJMsYQi8WimjVratasWdqyZQvPggEAAAAAAHBdIMAHAMA1snLlSrVr10733HOPatWqpW7duiklJeWcFSiz6/Tp00bQztdJb+fOnZL+e2GVXb7ihzvvvFPdu3dXiRIl5Ha75fV6ZTabsxXiAwDcHIKDg1W4cGFJZwohfGNKRkaGsfrxhXi9XoWGhmr9+vX69NNP9dZbbxldgJ5++mljtf3cCPFJUp48efTWW2/JYrGoTJkyKl++vEwmk6xWqzIyMhQSEkJ4DwCQY8eOHdOff/6pnj176tdff9XmzZslXf5iJadPn9aJEyeM+dU///yjgwcPXnYgME+ePGrZsqUaNmwo6cwYbbVaJV06xAcAAHAhu3btUlRUlPH1hRae84XuZs6cmSW8N3XqVDVs2NB4rvz2229r1KhRki4e4rNYLEpKSlJMTIxGjBihTZs2SToT4itatKi8Xi/hPQC4Ti1evFjDhw83vr7tttsknfue0mQyyel0GsFvX3hv+vTpeuWVV+TxeFSxYkXFxsaqfPnyFwzxnThxwjheUlKSfv/9d2P+mzdvXj333HO6++67r8atAwAAAAAAAJdEgA8AgGvk999/18iRI+VwOLRs2TJ99913+uqrr+TxeC6rcDMoKEhhYWGSzgQmUlNTNWTIEElnih4utxi0du3aeuCBB7IchxAfANwaPB6PrFarOnfurDvvvFMul0sul0slS5ZUvXr1JF28+5Cvs2zJkiXVrVs3VatWTZKM4r1nn30210N8oaGhKlCggJ566il98MEHuv322+V0OlWgQAEtXrxYFSpUuOzfBwDg1uIbe2JjY9WkSRP16dNH9evXV7du3bRixYrLPm5wcLDy5Mkjr9crj8ejbdu2aeXKlVfUvbxUqVJq1KiRihcvLrPZbIzhEiE+AABwedxut9Hl3mQy6dChQ1q/fv0583Ov16uEhASNHDkyS3ivfv36ks4E73z7tGrVKkuILyAgQNJ/Ib74+HidPHlScXFx6tevn7p27aoJEyYoIyPDON+VfGYCAPiP0+nU33//nSVkvXXr1vNu63a7NW/ePA0fPjxLeK9u3bpGdz5Juu+++zR16tSLhvhcLpdOnjypiRMnql27durQocMVzdkBAAAAAAAAfyHABwDAVeb1euV0OjVt2jR5vV4FBATIZDIpOTlZy5Ytk9lsvqwihMDAQBUsWNA4h9lsVkJCgn744QdJl1/YUKxYMUVGRko68/LN9+LMarUaIb7Ro0fr0KFDl3V8AMD1y9cV9tFHH9X48ePVuHFjNW7cWF988YX+7//+T9J/48uFAna+Y/hCBNJ/nV79EeJzuVxKSkrSqlWrFBERoXbt2qlChQpasmQJ4T0AQI74OgKMHj1a//zzjwICApSenq7ffvtNixYtuuzjut1uYyy02+2SpKFDh2rv3r2XdTzf+Pjqq6+qTp06Rnccl8tldMv1hfjWrl172dcNAABuLaVKldJ7772nWrVqyev1au/evVq7dq3xHMD3mWP//v2Kjo42OuhNmDDBCO/5niX7FhiQzoT4vvzyS0mSw+EwPq/8+uuvioqKUpcuXTRkyBDt3LlTVqtVTZs2NT4zAQCungt1Xr0Qm82mWrVqqUGDBkZA+6+//pLH4zHmwL5jJiYmKjo62gh+x8XFqW7dusaxMr/TvO+++zRp0iSVLVtWTqfTGFe2bNmivn376ttvv9Xw4cM1ZswY7dmzR6tXr1aJEiWu6N4BAAAAAAAAfyDABwDAVWYymWSz2fT000/LarVmKVI4cuSIXC5Xjo/pK4R4+umnZbFYZLFY5PF4dOTIEU2fPl179uy57Ot1u92qWrWqypYtqxIlSqh06dJyu91ZQnzffvutpk2bphMnTlz2eQAA16/g4GDVrl1bkyZN0qRJk9SkSRMVKVLE+LnL5TKKKk6dOpWtY2YO/l0qxBcbG2vsc6HCEV944dChQzKbzUZx34cffqiEhATCewCAy2KxWIxxKSMjQwEBAXI4HJo+fbrcbneOCxol6Y477tCjjz4qScb87++//9bSpUslXby77fmYTCa53W5JUseOHRUUFGRcs9PpNP4/ceJEDRs2TLt3787xNQMAgBvHpT5LZPfzi9Vq1bPPPquuXbuqZs2akqQVK1bI4XDI4/EYC/Z8+eWXmjFjhiQpKipKTZs2Na4jcwAjcye+1q1b6/XXX5d05vOQL9gxd+5cxcTEaMOGDcqfP79WrVql++6777I+cwEALs33d/l8f2d9f+fPt/2FVK5cWe+//74aNWokSVq9erUxRmQeO77++mvNnj1bkjRy5EjVq1fPOP75FiStXLmyevXqpbCwMGMebTabtXnzZn366aeKjo7Whg0bVKhQIa1atUq33XZbdm4fAAAAAAAAuKqsl94EAAD4Q506dfT7779r48aNysjIUIkSJdSyZUtZrdYLvqC6EN+21apVk9vtltvtls1mk9Pp1NSpU1W2bFl99tlnki788utCLBaLChYsqBIlSuiff/7RggULFBERoQULFshms8lqtWr//v368ssvddddd+nZZ5/N0lECAHBzyDx+ZC62cLlcRne9N954Q6VLl9b777+v0NDQSx7T11Uvc4jv+eefN0J86enpWrJkiTwejxwOh9544w1j1f6zC0hMJpP27dunzz//XB6PJ0vAMDvXAgDA+Xg8HlWoUEFLly6V2WyWw+GQJD333HNXNOe5/fbbJZ0ZvywWiw4fPqxevXqpZs2auuOOO7KMr9nhu5bSpUsrICBAd911l55//nn17t07y7j67bffqmDBgurVq5cCAgJyPD8EAADXn7PHc5PJpIyMDKWnp2vPnj0ym83KyMhQvnz5VLx4cdntdqMzkqSLPsu12Wx68sknZbPZtGnTJj333HNZ9p08ebIGDx4sSapSpYpefPHFLNdxNt/38uXLp0ceeUSTJ082FiOwWCwym81KSUlRcHCw4uPjdf/99/OsGQD8wPd81fd3OS0tTSdOnNCGDRu0bds2paWlKSMjQ8HBwSpQoICqV6+usLAwFS9e/Jxj+PjGo2rVqqlt27YKDg5WQECAqlWrJum/QOCAAQM0YcIESVLjxo2Nrq3S+ccOn//9738qU6aMkpKSjOfKZrNZx44dk8vlUmhoqBYtWqTy5cvn3i8KAAAAAAAAyEUE+AAAuEZ8xQ7r16/XihUr1KhRI+Ml1vkCEtkprPzf//6nd955RyNGjJDT6TRCfFFRUSpUqJA6duxovNTKbpGm7zh2u127du2S2+3WnDlz9PjjjyshIcEI8e3cuVM9evTQk08+eVkhRADAtXO+QNzZzl41X8oa3gsPD9fkyZNlNpuVP39+tWzZMtdCfEuXLlV6erqSk5PVvn17mc1m49y+az927JjGjx+vrVu3SpKqVq0qKefBdQAAMrNarYqKitKhQ4eUmJioPXv2qGnTpnryyScv63i+cendd9/VjBkztH37dpnNZlmtVm3atEmNGzfWwoULZbfbc1ys7nK5VLBgQYWEhGjTpk2aPn268uXLp48++ijLuNq/f3+VLl1arVu3ZowEAOAGd/bnhV9//VWJiYmaNm2aTpw4oX379snr9crtdisoKEgFChTQHXfcofr166tChQqqU6eOsf+F5s82m02PP/64atWqpcDAQHm9Xnk8HrlcLv3+++/GQjuVKlVSpUqVLnnNvvM0bNhQPXv21KlTp+RwOIyF6YKCggjvAYAfZX4WvHHjRv3+++/66aeftGHDBh07duy8+4SEhChv3rxq2rSpHnjgATVu3Pic95eZ3z9Wr15dJUqUUN68eRUWFmZ8f8uWLZo6daqxbc2aNRUWFpat67799ttVv359rVy50gh/58mTR6dPn1ZISIgSEhII7wEAAAAAAOC6ZvJ6vd5rfREAANxqshMmyFyccOLECQUHB2erYCEuLk7vvvuuDhw4ILPZLLPZLKfTKUkaOXKkWrdunePrTU5OVrVq1bRr1y6tXLlSVatWVVpamp5++mktW7ZMVqtVJpNJTqdTnTp10oABA3J8DgDA1eXxeLR27Vo9+OCDki6+4v75ZA7vNWnSRFOmTJHdbldGRoZMJpP69eunVq1aZbv7nW9qajKZNHv2bD3//POSZIQNJKl48eJ66aWXFB0dLbvdbuz777//avz48fruu++0Y8cOhYaG6q+//lKpUqWyfT8AAJyPb3xMS0tTSkqKjh49qnLlyikwMNDYJvMY5nOpcPzJkycVGRmpcePGyWKxGNu7XC49++yzmjFjxmWF+CTpvvvuU3JysjZt2qQCBQqof//+6tKli6T/xtWwsDDNnDlTDz/8cI6ODQAArj9ut1sDBw7UypUrNW3aNFksFrndbpnNZmPBHF/XX5fLZexXoEABPfPMM2rfvr0qVqyokJCQbC3w47N9+3ZVq1ZNx48flyQNGTJE7dq1y1YnYY/HowMHDqhs2bKqUKGC6tevr27duslqtWrVqlWE9wDAj7xer5KSkvTBBx9o1apV2rBhg/GzwMBAORwO2Ww2472fL5zncrmM4F2jRo30xhtv6LHHHlO+fPmy/Tf7559/VoMGDeRyuRQWFqa1a9eqZMmSlxx/fGPZqFGj9M4776hOnTo6evSoNmzYoEKFCmnhwoWqUKFCrvx+AAAAAAAAAH/J3hsYAACQq3IS3mvatKlq1Kihw4cPG8UXF1O/fn3Vq1fPKM7weDyy2WySpDZt2mjo0KHZvk7fuVasWKFjx46pSpUqqly5siQpKChIkyZNUqVKleRyueTxeCRJa9eu1enTp7N9DgDA1efxeDR58mQ9//zzat++vSRla4zxObvz3pQpU4zQQUBAgLxer7p27arRo0crOTk5W8f0jY2ZO/FJUnp6ujGOHThwQN98841q1Kih/v376/vvv9e4ceP06quv6uuvv9aOHTuUN29effbZZ4T3AAC5wmKxyOv1KigoSLfddpseeOABI7znm3NJZ8ax+Ph4TZ06VZKMgvkLyZcvnzp06KCQkBC5XC5jHLZYLJo9e7YaNmwoh8NxTqH9pcyePVubNm0yQoGS1KFDB3Xr1k3Sf+NqWlqa5s6dK0nGdgAA4Mbg+4xx9OhRzZ07V3Xq1FHXrl01bdo0STICEGaz2Zhr+7rkmUwmYz5/4sQJTZ06VREREXr//fe1a9cuY7vsWL9+vU6cOGF8Ntq9e3e278FsNistLU0Oh0OS1KVLF40ZM0bLli0jvAcAfvTPP/9o5MiRqlOnjsaPH68NGzZkeWeZnp4ur9erjIwM42+0r5OrxWIxxpgffvhBnTp1UqdOnXT06NFLPlv2HSMuLk5Op1MWi0VJSUnav3+/JGU7PJ43b15J0rPPPqtffvlFDz30kP744w/CewAAAAAAALghXHz5QwAAcNVlLk6IiIjQpEmTJEmNGjXSDz/8oCJFilywgMG3QmV0dLR2796tWbNmGUUXNptNTqdTkZGRSk5OVuvWrVW0aNEs+13oOoYOHarjx4+rTJkycjqdRme/UqVKqWfPnoqMjNSBAwckSfPmzdO8efP04osv+u13BAC4fL7wXv/+/XX48GENHz5cgYGBGjhwYJbwwMX29xX7vfnmm4qJiZHNZlOZMmW0efNmORwOo7tP165dJSnbnfh8Kzj7Qny///67GjRoYKzm7xt//v77b61fv/6copDAwECFh4fr9ddfv9xfDwAA57jUAiwmk0m//vqrXnzxRRUvXlwWi0WvvfaaMa6db3+v16sHHnhAI0eOVKNGjeR0OmWz2eRyuWQ2m/Xzzz/r+eef1y+//JKl29/5ZD7HsmXLJElPPvmkQkND5fV6lSdPHrVs2VK7du3S5MmTjQ7tkydP1nvvvafg4ODL+bUAAIBrwDfub9q0SaNGjdLMmTO1a9cu4+dWq1UFChSQy+VSaGioDh06pNOnTxvzZ9/iAL55v8lk0s6dO7Vz507NnTtXcXFxqlGjRrauZffu3fJ6vUbAY926dcY1XKyTku9nc+fOldfr1d133y1JatGihSQR3gOAXOYbO1avXq1+/fppyZIlOnjwoPEsuFy5cipWrJhKly6tfPnyad++fTp8+LDWrVsnl8ulU6dOZXlu7Pv/tm3btG3bNq1YsULTp0/XnXfeecE5sK+Lny+w5wuVHzp0KMs1XojJZNKpU6eMRd8CAwN1xx13aNGiRZecMwMAAAAAAADXCzrwAQBwHTk7vDdhwgSZTCbZbDYtWrRIDRo0uGgnvswrJI8cOVKPP/64PB7POZ34PvnkE3300UeaPXu2sV/mjn2SjOt4/fXX9csvvygoKEhdu3ZVnjx5shRf/O9//1OVKlUkSXny5JEkJSUl+ePXAwC4Qr7wXr9+/ZSYmCibzSaTyaRBgwapU6dOki7dic83BkRERGjixIkKDAxURESEBg4cqLfeekvSmZWaAwMDr7gT31NPPaWff/5ZVapUUd68ebOMUVarVSaTSQEBAZLOrL7cunVrffrpp9kKCwIAcCUyd9777bffjAVMkpKS1L17d8XGxho/P18nPt9499JLLykqKkomk8noQuD1emWxWLRgwQLVqlVLa9asUXp6+jnnPvtYsbGx6t27tySpdu3aWX5WqlQp1a9fX0WLFpXZbJbdbtfu3f/P3p0H6FT+/x9/nXubnZmxpFIRIoUoVKgkkkhkibRYQhFRfT5ZK0IlS4ulyL4N2q1lneFbIpGlkBCSMEOWmXs75/eH330+MwxmmGHo+fgH99znnOvcf7jmXPf7db132oX2AAAg7wuFG1avXq127dppwoQJ2rFjh2JiYnTrrbfqtddeU0JCgn788Udt2LBBP//8s5YvX6758+fr9ddf11133WX/bhAMBu0OfaGufHv37lWdOnWUkJAgn893zvGE1ppDawvffvutBg8eLEln7OQX2qzA6/Xq888/lyQ9+OCDknTaujQA4MKF5o7ExES1atVKX3/9tf766y8VKlRITz/9tGbOnKnvvvtOixcv1pgxYzR8+HDNnj1biYmJWrVqlRISEnTffffpmmuukXRy/jAMw55DnE6n1q1bp+rVq2vdunVnDeF5vV67w3wo7N2vXz/t2bPnjM/Okuxj/vrrL23cuFGFCxdWgwYNJMleGwYAAAAAAAAuBwT4AADII9KH99q2batJkybZIYnQrshJSUlq0qTJOUN8knTNNddo6NChuu+++zIN8U2aNEldu3ZVu3bttHPnTiUnJ9tfuqWkpGjNmjV69NFHlZCQoIiICPXt21cVK1Y8rfCiSJEi6tq1qyTZRaVbtmzJnQ8JAHDeTNPUjBkzNHjwYG3evNkOCng8HknSsGHDshzi27Fjh/bt26fIyEi1aNFCnTp1Ur169dSnTx8988wzki48xBcq2rjnnns0adIkderUSaVKlVIgEFAwGJTX67V3+s+fP7/eeecdvfbaa3Z3WQAAckv68N6CBQv08MMPSzpZOOj1evXbb7+pT58+5wzxSSe7Bjz99NPq3r27DMNQIBCQy+WSZVlyuVxau3atmjVrpvfee0+bN2+2z3eqhIQENW/eXNLJDrmtW7fOMFZJatSokb3Ji9/vl9fr1c6dO3PmQwEAALkqfQCjfv36+u677/TPP//ohhtu0CeffKLZs2frtddeU6NGjXTdddfp2muvVVRUlG6//XbVqVNHffv2VVJSkiZOnKj27dtLkvx+v90BKRgMyu126+jRo3r22Wc1ZcoUpaamnnVMFSpUsDsIh34/GT9+vCZPnizp5Dp1KHQRugeXyyVJat26tZYuXaoiRYqoZs2a9vsBADknNHcsWrRIDz/8sH799Ve5XC7deeedWrx4sYYNG6YmTZooX758kk5+Fxn6DtCyLJUuXVoPP/ywvvnmG33yySd66qmnMrzPMAz7e8e9e/eqfv36Wr16tSRlGuKOiIiwg4B+v1+GYWj79u0aNWqUDhw4kOmzs2ma9tzRvXt3bdq0ScWLF7c3cDtbYBAAAAAAAADIawzrTNUjAADgogl9iSadDO+NHz9eTqdTZcuW1d69ezOE64LBoGrUqKFZs2apcOHCGYJ/mdm5c6c6d+6sefPm2V9+ud1u+8sxy7J03XXXKX/+/Lr99tslSWvXrtXRo0e1c+dOhYWF2QWlN91002nnDwaD2r9/v+666y7t3btXpmmqZ8+eevPNN3PnwwIAZJtpmpo2bZqGDh2qdevWye12q3bt2lq8eLG8Xq8dOJCkbt26aciQIZJ01jlmzZo12rBhgypVqqQKFSpIOjmf7dq1S/3799f48eMlnQwmpKWlyTAMDRo0SM8+++x5dcg7ceKEkpOT9f7772vv3r3as2eP4uPjVaFCBbVo0UKlS5c+n48GAIBsSR/eW7hwoR566CFJUlRUlE6cOJHh56VKlVL//v3VtGlT+9gzFRdu375d48aN01tvvSXLsuTxeOwONYFAQJGRkSpYsKA6d+6sm266SZUqVZJpmlq8eLHWrVunDz74QJJUs2ZN9evXT9WqVctwvdCcvmzZMj388MOyLEtpaWmaMGGCXYQJAADyptCcvnTpUj300EPy+XwqWrSoatWqpbfeeivDRjamaWYahDv1+X7s2LEaMGCA9u3bJ5/PJ6fTaYck/H6/oqKi9NFHH6lly5ZnHNemTZtUq1Yt/f333/Z6sySVK1dOzz77rDp37pzh/X6/X4cPH1bnzp01a9YsRUZGauLEiXrsscfOOG4AwPkJzR3pn1tLly6tBg0a6NVXX1V8fHyW/u899T3Dhw/XsGHD7O8DT50/rr32Wi1ZskSlSpXKMPeExtO3b1+9+eabcrvdCgaDMk1T1113nVq3bq1nn31W11577WljCAQCatmypWbPnq18+fLp22+/VeXKlXPw0wIAAAAAAAAuDgJ8AADkIa1bt9bEiRPlcrnUrl07NW7cWPPnz9fUqVP1999/n3eIz+fz6fnnn9esWbN09OhRSbILQkM7LEund4YIDw9XmzZt1KZNG1WqVOmM5zdNU+XLl9cvv/wiy7I0ceJEPfnkkzn0qQAALtSSJUv06quvas2aNfJ4PPruu+9UsGBB9e7dWwkJCfL5fFkO8aUPA6SmpioiIkJSxmKOnTt35niI79TQw/HjxxUVFXWenwgAABdm7ty5euSRR2RZlu6++27ddNNNWrRokfbu3XveIb6DBw9q8uTJdkdc6WQnmlBXg/TPagUKFJAkHTp0yH7trrvuUqdOndSsWTO7Q8Gp9uzZo1tvvVVHjx6VZVn67LPP9Oijj17QZwEAAHJP6HeHJUuW6IEHHpAklS9fXk888YSeffZZxcbGnnNt+EySkpI0cuRIzZkzR8ePHz8thBETE6PPPvtMtWrVOuM13nnnHb366quSlCHEZxiGGjdurDp16ui6666Tz+fTN998o9WrV2v16tUKDw9Xt27d1KVLlwwBRADAhcssvHf77berbdu2atWqlaKjo7MdnE7/LPvll19qyJAh+v777xUIBE6bP0qVKqXExERdddVVp11n3759uvvuu7Vr1y65XC6ZpinTNFWoUCGVL19effv2VbFixVS4cGHt2rVLK1as0OTJk7V8+XJFRUWpd+/eeumll874zAsAAAAAAADkZaxqAQCQh4TCdU8//bTatGmjO+64QxUrVlQwGNSMGTP0999/2ztaJiUlqWnTpucM8ZmmKY/Ho7Fjx6patWqaP3++Zs+eLZ/PJ+lkkC9UDBr6ck2SoqOj9dprr6lx48YqXrz4WccdCAQyFJSe6/0AgIurRIkSCgQCioqK0sKFC1WxYkVJUpcuXeRwODR9+vQMnfiGDRsmSRoyZIicTmeGOSZ96CAU3pOUoRCjWLFi6tOnjyRp/PjxSktLs0N8PXr0kKRsh/hODTtERkZKOnsQAgCAnGZZlg4dOqQGDRpIkqpVq6ZOnTrp8ccf17hx4/TGG29oz549sixLlmVp27Zt9pzYtGlTe9OUzOauggULqlu3bipXrpy6deumP/74Q0ePHrULE8PDw+X3+2Wapo4cOWJvxCJJdevWVceOHfXQQw/J5XJleo3Qc5vH47FfIwwPAEDelVl474477lDHjh3VvHlzRUVF2WvF53PeGjVqKC4uToULF9akSZN05MgROZ1OBQIBud1uHT16VM2aNdPKlStVpkyZDL9fhP7epk0bbdq0SZMnT5bf75fb7VYgEJAkffrpp/riiy8y/M4iSWFhYWrVqpVatmxJeA8Aclhm4b2qVavq+eefV9OmTRUeHi7LsrLd9TS0sYzD4VDDhg0VExOjESNGaO7cuXYn19D8sW3bNnXo0EETJ05U/vz57XOYpqmrr75aPXv2VK9evXTw4EH7effAgQNavHixkpKSdNVVVykuLk47d+6UJP3zzz+KiIhQ69at1b59e8J7AAAAAAAAuGzRgQ8AgDwgffHDlClTVLZs2Qwd7w4cOKCBAwdq+vTp59WJL/3rPp9PS5Ys0WeffabvvvtOf//9tw4fPizpZBCjbNmyuu2229S5c2eVLVs2S+P/4osv1LhxY0knC0dnzpyp6OjoC/lIAAA5JDTHbNu2TYFAQDfffLMCgYBd6LB27Vp98MEHmj59erY68WVFbnTiAwAgL/jss880aNAgderUSU2bNrWDcB999JEGDhxoh/ikkyH3kiVLZqkTX+j1rVu3asmSJZo8ebJ++OGH0wrfQ2JjY9W2bVt17NhRxYsXl8PhOGu4ff369apcubICgYCqVaum5cuXZ7twEwAA5L4zhfc6d+6spk2bKiIiIsc2tNm5c6emTZumd999V4cPHz6tk9L999+vKVOmqEiRIpke/9NPP2nw4MGaMWOGJNmbCZimaXflc7vd8vl8ioiIUPv27fXMM8+oQoUKFzx2AMD/hOaFBQsWqF69epJOhvdCz61hYWEXPHekP37NmjUaNmyYZs+eLb/fbz+PWpalwoULq0+fPurYseNpa8p79uzRqFGj9NFHHyk5OVkul8teew6FwEOb30gnv7ts06aNevfuTfAbAAAAAAAAlzUCfAAA5BGZBSNC07RhGDpw4IAGDBhgd+LLbogvsy/l/H6//vjjD/3zzz9yOBxyuVy65ZZb7F00Q3+eiWVZCgaD6tOnjwYPHizTNNWvXz/17t07Bz4RAEBOyWyX/PSvEeIDACBr0j+j/fnnn4qPj1d4eHiGcPzHH3+sgQMHavfu3RneHwrxNWvWzD7X2UJ80skOBYsXL9aWLVu0bt06HTx4UOHh4YqMjNTDDz+s6667TlWqVMnS2NPS0tS/f38NGjRI0sk5/u2335bT6aSbLQAAeUjod4HFixerdu3akqQqVaroueeeU9OmTRUZGZnj3ej37NmjDz/8UKNGjdLRo0czhDAKFiyo119/Xc8995wkZXrdrVu3asyYMRoyZIicTqe9+UBo/cHhcCg6OlrvvfeeHnjgAV177bUZ7hUAcGFC/5/Onz9fDz/8sKSTc0e3bt30yCOP5GjwO/15kpKS1K9fPy1btkzBYND+blGSatasqTlz5mR67V27dmnGjBl6//33tW/fPjs8HvruMxTki4yMVL9+/dS6dWvWkAEAAAAAAHDZI8AHAMBlIPTF1oWG+NI7WzjvXMG99O9ZuHChGjZsKJ/PpwYNGujLL7/MMGYAQN6V/v/qn376Se+//75mzJghr9ebIcT34osvaujQoZIuboiPuQQAcKFODcPlRre50DXSn/9MIb5SpUplqROfdPY599TjznZvofPs2rVLTZs21Zo1a1SoUCF9//33Kl68+HnfNwAAyHmZhfeuv/56vfLKK+rUqVOG9+S0X3/91e6kl5qamiHEd88992jRokV2d70zXf/zzz/X999/r4ULF8rr9crj8aho0aJ64IEH1KBBA5UsWTLHxw0A/3aZhfdiY2PVunVr9enTR7Gxsee1ppuVa0rSvHnz9Oqrr2rjxo1yOp12F1ZJ6t+/v3r16pXpOY4fP66tW7fqlVde0c6dO/X777/bAcCyZcvq1ltvVa9evVSuXLkcGzcAAAAAAABwKRHgAwAgm0KFkaFww8WSGyG+7F771H+vWbNG9913n06cOKGqVavqnXfeUY0aNXKtMBYAkPMuVohv165d6tev32khPkkaNGiQ2rdvnyHEd+TIEW3evFnFihXT1VdffcH3CQD498nsuSSnixbPds3MQnwOh8PuxJeVEN+pY3c4HKeFBc8mfWfABg0aaO7cuYqOjtbHH3+sxx9//HxvEwAA5ILQ7wSLFi1SnTp1JEkul0v58+dXly5d1K1bN0VHR+fqZjdr1qzRSy+9pKSkJLlcLpmmaYf4hgwZom7dup117CHHjx+X3++XZVkZnvVZNwaAnJVZeM/j8cjn8+mOO+5Qv379dO+99yoiIiLXri1JEyZMUJs2bSTJ7vJumqbuuecezZo1S/Hx8WecuwKBgPbv36+NGzfaz6+33367wsPDFR4enuPjBgAAAAAAAC4VviEBACAbLMuSw+HQggULdO+992r79u0X7dqGYciyLBUqVEi9evVSixYtVLhwYXsnS6fTqaSkJDVt2lR///23nE6ngsHgBV3zr7/+OuNYEhMTVbNmTZ04cULlypVTp06dVLlyZUmiCAMALiOh+UWSKlasqC5duqhFixbyeDwZwurDhw9X9+7dJem85pgbbrhBffv2VevWrSVJaWlpdgFGjx499PHHHys5OVmSdPjwYX3yySd66aWX9MYbb2jPnj05cq8AgH+P9MXhlSpVUo0aNSQpV8N7kuxuAZLUvn179ezZU9ddd12GLoDbtm1Tnz59NGvWLEkZ5+KzCRVBhq6TmUAgIEn2+ULFj82bN9fcuXMVGRmpF198UQ0aNLiAuwQAADktfee9UHjP4/EoGAzq0KFDGjdunD744AMdPHgwVzvV33HHHXrxxRclnfy9IrR5gHRy058zOXXzt6ioKMXGxtrhvfSbGQAAckZo7li4cKEd3nO73QoGg/YmnK+99pq+/fZbe5O2nJT+WfaZZ55R165dJZ3cfMY0TZmmqeXLl+uXX34549xlmqZcLpeuvfZaPfjgg6pVq5Zq1aql2NhYwnsAAAAAAAC44vAtCQAAWRT6Imzp0qWqX7++fvjhBw0YMEAnTpy4aGNIH+Lr2bNnroX4gsGgRo0apfvvv1+ffPKJ9u3bJ7/fL0lKTEzU22+/rTp16uj48eMqV66c2rVrp4YNG/JlGgBcpk4N8XXr1k2PP/64wsPD5fV65Xa7JeV+iG/ChAn6/fffNWXKFH3yySf6/vvvtWTJkova8RYAcPlLH96rW7eu1q1bp5UrV2rSpEkX5fqnhvh69OihokWL2gWLlmWdNcSXlTBfetu3b9eMGTNkWZYd2DMMQ6mpqdq6dasaNGigWbNmKSIiQq1atVKXLl0UFRWVU7cLAAAuUGjdecmSJapdu7YkKSIiQj6fT06nUw6HQ7t27dJHH32ksWPH6uDBg7k2Dklq1KiRevfuLelkiC/0O8xnn32mrVu3nvM8mYU0cjN0CAD/RunDew899JAkqWDBgrIsy+48bxiGVq9erYEDB2rhwoW5FuJL//xbvXp1e3xut1uWZWnp0qWSZL8vPYLdAAAAAAAA+DdxXeoBAABwOUhfRPHAAw9IkqpWraqqVavmegeHU50a4pOk6dOn6++//z4txDdr1iwVLlxYfr9fbrdbKSkp+uGHH3T33XcrJibmjNdYtWqVevTooX/++UfPPvusbr75ZkVFRSk8PFybN2/WkSNHFAwGVaVKFT333HNq3LjxWc8HAMi7QiGHUDHdwYMHVbJkSTVt2lSWZWnGjBny+/1yuVwKBAIaPny4JGno0KF2iC87c2EoxCdJ48ePt0N8aWlpevnll7V8+XL9+uuv2rZtmwoWLKjPP/9chQoVyvH7BgBcmdKH9+rUqaNFixYpLi5Obdq00R133HHRxhEK8TkcDnXo0EGSNHDgQO3Zs0eWZWUI8UlS06ZNZRiGAoGAHcI7duyYoqOjzzrX/vLLL2rWrJk2bdqkjz76SM8884wKFCggy7L09ddf64cfftDPP/+syMhItW3bVj179lTBggUvzocAAADOKf2mcaF15/Lly+vqq6/WqlWrdPjwYft3gz/++EOjR4+WJLVr1y7H5/TQurNhGGrevLm++OILbdq0yQ5hBAIB/f3337rpppty9LoAgOwzDENz5861u6vffffdqlmzpn744QctX75cPp9PLpdLwWBQP/zwgwYOHChJevDBB3N8s7TQM3ipUqVUqVIlrVixQg6Hw+4Qv3r16gzvAwAAAAAAAP6tDCu7WzoDAPAvEypaWLx4sb0Dcii41rRpU0VGRl7ScR04cEADBw60Q3yGYcjhcCgYDKp69eqaOXOmihQpokOHDikhIUH9+/dXqVKl9PXXXyt//vyZnjsQCKhbt276/PPP9eeff2boBhHy4IMP6r///a+qVq2qiIiIi3HLAIBc9OGHH2rDhg365ptv5PF45HQ6deLECR04cECpqalyOBwZCi9efPFFDR06VJKyHeKTpF27dqlfv34aP368JCksLExer1cej0c+n0/x8fFKSkrSzTffnLM3CgC4YqUP7z3wwANasmSJ8uXLpw4dOqhNmzYqXbr0JR3TRx99lCHEJ50suixVqpT69++vpk2b2sctXrxY48ePV9euXVW5cmX7+e9US5cuVa1atexQvdvttrunh0RHR+uVV15Rp06dFB8fn4t3CwAAzsfKlStVo0YNSdIdd9yh7t2769Zbb9XkyZM1ZswYO8RnmqZM09T111+vjh075kqIL71WrVpp2rRpGdYDBg8erJdeeumMv5sAAC6OPXv2qGTJkvL5fLr77rv13HPP6YknntCqVav0+uuva+nSpRlCfJZlqUqVKurZs2euhPhC88Lu3btVrVo17dmzRw6HQ5ZlqXr16lq0aJHcbneOXhMAAAAAAAC43LDFFQAAZ5FZeO/666/Xk08+qaefflqRkZGnBdsullM78T3++OMqXLiwLMuyO/GtWLFCLVq00LZt2zRnzhyNHj1a+/fv14oVK3T48OFMz2uaplwul4YNG6bmzZsrPj7eDmUYhqG4uDi1a9dOs2fP1n333Ud4DwAuQ6G56/jx41q8eLHq16+vLl266JNPPtGuXbsUDAaVkpKiY8eOKTU1VdLJ+UGSXWgxfPhwde/eXZLs0EB23HDDDerdu7eeffZZSZLX61VYWJh8Pp9iY2OVmJhIeA8AkGXpg3K1atXSkiVL5PF4dP/996tVq1aXJLwn/a8TnyR16NBBPXv2VNGiRe2Cd8uy9Ntvv6l379767LPPJElJSUkaO3aspk2bpqpVq+rPP/884/lr1qyp2bNn28G8UIF9SGxsrCZMmKBXXnmF8B4AAHlUaP4uVaqUOnfurIYNG+rWW29Vu3bt1Lp1a8XGxioQCNjvC3XiGzt2rA4ePJjj4wn97vLiiy8qLi5Okuxn/n/++UeSCO8BwCVWuHBhvfXWW7r33nvVrl07NWrUSJJUtWpV9ezZU/fff788Ho8CgYCcTqcMw7A78S1cuFBerzdHx2MYhkzTVL58+VSqVCn7NcuydODAAR0/fjxHrwcAAAAAAABcjlyXegAAAORVofDeokWLVKdOHUmSy+XS8ePHlZycrGPHjik6OvqSjjF9iK9Xr16SpBkzZujvv/+2Q3zLly9XvXr15HK5tGXLFsXGxmrZsmW64YYbMt0pOVRg6nK59Pbbb8s0TY0fP17//POPnnnmGdWuXVuPP/64JLHTMgBcpgzD0JEjRzRt2jR98sknWrt2rcLDw9WrVy9VrlxZNWvW1OHDh+X1ejV79mz93//9n2bPnm133wt1yRs+fLgkaejQoXaILyud+ELzR/HixfX888/r559/1o8//iiv16vY2FitWLFCZcuWzc2PAABwBTk1vLd06VK5XC75fD79/vvv2rt3r0qXLi2Px3NJxhd6xnI4HOrQoYMkZejEZ5qmfvvtN/Xs2VMbNmzQtm3blJCQIEl66aWXdM0112R63tB82rhxY1mWpQ4dOig5OVnSyaD8HXfcoTfffPOShRcBAEDW3HXXXfrpp5/066+/6uGHH1ZERIQsy1KpUqX0/PPPS5LGjx9vd+KTZIf4JOV4J77Q71VFixZVVFSUUlJS7C6/oU3hsvr8DwDIHR6PR506dVL9+vV13XXXKSwszP6/OdTVVZKWLFmSoRNfKMQnKcc78TkcDuXPn99+Lg8FwoPBYIaNZgAAAAAAAIB/KwJ8AABkIn3nvVB4z+PxyO/369ChQxo3bpxcLpeeffbZHC2OOB/nCvGFdmX2+/2KiYnRsmXLVL58+bMWWaQP8Q0ePFhlypRR2bJlM3zpl75IFgBweUlNTdXs2bM1YsQIbd68Wfny5dO8efN099132+8pVKiQpJM77r/44osaMWKEhg0bpj/++EM+n++CQnyh8PeRI0eUmJiogwcPKhAIEN4DAGRb+ueSBx54QEuXLs3QQfznn3/W66+/Lq/Xq7p16+ZocWJ2nBriMwxDAwcO1O7du2VZlizL0rZt2/Tee+/ZhfF9+vTRG2+8ISnzIvnQs6BhGHrsscckSf/9739VuXJldezYUeXKlaPrHgAAl4ly5crp1ltvzTC/S1KJEiUuSYjPNE0VKVJEt912m/bs2WP/vhXa0I5N3QDg0nO73SpZsqSkk99rOp1Oew65FCG+0LXTd4gPBoOKjIzMkfMDAAAAAAAAlzsCfAAAnCL0BdOSJUtUu3ZtSVJERIRSU1PlcrlkmqZ27dqljz76SIZh5HhxxPlIH+Lr0aOHXC6XJk+erAMHDsjtdsvn8yk6OlqJiYnnDO+FpA/xhbpEnPpzAMDlJRQc+PnnnzV69Ght3rxZ4eHhWrBgge6880775+mLBUN/79Spk0qUKKERI0bo22+/lc/nU1hYmLxe73mF+FJSUjRhwgR98skn2r59u+Li4pSUlER4DwCQZenDe3Xq1NGSJUsUFhYm0zTl9/szFCcOGjRIhmHkeIeB7Egf4mvfvr0sy9KgQYPsEJ/T6bTDe7179z5reC/k1BBfxYoVdeONN16sWwIAADko9Bx+ajjuUoT4Qr9jXXXVVZIkn88nSSpcuHCGnwMA8ob0c8ilDPFJUoUKFRQZGalAIKBgMKhixYopX758OXZ+AAAAAAAA4HJFgA8AgHRCX2otXbpUDzzwgCSpfPnyuvrqq7Vq1aqLtsNxZs4VhjAMQ8FgUFdddZU6dOigtWvXatWqVUpNTVV0dLSSkpJUoUKFLIUqQijEAIArS+j/9QEDBujHH3+Uy+XSW2+9lSG8J2UsFjQMw/5Z3bp1lT9/fsXFxWnWrFnyer3nFeIzTVNr1qzRuHHjtHnzZhUsWFDLly/XzTffnLsfAADgimFZlj1vPfTQQ1q0aJHy58+vunXr6s8//9SqVasuWnHimcaXfg4NBAJyuVyndeJzOp3q3bu3kpOTFQgEJEk9e/ZUv379JJ37OVDKWKAZCu+lD+MDAIDL38UO8YV+lwidK7RJ3PXXX3/B5wYA5K5LFeILPYMeP35cJ06csP9NZ3gAAAAAAADgJKryAQBIxzAMrVy5UrVq1ZIk3XHHHXr11Vc1ePBgPfvss4qNjVUgEJDD4ZDD4bCLI8aOHauDBw/m2rhM07SLNkeNGqXvv/8+0/c5nU4lJycrKSlJ+/btU2pqqmJiYs4rvAcAuDJNnTpVc+bMkWEYypcvn+644w5JZw9th7rySdJdd92lF198UY8//rgd3vN4PJKk4cOHq3v37pJkh/jOdL4iRYqoaNGiKly4sJYtW0Z4DwCQLaFCwAYNGmjhwoWKj49Xu3btNGTIEA0ePFj333+/PB6PAoGAnE6nDMOwixMXLlwor9eba2MLFUquWbNGLVu2tAvsQwG99MG6ChUq6Prrr88Q3nvzzTclZS28F3JqWI/wHgAAV55QiK9169a5vk5tmqYk2b8zBQIBXXPNNbr77rsv+NwAgNwXCvFJUo0aNdSjR4+L9pwcCgm63W5FRkaqUaNGkmSPBwAAAAAAAPi3ogMfAACnCBU9lChRQp07d1bDhg0VERGhdu3aKRAIXJQdjjMbkyQNGTJE//nPf1S4cGHNnDkzw86ZknTkyBHNmDFDI0eO1JYtWxQTE6PExETCewAA24YNGySdLJgoVaqU7rzzziwdl37n5kqVKqlLly6yLEszZsyQz+eTx+ORz+c7rRNfqOOQJKWlpcnv9ysmJkblypXTgAEDVKRIEV1zzTW5cq8AgCtbIBDQPffcox9//FGPPfaY2rVrp2uuuUbXXHONXn31VUm532EgM4ZhaO3atXr22We1fv16bdy4UStWrLAL7UPz4rJlyzR69GitWbNG0vmH9wAAwL/HxerE53Q6ZVmW1q1bJ+lkoK9o0aJyu910+gWAy8TF7sQXeo797rvv7E1qnE6nihcvbo8HAAAAAAAA+DcjwAcAwCnuuusu/fTTT/r111/18MMPKyIiwg45XIziiDPZt2+fJk+eLMuytH//fjVv3lwJCQkZvnRbv369PvjgA23ZskX58uVTYmKiypcvT/EnAEDBYFA+n09z5syxXzt69KhOnDih6OjoLJ0jfdFHxYoV9dxzz+nw4cOaN2+efD6f3G63/H5/hhBfaK5MTk7WlClT5Pf71bBhQ5UsWVKVKlXK8fsEAPx7uFwude3aVTVq1FDBggVVsmRJ+2f33HOPXRx4KUJ8hw4d0vr16yVJmzdvVo0aNZSUlKTY2FgFg0GtWLFCQ4YM0dy5cyVJffr00RtvvCGJ8B4AADi7ixXi8/l8OnTokP3v1q1bKz4+/gJGDgC42C5miC/0HLt161b7tU6dOumWW265wLsAAAAAAAAArgyOSz0AAADyonLlyqlJkyaKjIzMsKNwqDiidevWdveEUMe+UHHE2LFjdfDgwRwf09VXX62RI0fquuuukyT99ddfatasmZKSkuz33HPPPSpXrpwiIyMJ7wEAMnA6nTIMQydOnJD0v+6upmlm6zyhog9Jqlq1ql544QWVLVvWPleoaHD48OHq1q2bJOnEiROaMmWKhg8frldeeUVTp061d2EGAOBCeDweVa1aNUN4LzRP1ahRQz169ND9998vj8ejQCBgz4eh4sSFCxfK6/Xm+Lhq166tadOm2f/etGmTqlevrsOHD8vpdCoiIsIO773++uuE9wAAQLZcjHXqGTNmaMOGDZKkMmXK6M4778yp4QMALqL067m5/Zy8bNkyLV68WJIUGRmpypUr59h9AAAAAAAAAJc7OvABAHAGodBe6M+Qi7XD8aksy9Ldd9+t6dOnq2XLlvrjjz+0f/9+NWvWTDNnzrR3zpw5c6b27t2ra6+9luJPAEAGYWFhcjqdcrlcCgQC2rx5s77++ms98cQT2TpP+p2ba9Wqpc6dO6t9+/b2vBM6/3vvvSev16vbb79do0eP1s6dOxUREaFmzZrZcycAABfq1Ge2i9lhIDOhaz/++OMyDEMtWrSQdLITX/Xq1ZWUlKQqVapo+vTp2rhxo/r27SuJ8B4AAMie3FqnNk1TXq9XK1eulMPhkGmaqlWrlipUqJDzNwEAuChy+znZNE05HA6tWrVKR44ckSQ98sgjatq0ac7fDAAAAAAAAHCZMqzQVlsAACBbtm/frpEjR2YojjBNU6Zp6vrrr1fHjh1zJcRnGIZWrlypVq1aadeuXZKka6+9VhMnTtT9999/2nsBAJBOFlGkpaWpdOnS2rt3r12U0bFjRw0bNkxutzvb80b6uaZDhw4aM2aMpJMFIS6XS36/X5JUsGBBHTx4UPHx8UpKStLNN9+cszcHAEAm0s9TSUlJGjRo0GnFiZZlqUqVKurZs2euhPgkadasWWrevLn9s5tuukkrVqzI8KxIeA8AAJyvnFynDv0O83//93964IEHlJaWprvuukvz589Xvnz57IAGAODylBvPyaFzrl+/XnfddZfS0tJUqVIlTZw4UbfccgtzBwAAAAAAAPD/sUoGAMB5Cu1w3Lp1a8XGxioQCMjhcMjhcNg7HI8dO1YHDx7M0esGg0FVq1ZNo0ePVnx8vCIiIrR37149++yzOn78uP0+wnsAgFNFRkbqvvvuk/S/XZfHjRunH374QYZhyDTNbJ0v/TF16tRRTEyMJMnpdMrv98vtdsvj8ejgwYOKi4sjvAcAuKhCc50k1ahRQz169ND9998vj8ejQCAgp9MpwzDsDgMLFy6U1+vNsWsHAgFJUtOmTdWnTx/7eXHr1q2aOnVqhvcT3gMAAOcrp9apQwGMHTt26LnnnlNaWpquv/56PfPMM4qKipJlWQQwAOAylxvPyYZh6I8//tB//vMfpaWl6aqrrtJjjz2m4sWLSxJzBwAAAAAAAPD/uS71AAAAuJyFiiMkZdjhWJJdHCEpxzrxGYYhp9Op5ORk/f3334qNjVVycrLi4uI0c+ZMRUVFXfA1AABXplChRChAFwrYeb1edezYUV999ZVuvPHGbHdwDZ33wQcfVNGiRbV9+3Y9/PDDmj9/vtLS0iRJsbGxSkxMJLwHALjoQsWJhmGoRo0a9uundhgIFSdKypFOfJZl2c+Gy5cv186dO+3Qe+/evdW1a9cLOj8AAEB6ObFObRiGDhw4oCFDhuj333+X2+1W9erV9eijj7LZAABcQXL6OfngwYMaOXKkfvzxR0lSlSpV1Lp1a0VGRub+zQAAAAAAAACXEba6AgDgAl3sTnxHjhzR9OnT9fbbb+v3339XTEyMlixZottvv13BYDBHrgEAuPKEdlZu1KiRSpUqJYfDYc9Z27Zt05tvvqn9+/dn2IU5q0zTVFRUlK677joZhqGHHnpITz75pCQpIiJCK1as0C233JLj9wQAQFZc7E586cPwiYmJGjFihCZPnizpZHivX79+ksTzGwAAyFEXuk59+PBhTZo0SfPmzdPx48dVrlw59evXT4UKFcr2OgEAIG+7kOfk9HNCSkqKJk2apNmzZys5OVk333yzhg8friJFilyS+wIAAAAAAADyMjrwAQCQAy5WJ74jR45o6tSpGjVqlDZv3qyYmBglJSWpfPnyCgaD7IQMADijUJCgWLFiKl68uLZt22bvpuz3+zV//nxdc8016tatmwoUKJCtTnyGYcgwDEVFRck0TVWvXl133nmnXC6XOnfuTOc9AMAld7E68Z0a3vvwww81e/ZsSVKfPn30xhtvSBLPbwAAIFdkd53aNE05HA573fmTTz7Rzp07dfXVV2vy5Mm68cYb7fcAAK4sF/qcnJKSoilTpujjjz/W77//rquvvlqff/65ihcvfknuBwAAAAAAAMjrCPABAJBDcjvEFyqiGDlyJOE9AMB5sSxLERERGj58uGrXrq29e/fahRj79+/XlClTFBMTo3bt2mUrxGcYhvbt26cNGzbI7/fr2LFjuuOOOzRkyBCFh4dfhDsDAODccjvER3gPAADkBVldp27btq0KFSqklJQUTZ8+XaNGjdKvv/6qfPnyacGCBbr55psJ7wHAFS67z8mWZalhw4Y6duyYJk2apNGjR2vr1q0qUKCAFi9erJtuuukS3g0AAAAAAACQtxHgAwAgB+VWiI/wHgDgbDIL2mX2Wqgg48Ybb9QLL7ygAQMG6OjRo3I6nTJN056rjh8/rk6dOumqq646Z7FeaB5at26dkpOTVb58eZUpU0aSCO8BAPKc3ArxEd4DAAB5Sfp16gkTJiglJeW0dWq3261HH31US5cuzbDunJiYqHLlyvF7CwD8S2TnOfntt9/WsWPHtH//fo0dO1ZbtmxRgQIFlJSUZK8JAwAAAAAAAMgcAT4AAHJYTof4CO8BAE51aqguGAxKknw+n8LDw+VwOOwQwalBPsMw5PF41KBBA61evVpz5syR1+u1Q3y7du3S2LFjdeDAAf33v/9VsWLFzhjiC81DlmXpvffeU3JysurUqSOPx5PLnwAAAOcvp0N8hPcAAEBedK516vfee0+JiYnaunWrtmzZwrozAPyLZfU5+fvvv9e+fftkmqZ2795NeA8AAAAAAADIBgJ8AADkgpwK8RHeAwCcyrIsO0y3du1abdq0SfPnz9eePXvk8/lUsGBBFShQQHXq1FGVKlVUqlSpDMeGAgY333yzXnrpJe3fv1/ff/+9AoGAHeL766+/NGnSJK1evVofffSRbr/99gznME1TTqfTnoeaN2+ub775RtHR0Xr11VcJ8AEA8rycCvER3gMAAHnZ2dap9+zZo+TkZJ04cYJ1ZwBAlp+T9+7dq0AgoPj4eMJ7AAAAAAAAQDYYlmVZl3oQAABcqbZv366RI0dmKI4wTVOmaer6669Xx44dzxjiI7wHAMiMZVlKS0vTq6++qoULF2rr1q2Zvi88PFzh4eF65ZVXVLNmTd15552STg8QLF26VL169dLatWvl8/nsEF/oWhEREXrllVdUtWpVPfTQQ/ZxKSkp2rx5s958800tXLhQkZGR6tevn7p3756Ldw8AQM5KH8BLSkrSoEGDTitOtCxLVapUUc+ePTOE+AjvAQCAy8X27ds1YsQITZw4USkpKXI4HHK5XPL5fIqJiVFiYqIqVKjA7y0AgNOedd955x0tWrRIPp9PHo9HPp9PcXFxWrFihW6++eZLPFoAAAAAAADg8kGADwCAXJadEJ9pmnI4HIT3AAAZhIomTpw4oWXLlundd9/VsmXL7F2R0/N4PPL7/XK73Xb44I477lCrVq3sXfdN05RhGHYhxv/93/9p8ODBWrx4sY4dO2YHFlwul/x+v5xOp4LBoO6//35FR0erSJEiWrVqlZKTk7V7925FRETo6aef1ptvvqn4+PiL/vkAAHAhLiTEJxHeAwAAl4e9e/dq0KBBmjBhgnw+nwKBgKKjo5WUlER4DwCQQfrn5Llz5+o///mPfv/9d3m9XsJ7AAAAAAAAwHlyXeoBAABwpStRooQdmEgf4pOkP/74Q6NHj5YktW3bVoUKFVJKSoqmT59OeA8AYDMMQ//8848SEhI0ZswYrVmzRm63W3FxcbrtttsUERGhv/76Szt27NDff/8tSRl2RP7+++/1/fffa/fu3Ro0aJAcDoek/xVi3H333erfv7/KlSunTz75RPv27ZPT6ZTf75fH41EgEJAkLVmy5LSxRUVFqW3bturRowfhPQDAZSkUiDcMQzVq1LBfPzXE98MPP2jgwIGyLEv169eX0+nUsmXLNHLkSMJ7AAAgzwptGle4cGEVKlRI0dHR+vvvvwnvAQDOKBTeO3z4sPbu3asTJ04Q3gMAAAAAAAAuEAE+AAAugvQhvgkTJiglJeW0EJ/b7dajjz6qpUuXEt4DAGSQmpqqWbNm6f3339emTZsUERGh4cOH6/bbb1elSpUkSX6/X0eOHNHbb7+tpUuXau3atfL5fHK73XbnoLffflu7du3SlClT5HA47EIMSbr11ltVrFgxPfLII+rcubN27dql/fv3y+fzSfpfZz/DMGSapiQpNjZWb775plq2bKnY2NiL/rkAAJBTshPie+utt+R0OhUWFqZPPvmE8B4AAMjTHA6HDh8+rGnTpunTTz/V33//rZiYGCUmJhLeAwCcUXJysqZOnaqRI0dq165dio+PV1JSEuE9AAAAAAAA4DwZlmVZl3oQAAD8W2zfvl0jR47M0InPNE2ZpqmiRYuqYsWK2rp1q7Zs2UJ4DwBg75K/ePFi9ezZU6tXr1Z0dLQWLVqkKlWqZHhfMBiU2+2W3+/Xd999p48//ljTpk13HoaXAACaoElEQVSTJLndbhmGIZ/Pp7p162revHlnve6JEye0atUqffXVV1q9erXWr18vwzB07NgxxcbGqkKFCqpYsaI6dOig0qVL5+pnAADAxRQK8UlSUlKSBg0adFqIz7IslSlTRgULFtSKFSskEd4DAAB519GjRzVmzBhNmjRJP//8M+vOAIBz8vl8+uSTTzRw4EDt3btX8fHxWrFihcqUKXOphwYAAAAAAABctujABwDARZS+E1/6EJ8k7dmzR8nJyTpx4gRFFAAAWZYlh8MhSRo8eLBWr16t8PBwffPNN6pSpYod7pNO7qbvcDhkWZbcbrfuueceVahQQV6vV59++qmCwaBM09Tjjz9uh/rSH5+eaZqKjIxUzZo1VbNmTaWmpurw4cOSpJSUFEVFRemGG25QIBCw5zAAAK4UWe3E9+uvv9o/I7wHAADyshMnTmjOnDn6+eefFR8fryVLlrDuDAA4K5fLpQIFCmjv3r1yu92E9wAAAAAAAIAcQLUlAAAXWWYhPqfTKY/HY4f3EhMTKaIAgMtcqPg/FJQ7U2DuTELdf15//XV98803crlc6t+/v+68884znit0jCTt2rVLcXFxcrlcCgQCatasmR3e8/v9crvdmY43dN7Qv8PCwnT11VdLkq6++mqZpilJzE8AgCtWZiE+y7K0dOlS+Xw+eTwe+Xw+SVKvXr0I7wEAgDztqquuUt++ffXnn39q2rRprDsDAM7J4XCoYcOGmjBhgqpWrarSpUtf6iEBAAAAAAAAlz3DsizrUg8CAIB/o61bt2rcuHH6+OOPdfToUQWDQUVHRyspKUkVKlSgiAIALmOhov/ly5dr0aJF+u9//6vo6OhsnyclJUXNmjXTkiVLZBiGFi5cqFq1ap3zuPXr12v06NEaP368fD6fmjdvrunTp0vKGN47cOCADh06xO7JAABkIjSfS1JiYqKGDBmib7/9VmlpaZKknj176s0335REeA8AAOR9qampioiI4PcWAECWpX8uBgAAAAAAAHBhst7+AQAA5JhgMKibbrpJzz77rK6++mrCewBwBQkVNSxcuFA1a9bU4MGDNX36dAWDwWyfa8OGDVq8eLEsy1KJEiXOK7zXokULO7wXCAQyhPc++ugj9enTR/v378/22AAAuNIZhmHP3/fcc49uv/12wnsAAOCyFRERIUn83gIAyDLCewAAAAAAAEDOIcAHAMBFlr64s0+fPvrll18UExNDeA8ArgDpw3sPPfSQJOnWW29VwYIFz+t8W7ZskWEYcjqdWSqWyCy8N3XqVEknw3sul0uSdPToUb3//vvq27evPv30U23atOm8xgcAwJXMsiz72SwhIUGvv/66pJPPcYT3AAAAAAAAAAAAAAAAkFUE+AAAuMhCxZ0tWrTQjBkzlC9fPq1YsYLwHgBc5kLhvQULFtjhvapVq+rFF1/UQw89dF7/v//yyy+yLEumaWrfvn367bffztjJL6vhPUny+XwaOXKk/e+PPvpIPp9PlmVle4wAAFypQuH5KVOmqEWLFpKkN954Q2+88YYkwnsAAAAAAAAAAAAAAADIGgJ8AABcAh07dlRCQoLi4+OVlJSkcuXKUfwJAJexUHhv/vz5qlevniSpcuXK+s9//qNHH31U4eHh5xWOM01TkuRwOHTs2DHt3r1bTqdTlmVlOF92wnuWZalAgQLq27evwsLCJEmbN2+W3+/PUpc/AAD+TX7//Xc99dRTkqR+/fqpT58+kgjvAQAAAAAAAAAAAAAAIOsI8AEAcAk0bdpUpUuX1rfffkt4DwAuc+k77z388MOSJLfbrUAgoHvvvVfR0dHnHY6Li4uzz2dZlt59912lpKTIMAz7fNkJ70n/6yZUvnx5BQIBORwO/fHHH9qyZct5fwYAAFyprr32Wr3zzjsaMGCAevfuLYnwHgAAAAAAAAAAAAAAALKHAB8AAJdArVq1tHbtWlWsWJHiTwC4zIXCe6HOex6PR4FAQD/99JPatm2r48ePy+12KxgMZvvcsbGxkqS0tDRJJzvlrVq1yv55dsN76dWsWVOVKlWSaZryer3y+XzZHh8AAFe6sLAwdevWTT169JBEeA8AAJzcyCc7rwMAAAAAAAAAAAAE+AAAuEQiIiIkieJPALjMHTt2TKNHj5Z08v92v98vSXI4HPryyy/VokULpaamyul0ZjvEd9tttykmJkZut1sOh0O7du3Se++9J0naunWrRo4ceV7hvZCwsDBJJ0OIHo8nW2MDAODfIv0zG89vAAD8u1mWZXe2l6SUlBQdPXpU0v863p/PBj4AAAAAAAAAAAC4shHgAwAAAIALEB0drapVq0qSUlNT7dcty5LD4dCcOXPUvHnz8wrx3Xbbbbr66qvl9/vlcDjkcDi0cOFCNWzYUO+//74mTpx4XuG9UMjQ5XLJ4XAoNjZWUVFR2b11AAAAAAD+VSzLUlpamvr06aOGDRuqdOnSuuWWW/Too4/q1Vdf1aFDhy6bwP/Ro0d1/PjxSz0MAAAAAAAAAACAfwXDsizrUg8CAAAAAC5HoZ33d+7cqdq1a2vHjh069RHLMAyZpqn69esrISFBERERCgaD5yzoM01TDodDQ4YMUd++fe0AoGmasizLDgM++eSTmjhxoqSsd96TpN27d+v222/XwYMHVadOHS1YsOD8PgQAAAAAAK5goWf/48ePa8GCBfrggw+UmJiY6SY9xYsX10svvaSHHnpIxYsXz3B8XpKSkqKPP/5YGzZs0JtvvqlixYpd6iEBAAAAAAAAAABc0ejABwAAAADnKVSAV6hQIRUuXNgO10myQ3bn24nP4Tj5uFa9enUVKVIkw2uhUGDp0qXt8F5qamqWwnumaUqSFi1apLS0NHk8HtWpU8ceMwAAAAAA+B/DMHTs2DFNmjRJb7zxhhITE2UYhr0m4HK5ZBiGPB6PduzYoT59+qhPnz5avXq1fXxeet5OSUnR1KlTNXnyZE2bNk2dO3c+5xoFAAAAAAAAAAAALgwBPgAAAAC4AJZlKSoqSl26dFF4eLjCw8NVvXp1OZ1OBQIBud3u8w7xSVLVqlXVs2dPSZLf77dDgZK0ZcsWvfDCC5KkiIiIc54rEAjI4XDo+PHjmjhxoo4dO6YCBQqoadOmkpTnOgIAAAAAAHAphTbBWbp0qUaPHq2NGzdKOrkWEBkZKY/Ho0AgIMuyFAwG5Xa7lZKSos8++0z//e9/lZiYKCnvhPhSUlI0ZcoUjRw5Ups3b1bBggU1aNAgOZ3OSz00AAAAAAAAAACAKxoBPgDAZe9MhQ95oSACAHDlC4XeihcvLsuylJaWpttuu01z586Vy+WSz+c77xBfaC5r27atXnrpJUknQ3ihTnuGYWjEiBFq0aKFDh8+fNpxp54rdNxTTz2lxMRERUdH66OPPtJ1112XI58FAAAAAABXEofj5Fepo0aN0oYNG+RwOFShQgX1799f8+bN05IlS9S3b1/deeedCgaDCgaDcjgcSktL04oVK9S9e3ctW7ZM0qUP8YXCe6NGjdKvv/6q+Ph4LV++XOXKlbtkYwIAAAAAAAAAAPi3MCzSDQCAy5hlWRm6BaWkpMjlcikmJsZ+LRgMsoMwAOCi6NChg8aMGaOIiAj93//9n7Zs2aInnnhCwWBQHo9Hfr9fhmHINE3Vr19fCQkJioiIyNJctXv3br322muaMGGCJMnlcsmyLFmWJdM0dd999+mFF15QjRo1VLBgQfs40zTlcDhkmqYOHz6sdu3a6YsvvlBkZKS6d++uHj16ZKl7HwAAAAAA/0ZjxoxRhw4d5HA41LBhQ3Xs2FG1a9e2fx4IBOTz+dS+fXtNmzZN0v/Cek6nUxUqVNC7776r++67T9Lpa9oXQ2bhvaSkJN18880XdRwAAAAAAAAAAAD/VnTgAwBc1kKdjvr06aOGDRuqdOnSuuWWW/Too4/q1Vdf1aFDhy6b8N7Ro0d1/PjxSz0MAMB5CO2LEip8czgc2rZtm5o1a6aJEyfK6XReUCc+SbruuuvUpUsXPfXUU5JOFgg6HA4ZhiGHw6Fly5apS5cuatKkiRYsWKANGzZIkrxer3799Vd9+OGHeuSRR/TFF18oIiJCTz75pLp06UJ4DwAAAACAs/j9998lSbfddps6dOhgh/dCz/EOh0ORkZGaMmWKXn31VcXFxdkhvWAwqPXr1+vll1++ZJ34QuG9kSNHEt4DAAAAAAAAAAC4ROjABwC47ISKH44fP64FCxbogw8+UGJiYqbhh+LFi+ull17SQw89pOLFi2c4Pi9JSUnRxx9/rA0bNujNN99UsWLFLvWQAADn4Z9//tGdd96pX3/9VXfffbcWLFig6OhoJSQkqFWrVjnSiW/Hjh364IMPNHz4cEknC/9Cc2Do8c7tdis8PFzFihXTiRMntHv3brlcLp04cUJRUVHq2LGjXnnlFRUuXDi3PxIAAAAAAC5LwWBQwWBQ9913n77//nu98847evnllyWdvsac/nm+X79+GjFihA4cOHDJO/HReQ8AAAAAAAAAACBvoAMfAOCyYxiGjh07pkmTJumNN95QYmKiDMOwix1cLpcMw5DH49GOHTvUp08f9enTR6tXr7aPz0v59ZSUFE2dOlWTJ0/WtGnT1Llz53N2YQIA5D2macrlcqls2bKSpIMHD+rAgQOSpObNm2vKlCk50omvePHiGjRokD744AMVKFBAbrdbgUBAbrfbnv8CgYCOHTumX3/9VTt27JDP59OJEyeUL18+DRw4UH369CG8BwAAAADAWTidTnk8HkVFRSk2NlYtW7aUdPL5/9TgXfrn+b59+6pz584qVKjQJe3ER3gPAAAAAAAAAAAg7yDABwC4rJimKUlaunSpRo8erY0bN0o6uVtxZGSkHVqwLEvBYFBut1spKSn67LPP9N///leJiYmS8k6IL1REMXLkSG3evFkFCxbUoEGDztl9CQCQ9zgcDkVGRurJJ5+UJG3dulVTp061f56TIb6wsDB16tRJn376qTp16qSiRYvK5/PJsiz5/X5ZliXLshQIBGSapkqWLKl69epp5cqVeuGFF5QvX75c/SwAAAAAALjchdai3W63gsGg4uLiJJ18/s+M0+m0j+nTp49eeOGFSxbiI7wHAAAAAAAAAACQtxhWXkgvAACQTfXq1dOCBQvkcDhUrlw5NWnSRDVr1pQkffPNN/rmm2/0/fff28UUoa5I5cuX17vvvqv77rtPkuziiUuBIgoAuPJYlqUdO3aofv362rp1q+rXr6+EhAS53W57TkpISFCrVq0UDAbl8Xjk9/tlGIZM07TfHxERoWAweMZA96nz18GDB/XVV19p8+bN2rt3r3bv3q18+fLppptu0jXXXKNmzZopPj6e4B4AAAAAAKc49Rk7LS3NDu15PB717dtX7777rtatW6cSJUqcc/M10zTtNYD+/fvrww8/1IEDB+ywntPpVIUKFTKsU4eOSU1NlcPhUFhY2FnXBc4m/aZxW7ZsYd0ZAAAAAAAAAAAgDyDABwC47IwZM0YdOnSQw+FQw4YN1bFjR9WuXdv+eSAQkM/nU/v27TVt2jRJOmtxxKUI8RHeA4ArW9u2bTV+/Hg5HA6tWrVKt99+e4af50SILyR9YeDZXgMAAAAAAJmzLEujR4/Wtm3b9NNPP8nhcOiGG25Qo0aNtG/fPnXs2FHffPONHnjggSytJ58pxBeS2Tp1SkqKZs2ape3bt+vll19WoUKFsn0fhPcAAAAAAAAAAADyJio6AQCXnd9//12SdNttt6lDhw52eC8YDEqSHA6HIiMjNWXKFL366quKi4uziyqCwaDWr1+vl19+WcuWLZP0v3DfxZK+iILwHgBcWUJzUaNGjRQbGytJ+vrrrzP8TJKaN2+uKVOmyOl0yufzye12y7IsORwOzZkzR82bN1dqaqqcTmeG4zITKghMP5edGt5j3xYAAAAAAP4n9Jx8/PhxzZs3T3Xr1lWnTp00fPhwLV++XEuXLtWECRPUsGFDjR8/XpI0dOhQHTp0KEubwTkcDpmmKUnq06ePOnfubAfy0q9Tv/TSS/ruu+8kSdOnT9fw4cM1ePBg9ezZ0z4+q9JvGkd4DwAAAAAAAAAAIG8hwAcAuGwEg0H5fD4tX75ckvT444+rTp06kmR315NOFkeEwg4DBw5U165dVahQoTwR4qOIAgCubKG5qEqVKsqXL59M09SiRYsyzFMhzZs319SpU+VyuTIN8TVr1kwnTpzIUohP0lkLCC92p1kAAAAAAPIywzB09OhRTZ48WT169NC3334rwzDk8XjkcrlkGIbCwsIkST/88IMkafPmzUpKSsryOvKZQnzp16l//vlnPffcc3rxxRf18ccf69dff1VUVJS6du162uY8Z5N+3ZlN4wAAAAAAAAAAAPIeAnwAgMuG0+mUx+NRVFSUYmNj1bJlS0mSaZqnBRPShx369u2baXHExQ7xUUQBAP8OpmmqcOHCatWqlZxOp3766SfNmTNH0umd8Jo1a6YpU6ZkGuKbO3eumjdvnq0QHwAAAAAAODfLsjR37lyNGDFCGzZssF+zLEuBQECWZcnr9dphPsMw9Mcff2jIkCE6cOCAJGXpOT0rIb6NGzdq/Pjx+vnnn5UvXz6tXLlSt956a5bXAVh3BgAAAAAAAAAAyPsI8AEALhuhQge3261gMKi4uDhJOuNOxE6nM0NxxAsvvHDJQnwUUQDAv0doXqpYsaKCwaBSU1O1fv16SZl3wsupEN/F6CQLAAAAAMDlLPTsfOLECY0ZM0abNm2Sw+FQ8eLF9corr+jzzz/X6NGj1a1bN0lSIBCQaZpyOp1yOBxauXKl2rVrJ+nk+nMgEDjnNTML8RUuXNhep3a5XDp69KhiYmKUmJio8uXLKxgMyul0nvPcrDsDAAAAAAAAAABcHgjwAQDynFMDCGlpaQoGg3YxxB133CG/36/du3efcxfi9MURvXv3znInvtAxqamp8nq9krK2o3JmQkUUI0eOpIgCAPKI0FyTfs4J7bSfUx555BHdf//9kqQJEyZo586dZ3xvdkJ86YsD//nnH23evFk+ny/XO8kCAAAAAHC5C22s88EHH2jp0qVyOp169NFHNWLECL399tuqV6+e2rdvryFDhmjevHmqWbOmIiMjFQgE5HQ65XQ6NWfOHDVp0kSS5HK5shziC60v9+nTR23btlV0dLTcbrd8Pp+io6MJ7wEAAAAAAAAAAFzBCPABAPKcUABh1KhR6t69ux566CHVqVNHHTt21Ndff62iRYsqLS1Nf/zxh5xO5znDCpntcBwK8UnKNMTncDiUkpKiyZMnq2/fvjpw4ECWiiZOlT68t2XLFoooACAPCIW4Fy1apHfffVfffPONpJPzT06G4Nxut0qUKCFJSk5O1p9//mlfPzNZCfEdP35cLpdL0sk55pNPPlHPnj01YsQIeb3eTDv8AQAAAACAjLZu3SrDMFS5cmU9//zzqlu3rqT/ddyTpLp16+rdd9/V448/rnz58snv98vhcMjpdOqzzz5T06ZNJWU9xBdaX/b5fLr++usVHR1th/eSkpJUoUIFwnsAAAAAAAAAAABXKMOiRQMAIA8IhSmOHz+u5cuX67333tO3336b6XurVq2qVatWqW7dupo8ebIKFCiQpWuYpimH42R2vX///vrwww914MABO6zhdDpVvnx5ffjhh7rrrrs0cuRIffjhh/r111/Vtm1bffTRR/bxWUERBQDkPaH5ZsGCBapXr579ev369VWmTBl16NBBcXFxio+Pt3+Wfv7I7nXWr1+v2rVr6+DBg2revLmmTp16znPNnDlTrVq1UiAQkMfjkd/vt7vDPvzww/rqq68kSe+//75Gjx6tLVu2qHr16vr666+VP3/+bI0TAAAAAIAr3amhuMOHD+uuu+7Sli1bNHz4cHXp0kXS/57lT/37li1bNGrUKE2cOFFHjhyR2+2WaZoKBoNq0qSJZs6cKelk+C+06c6ZHDlyRJMmTdLYsWO1YcMGxcTEKDExMVvhPUlas2aNnn76af3yyy8qUKCAEhMTWXcGAAAAAAAAAADIwwjwAQDyjKNHj2rq1KkaNWqUNmzYIMMwMhRDeDweu7uQZVm6/vrrNXz4cDVs2DDLHYeyEuK75ZZbdN9992nZsmX6+eefFRUVpe+++0633nprlu+F8B4A5D2h4rv58+fr4YcfliSFh4crLS3Nfs9VV12lEiVK6KmnnlLFihVVuXJl+2ehOSR9Ed+57Nu3Tw8++KA2btyoKlWqaMGCBYqNjT3nOc4W4qtTp45q166t8ePHa/PmzYqLi1NiYqJuueWW8/xkAAAAAAC4MqUPxS1fvlyVK1eWaZqqUqWKvF6vvf57rs17tm3bppEjR2rChAnnHeILBoOaPXu2BgwYoI0bNyp//vxavny5ypcvn63wXsjLL7+siRMnEt4DAAAAAAAAAAC4DBDgAwDkCZZlKSEhQQMGDNCmTZvs191ut/x+v/1vl8sl0zRlWZYsy1K1atX06aefqnDhwlkucjhXiM/hcCgqKkpHjx5Vvnz5lJiYmK0iCsJ7AJD3ZBbeSx+MC/3/HwwG7WMKFSqkKlWqqEGDBrr33ntVunTpTM95LkOHDtXLL78sSRo7dqzatGmTpTGfLcQXGxurw4cPM8cAAAAAAHAG6ddzmzdvrlmzZmn06NGqV6+eGjRooLS0NK1bt04ejydLz/c5EeJbuXKlHn30UQUCAS1btizbnfekjOvbhw4dUoECBbJ8LAAAAAAAAAAAAC4NAnwAgEsqFH44fvy4HnnkES1dulQOh0M33HCDmjRponvvvVd79uzRli1bNGzYMPu4UJDPNE3Vr19fX331laSzF0ekd2qIb8SIEfr777/trn8+n08xMTFKSkoivAcAl7nQXLNw4UI99NBDkk4GxIPBoDJ7HHI6nQoEAnI4HDJNU263W+Hh4WrcuLHuuOMOPf7444qJiZHH4zntGpldd/HixXrsscd0/PhxtW3bVqNHjz7nzv4hCQkJevLJJxUIBOR2u+0/fT6f4uLitGLFCuYYAAAAAABOkX4995lnntGkSZMkSfnz59d7772nmTNnatOmTdq8ebMiIiKyfN5t27ZpxIgRmjhxYpZDfKeuWS9atEjXX3+9brrppvPqvCcpy+sKAAAAAAAAAAAAyBsI8AEA8oS33npLPXv2lNPpVMOGDdWuXTvVrVs3w3sWLFigwYMHa9WqVTpx4kSG4ojGjRtr9uzZkrIe4ktfHNGrVy998MEH8vl88vl8io6OVlJSUrZ2QCa8BwB5T2bhvYIFC+rw4cMKBAJyOp32//PBYNAO7aXv+OpyueT3++2flS9fXtdff726dOmia665RmXLlrWvd6Y5o1atWlq6dKkKFiyo1atX64YbbsjyPXzxxRdq1qyZAoGAwsLC5PV6FRsbqxUrVmS4NgAAAAAAyPhs3rp1a02cOFGGYSgsLExpaWmKiopSkSJFdOzYMS1YsEAVKlTIViAuqyE+STpy5Ig+/fRTXXfddapdu3aG8xDCAwAAAAAAAAAA+PfgWyEAQJ6wdetWGYahypUr6/nnn7fDe4FAQKZpSpLq1q2rd999V48//rjy5ctnhymcTqc+++wzNW3aVNLJ7nyBQOCc1wwVcfh8Pl1//fWKjo4mvAcAVxjDMDR//nw7vHf33XerQ4cOqlmzpjwej4LBoNxut+rWrasaNWqoVKlSkv43/4S68TmdTruobuPGjZozZ44aNWqkmjVr6pVXXtHkyZPl9/vt64b2SfH5fJKk2rVry+Vy6dixY/rmm28knSwoPJvQOR544AG1atVKHo+H8B4AAAAAAGeRfj23bdu2mjhxohwOhyzLUlpamjwej44fP67t27dr//79+uKLLyQpW0G6UqVKqVOnTnr66aeVP3/+DOvUs2fPttepg8GgJk+erMGDB+vBBx/Ul19+meE8hPcAAAAAAAAAAAD+PfhmCABw0Z0aWDh8+LC+++47WZalxx9/XPfff78k2V2PQgUWklSxYkW98soreuaZZ04rjvj000/VrFkzSVkP8R05ckQfffSRRo4cqb/++ksxMTHZDu9J0vbt2zV69Gj9+uuvKlCgAOE9AMgjNm7cqPr160uS7rrrLj333HPq37+/+vXrZ4f4/H6/du7cqbZt22r8+PGaMGGCatWqpcKFCysQCMiyLAWDQTvQZ1mWnE6nUlNTdeDAAQ0ZMkRPP/20KleurE6dOmn58uU6ePCgJMnj8Ug6GeAzDENpaWlauHChJJ1zjjEMQykpKRo/fry+//57+Xw+wnsAAAAAAJxF6Fn76aef1vjx4+V0OlW3bl1Vr15d0smNdpxOp/2+cePGafHixdm+TijEd6Z16oYNG2rcuHEaM2aMtmzZosjISJUsWTLnbhQAAAAAAAAAAACXFcMKJSIAALgI0ofili9frsqVK8s0TVWpUkVer1c///yzoqKiZJrmWXcg3rZtm0aOHKkJEyboyJEjcrvdMk1TwWBQTZo00cyZMyWd7KDkcrnOOJbZs2drwIAB2rhxo/Lnz6/ly5erfPny2Qrvhbz88suaOHGiEhMTCe8BQB7x559/6vnnn1dycrLatWunJk2aKDIyUpKUlJSkQYMGadmyZUpLS1OZMmX0yiuvqHXr1kpLS9Off/6psWPHatOmTfr666/lcDjsEJ9pmjIMQ4Zh2HNW+oB65cqVVa1aNT322GMqU6aMChQooMcff1yfffaZ8uXLp7lz56pq1apnHXtKSoomT55sB8Tj4+OVmJhIeA8AAAAAgLP48MMP1aVLF0nSE088oY4dO6pIkSJ65ZVX7I57TqdTwWBQLpdLTz31lPr06aMbbrgh29fKbJ06tAlQfHy8kpOTlS9fPiUmJqp8+fLnXPcGAAAAAAAAAADAlYkAHwDgokkfimvevLlmzZql0aNHq169emrQoIHS0tK0bt06eTweGYZxzvPlRIhv5cqVevTRRxUIBLRs2bJsd96TlKHo4tChQypQoECWjwUA5L6DBw9q27ZtqlSpksLCwjL8P5+UlKS33npLS5cuVVpamm688Ub17t1bjzzyiOLj4+33LliwQL/88otGjhypI0eO6ODBgzIMw+4Wa5qm/Xe/329fu2DBgoqPj1eXLl00e/ZsLVu2TJI0ZswYtW3b9oxjNk1Tn3/+uV5//XVt2rRJ8fHxdHcFAAAAACAL5s+fr7FjxyosLEzPPfecatSoIUnatGmTevfurS+//FKS5Ha75ff7FRERoddff13t2rVTXFxctq+3bds2jRgxQpMmTdLhw4ftDn8+n08xMTFKSko6703jAAAAAAAAAAAAcGUgwAcAuCjSFyc888wzmjRpkiQpf/78eu+99zRz5kxt2rRJmzdvVkRERJbPGyqOmDhxYpZDfKcG+hYtWqTrr79eN91003kXUbBzMgBcHizLsoN3obD4qSG+kiVLqmfPnnr00UcVGxub4fgDBw7ot99+04QJE/TTTz9pzZo19s9cLpeCwaA9H4R28g8EAoqIiJBlWfL7/QoGg6pcubLmzp2rAgUKnDG0vnnzZj3yyCM6evSoli5dSuc9AAAAAACyaPPmzXI4HCpTpkyG13/55Rf17NnTDvF5PB75fD5FRUVpyJAheuKJJxQVFZXt6+3evVsDBw7UpEmT5Pf7FQgEFB0drcTERN12222E9wAAAAAAAAAAAP7lCPABAHJd+uKE1q1ba+LEiTIMQ2FhYUpLS1NUVJSKFCmiY8eOacGCBapQoUK2AnFZDfFJ0pEjR/Tpp5/quuuuU+3atTOchxAeAPy7ZCXE17hxY+XLl0/S6fPEgQMH9MMPP+jzzz9XYmKifvvtN/tnDodDhmHINM0Mf4aue+211yopKUnFihU76xjXr1+v2NhY3XDDDTl89wAAAAAAXHnSP+uf6bVTQ3xhYWHyer2KiorS0KFD1aJFC0VHR2fpeqG1Ar/frwEDBmjUqFE6cOCAoqOjlZSUpAoVKhDeAwAAAAAAAAAAAAE+AEDuSl+c0LZtW40fP14Oh0OmaUr63w7HIa+99ppee+21bF/nbCG+xx57TLNmzVIwGNSoUaM0YsQIbdmyRZ9//rkaNmyYMzcKALgsZSXE16hRI+XPn98+5tQgXzAYVGpqqqZNm6Yff/xRCQkJ8nq98nq9cjgcsizLnvsMw5BhGAoGg/rvf/+rgQMHnrEDHwAAAAAAyB05GeJLSUnR9OnT9dFHH2nDhg2KiYlRYmIi4T0AAAAAAAAAAADYXJd6AACAK1uoOOHpp5/W5MmT5XQ69eCDD+qff/7RihUr5PP57PcEg0GNGzdO1atXV61atbJ1nVKlSqlTp04yDEMTJkywQ3yS9Omnn6phw4aqX7++xowZoy1btigyMlIlS5bM2ZsFAFx2DMOwQ3w1atSwX1+6dKl+++03DRw4UJIyhPgy69YaHR2t9u3bS5Lat2+vXbt2adiwYfrrr7+0fft2WZYly7Lkcrnk9/sVExOjfPnyKRgMyuXisQwAAAAAgKzKLBSXWee9s7n55pvtZ/4vv/xSXq9XYWFhOn78uLp37y5JWQrxBYNBLVu2TO+8847++OMP5c+fX8uXL1f58uUJ7wEAAAAAAAAAAMBGpSgAINd9+OGHmjx5siTp8ccfV8eOHVWkSBG98sor+uKLLzIUMuzbt0/Tp09XyZIldcMNN2TrOqVKldLzzz8vSRlCfJZl6euvv9bKlSuVnJysfPnyKTExUbfccstpXZQAAP8+5xPiSy80h4XOcfvtt+v2229X7dq1dfjwYY0fP17r1q3Tl19+Kb/fL7fbrcaNG+vZZ58lvAcAAAAAQDakX0vu0aOHypUrp5YtW2Z4ts+qnAjxGYahAgUK2M/3hPcAAAAAAAAAAACQGapFAQC5rkSJEmrUqJHCwsLUvn17VatWTZLUv39/WZalL7/8UsFgUG63W36/X9OnT1fp0qXVrl07xcXFZetaoRCfZVmaNGmSDh8+LKfTKY/Ho+TkZMXExCgxMZEiCgBABhca4gudI8SyLMXExCgmJkZ9+/ZVMBjUmjVrtHjxYqWlpemFF15QwYIFCZIDAAAAAJBF6ddzn376aU2ePFllypRRRESEGjVqdFFCfKHzm6YpwzDkcDhUtWpVjRw5UiVKlFCJEiVYdwYAAAAAAAAAAMBpDMuyrEs9CADAlW/z5s1yOBwqU6ZMhtd/+eUX9ezZU19++aUkyePxyOfzKSoqSkOGDNETTzyhqKiobF9v9+7dGjhwoCZNmiS/369AIKDo6GglJibqtttuo4gCAJCp9IV+SUlJeuutt7R06VKlpaWpZMmS6tmz51lDfGc6X/oCP0lyOByE9wAAAAAAyKL067nPPPOMJk2aJElyu9268cYbNXDgQDVq1EiSsh3ik05fpw4LC5PX61VUVJSGDh2aIcSXkpKiJUuWqESJErrlllvkdrvt8/CsDwAAAAAAAAAAgMzQgQ8AkKtCxRJly5Y97TXp9B2OfT6fvcPxSy+9JMMwMhRHnEuoQKJIkSK66qqrFB0drQMHDig6OlpJSUmqUKEC4T0AwBnlRCe+U8+X/s/0RXwU9AEAAAAAcG6BQEAu18mvNNu0aaNJkybJMAw5nU75/X5t27ZNvXr1kqRc68RnWZbatm2rEydOaMaMGRowYIAcDodmz56tKlWq2OfhWR8AAAAAAAAAAACZIcAHAMhVmRVJnPrauYojJGU5xOdwOJSSkqLp06fr888/14EDBxQTE6PExETCewCALMnpEB8AAAAAADg/pmna4b127dppwoQJcjgcioqK0rFjx+z3bN26NVdDfC+//LJSU1NlmqbGjx+vP//8U5IUHx+fk7cLAAAAAAAAAACAKxQBPgDABcssFJfTOxxLWQvxBYNBLVu2TO+8847++OMP5c+fX8uXL1f58uUJ7wEAsowQHwAAAAAAl16oo13Hjh01btw4ud1utWnTRvnz59f06dO1Z88eWZaV6yG+Y8eO6dVXX1WhQoW0Z88ee925ZMmSMk2TznsAAAAAAAAAAAA4KwJ8AIALkj4U16NHD5UrV04tW7bM8R2OsxriMwxDBQoUsHdlJrwHADhfhPgAAAAAALj09uzZo7Vr1yo6OlqNGzfW888/r3LlyumGG27QoEGDtHfv3lwJ8VmWpa+++kper1cul0vBYFB79uxRTEwM684AAAAAAAAAAADIFgJ8AIDzlr444emnn9bkyZNVpkwZRURE5PgOx2cK8YXOb5qmDMOQw+FQ1apVNXLkSJUoUUIlSpSgiAIAcN4I8QEAAAAAcGkVLVpUY8eOVWJioqpXr65y5cpJkp577jlZlqW33norx0N8pUuX1rBhwxQIBDRv3jw5HA75fD5FR0crMTGR8B4AAAAAAAAAAACyhQAfAOC8pC9OeOaZZzR58mRJ0vbt29WzZ09JF77DsXTuEJ9hGEpJSdGSJUtUokQJ3XLLLQoLC1OdOnUkSaZpUkQBALggORXio7APAAAAAIDzU758ed10000KDw+XJAUCAblcLj3//POSlGmIr2fPnrIsS40bN87WOrVpmnI4HIqNjVWlSpX03XffKSUlRdHR0UpKSlKFChV4xgcAAAAAAAAAAEC2EOADAGRbqDhCktq0aaNJkybJMAw5nU75/X5t27btgnc4PleIz7IstW3bVidOnNCMGTM0YMAAORwOzZ49W1WqVLHP43A4cvDOAQD/VtkN8YXee+jQIX377bd69NFHFR4eToEfAAAAAADnKRTekySXy2UH7c4U4gutUxuGka11aofDoZSUFM2cOVOfffaZUlJSFBMTo8TERMJ7AAAAAAAAAAAAOC8E+AAA2WKaph3ea9eunSZMmCCHw6GoqCgdO3bMfs/WrVtzNcT38ssvKzU1VaZpavz48frzzz8lSfHx8Tl5uwAA2LIS4rMsS40aNVJsbKySk5M1ffp0vfbaa+revbu2b9+uiIiIS3gHAAAAAADkTaEw3pn+nRmHw5HlEJ+U9XVqr9eradOmaejQodqxY4diYmKUlJSk8uXLE94DAAAAAAAAAADAeSHABwDIllDRRMeOHTVu3Di53W61adNG+fPn1/Tp07Vnzx67OCI3Q3zHjh3Tq6++qkKFCmnPnj3Knz+/li9frpIlS2apuAMAgPNxrhDfoEGD5PF4VK1aNc2bN08jR45USkqKJGn//v0qVqzYJRo5AAAAAAB5UyAQsDeNW716tSpXriyHw5HlbnnnCvGdzzq12+3Wjh075HQ6tWLFCpUrV47wHgAAAAAAAAAAAM4bAT4AQLbt2bNHa9euVXR0tBo3bqznn39e5cqV0w033KBBgwZdcHHEqUIhPsuy9NVXX8nr9crlcikYDGrPnj2KiYnR8uXL2QEZAHBRnCvE99prr+nOO+/U6tWrtW3bNhUoUEBJSUmE9wAAAAAAOEUwGLTDe61atdKPP/6o/v37q0mTJlleSz5biE9Sttepw8LC1LhxY/3zzz+qU6cO4T0AAAAAAAAAAABcMMOyLOtSDwIAcPn5+eeflZiYqOrVq+u2226zXx85cmSGHY6lkwUUN910kwYMGKBGjRpJUrZDfKZpateuXXrhhRc0b948eTwe+Xw+RUdHKykpSRUqVKCIAgBwUaWfyxITEzV48GAtXrxYaWlpioyM1IkTJxQfH68VK1aoTJkyl3i0AAAAAADkLenXc9u0aaMJEyZIku655x517txZTZo0kZT1teRQiE+SRowYof79++vvv//OEPArVaqUBg4caK9Th8Zw9OhRBQIBxcXF2e8N/cm6MwAAAAAAAAAAAC4UHfgAAOelfPnyuummmxQeHi5JCgQCcrlcp+1wnL4TX8+ePWVZlho3bpytTnyhQonY2FhVqlRJ3333nVJSUgjvAQAuqfRz2T333KOjR4/q999/1++//64TJ04oLi5OSUlJhPcAAAAAAP8K2dm0Lf167jPPPKNJkybJ5XIpEAgoMTFRwWBQks67E1+nTp10/Phx9enTR36/X263W36/X9u2bVOvXr3sdWqn06nk5GRNnjxZX331ld59911VrFjRPp8k1p0BAAAAAAAAAABwwQjwAQDOWyi8J0kul8sujjhTiC9UHGEYhho1apStwouUlBTNnDlTn332mVJSUhQTE6PExETCewCASyo0hx0+fFh79+7ViRMn5PV6FRcXpxUrVujmm2++xCMEAAAAACB37NmzR+vXr1daWprKlCmjW265JUvHhTaDk6S2bdtq0qRJMgxDgUBAYWFh8nq9Wrlypf3+8w3x/ec//9H+/fs1bNgw+f1+OyC4detW9erVS2FhYXr44YeVkJCgcePGacOGDWrZsqXWrVsnj8eT5TAiAAAAAAAAAAAAcC6GZVnWpR4EACDvCRU5nOnfWTlu5MiRGUJ80skCiptuukkDBgxQo0aNJJ17Z2av16uxY8dq6NCh2rFjh2JiYpSUlKTy5csT3gMAXHLJycmaOnWqRo4cqS1btig+Pl5JSUmE9wAAAAAAV6xdu3apd+/emjp1qqSTXepmzpypRo0aZbkTX/v27TV27Fi5XC7VqlVLCxculHRy47i0tDRJUrVq1dS1a1c1adJEUta7/KVfN27YsKG+/vprSRkDfiVKlNC9996rVatWacOGDYqLi9OiRYvsDnwAAAAAAAAAAABATjl3EgMA8K8TCATsEN7q1aslnSxsyErmO1QAIUnPP/+8Xn31VV177bV2UYVpmvYOx59//rkk2bsnn43b7daOHTvkdDq1YsUKwnsAgDzB5/MpISFB77zzjh3eo/MeAAAAAOBKt2nTJju8FxERoWAwqCeeeEK///57lgJ2ffv21dixYxUWFqannnpKH3/8sb799ltJUlpamsLDwyVJK1eu1HvvvafZs2dLytpasnQyUBhap27RooViYmLkcrnsY03T1G+//abp06drw4YNypcvn5YuXaqKFSsqGAxm/wMBAAAAAAAAAAAAzoIAHwAgg2AwKJfLJUlq1aqVnnrqqWwXR5wtxGcYRrZDfGFhYWrcuLHeeecd/fjjjypXrhzhPQBAnuByuVSgQAHt3btXbrdbK1asUJkyZS71sAAAAAAAyFV//PGHpJPd8rxer901788//8zS8W3atFH58uXVoEEDPffcc7ruuutUq1YtzZ07V1LOhPhCm9TVrVtXcXFxCgQCKl68uB0w9Hg8On78uGJiYpSYmMimcQAAAAAAAAAAAMg1hpWVb7gAAP8K6YsT2rRpowkTJkiS7rnnHnXu3FlNmjSRJFmWlaVdlE3TtIskRowYof79++vvv/+2A34Oh0OlSpXSwIED1ahRowxjOHr0qAKBgOLi4uz3hv6kiAIAkJd4vV4lJCSoatWqKl269KUeDgAAAAAAuW7Hjh267777tHv3boWFhcnr9eqqq67SihUrVKJEibMeG1rnPXz4sPbt22d3sQ+t+y5YsED16tWTJDsYKEnVqlVT165ds7VO7ff75Xa79eSTT2rZsmVq0qSJZs+erQMHDsjn8ylfvnxavny5KlSowLozAAAAAAAAAAAAcg0d+ADgCpadjHb64oRnnnlGEyZMsDvxJSYmnvcOx6FOfJ06dVL37t3ldrtlmqb957Zt29SrVy999tlnkiSn06nk5GSNGzdOTZo00U8//WSHAEN/UkQBAMhLwsLC9OSTTxLeAwAAAAD8axQtWlQDBw7UjTfeKK/Xq6JFi6pLly4qUqTIOY91OByyLEuxsbF2eM+yLPv1unXrat68eZIuvBOf2+2WJEVERCg5OVndunVTv3795Ha7FRMTo2XLlhHeAwAAAAAAAAAAQK5zXeoBAAByzp49e7R+/XqlpaWpTJkyuuWWW7J0XCAQsMN6bdu21aRJk2QYhgKBgL178sqVK+33N2nSxC6OONcOx+k75/3nP//R/v37NWzYMPn9frlcLgUCAW3dulW9evVSWFiYHn74YSUkJGjcuHHasGGDWrZsqXXr1snj8WSp6x8AAJcCcxQAAAAA4N/E7XarZcuWql27tn744QeVLVtWhQoVUlRUlP2es4XiTn2ODv3bsqwMIb569erZIb60tLRsr1OH1r7T0tKUmpqqPXv2qHXr1goEAqpWrZrKli1LeA8AAAAAAAAAAAC5zrCy054JAJBn7dq1S71799bUqVMlnexSN3PmTDVq1ChLQTtJat++vcaOHSuXy6VatWpp4cKFkmQXR0hStWrV1LVrVzVp0kSSsnzu9EUQDRs21Ndffy0pY8CvRIkSuvfee7Vq1Spt2LBBcXFxWrRokSpWrJj9DwQAAAAAAAAAkGvOtjacfj143rx5uvPOOxUfH5/l80onQ30LFixQvXr1JJ2+Tt25c2c1b95ckuw15szGt2vXLt1+++1KTk7W/Pnz9eCDD9rvyew4AAAAAAAAAAAAIKfxjRQAXCE2bdpkh/ciIiIUDAb1xBNP6Pfff89SwK5v374aO3aswsLC9NRTT+njjz/Wt99+K0n2DseStHLlSr333nuaPXu2JNk7HJ+L0+mUaZqSpBYtWigmJkYul8s+1jRN/fbbb5o+fbo2bNigfPnyaenSpapYsaKCwWD2PxAAAAAAAAAAQK7JSnivRYsWql+/vsaOHavDhw9n67zpO/FJp69TDx06VOPGjZNlWXI4HKetIxuGoUOHDun999/XP//8o9KlS6tSpUoZ3kN4DwAAAAAAAAAAABcD30oBwBXijz/+kHRyF2Kv12vvRvznn39m6fg2bdqofPnyatCggZ577jldd911qlWrlubOnSspZ0J8oWKIunXrKi4uToFAQMWLF7cLMjwej44fP66YmBglJiaqfPnyGYo9AAAAAAAAAAC5J/067/lsrJZ+PfeZZ55RQkKCJKl37976+OOPlZKSkqXzZCXEt3r1ar377rt64403ZFmWfd3QuA8ePKgpU6boq6++UiAQUGxsrNxud7bvCQAAAAAAAAAAALhQhpWVxAUAIM/bsWOH7rvvPu3evVthYWHyer266qqrtGLFCpUoUeKsx5qmKYfDocOHD2vfvn26+eabJf2v2GLBggWqV6+eJNnBQEmqVq2aunbtqiZNmkg6WUxxrm5/fr9fbrdbTz75pJYtW6YmTZpo9uzZOnDggHw+n/Lly6fly5erQoUKhPcAAAAAAAAA4CKxLEuTJk3SgQMH9PLLL0tSttZo07+3devWmjhxogzDUHh4uFJTU2UYhgYNGqRnn31WcXFxWR6TdDLQl36dOrQGHvr7Aw88oHfffVeFCxdWXFycfvvtNw0fPlwLFy7U9u3bFRERoS+++EK1a9fO0jo2AAAAAAAAAAAAkJNcl3oAAICcUbRoUQ0cOFCvvfaafv/9dxUtWlTPPfecihQpcs5jHQ6HLMtSbGysYmNjJZ0sjAi9HtrhuF69evYOx2lpaVq5cqV9jiZNmtid+M5W/BDa4TgiIkLJycnq1q2bypcvry5duigsLEzLli0jvAcAAAAAAAAAF5FlWZo9e7aGDBmijRs3at++fRoyZIicTmeW1mrTv6dt27aaOHGiHA6HTNNUamqqvabco0cPScpyiC+05hxap54/f74aNmwor9crl8ulYDCoQCCguXPn6qefflJ8fLyuvvpqrVmzRv/884+CwaDCwsLUqVMn3XHHHfY5AQAAAAAAAAAAgIuJAB8AXCHcbrdatmyp2rVr64cfflDZsmVVqFAhRUVF2e85W6HFqUULoX+nL47IiRBfIBCQy+VSWlqaUlNTtWfPHrVu3VqBQEDVqlVT2bJlCe8BAAAAAAAAwEViWZZmzpypgQMHauPGjZKkYcOGSVKWQ3yhnz311FOaMmWKnE6nHnvsMaWmpurrr7/OsKZ8ISG+Bx98UPPmzdOTTz6pv/76y+7Q53K59Oeff+rPP/+070GSPB6PnnjiCbVs2TLLXf8AAAAAAAAAAACAnGZYoW+2AACXvbMF59IXWMybN0933nmn4uPjs3xe6WShxIIFC1SvXj1JsgsuJKlatWrq3LmzmjdvLkkyTVMOhyPT8e3atUu33367kpOTNX/+fD344IP2ezI7DgAAAAAAAACQ80Lhvbfeekvr16+XYRgKCwuz1327deumIUOGSDr7BnGSNHbsWLVv317SyXBehw4dVKRIEfXt21fjxo2T9L81ZcMwNGjQoCyH+NKP1zAMrV69WgMGDNB3332nAwcOyOPxyO/3y+U6uXep3++Xx+NR165d9fTTT6ts2bLn9fkAAAAAAAAAAAAAOYGEBABcQbIS3mvRooXq16+vsWPH6vDhw9k6b/pOfJLsXZMlaeXKlRo6dKjGjRsny7LkcDgUDAZPO8+hQ4f0/vvv659//lHp0qVVqVKlDO8hvAcAAAAAAAAAuc+yLM2aNUvvvvuuHd7zeDxKS0tTWFiYpJOd+F566SVJsjvxnUmZMmX05JNP6tlnn1W7du1UqVIlXXPNNerVq5dat24t6X9rypZlqUePHhozZoxSUlKyPOZQN77KlSvrgw8+0AcffKCqVavK7XbLsiz5/X7FxMSobNmy+vLLL9WjRw87vMeepgAAAAAAAAAAALhU6MAHAHlc+q5659rhODPpj3nmmWc0adIkSZLL5dKbb76ZrR2Os9KJr0yZMmrWrJlee+2108Z98OBBTZ06VR9++KG2b9+uqlWrav78+YqNjc3WPQEAAAAAAAAAzp9lWfr00081cOBArVu3Tk6nU6NGjdLatWs1btw4+Xw+hYWFyev1Ssp6J76dO3dKkooVK3ba6/3799f48eMlXXgnvlOtX79ee/fuldfrVZkyZVS4cGEVKFDgvM8HAAAAAAAAAAAA5CQCfACQh1mWpUmTJunAgQN6+eWXJWUvxJf+va1bt9bEiRNlGIbCw8OVmpp6XsURZwrxpS/mCAsL0wMPPKB3331XhQsXVlxcnH777TcNHz5cCxcu1Pbt2xUREaEvvvhCtWvXzhBSBAAAAAAAAADkrqNHj6pHjx4aOXKkJCkxMVHVq1fX6tWrNWLECM2YMSNbIb7M1nhPfS03QnxnWy9n3RkAAAAAAAAAAAB5BQE+AMijLMvS7Nmz1b9/f23cuDHLOxyHpH9P27ZtNX78eDkcDpmmKenCiiPSh/gWLlyohg0byufzyeVyKRgMyuFwKBgM6pprrlF8fLyuvvpqrVmzRv/884+CwaDCwsL0wgsvqEePHhe0qzIAAAAAAAAA4Pxs3rxZ3bt3V+/evVW9enX79bVr1+qDDz7Q9OnTz7sT35nkdic+AAAAAAAAAAAAIC8iwAcAeZBlWZo5c6YGDhyoDRs22K+fT3HEU089pSlTpsjpdOqxxx5Tamqqvv76a0k5F+JbsmSJnnzySf3111+yLEtOp1OGYSgQCJx2nMfjUatWrdS5c2fddtttWboWAAAAAAAAACDnmKYph8OhtLQ0hYeH2xu/ORwOSYT4AAAAAAAAAAAAgJzkuNQDAABkFArvvfXWW9qwYYMMw1B4eLgkadiwYXrppZckSU6nU8Fg8KznGjt2rKZMmSJJatOmjf7zn/9o1KhRatOmjSTZxRmWZalHjx4aM2aMUlJSsjROwzBkGIYsy9L999+vL774Qg0aNFChQoXsLnyGYcjtdsvtdks6Gd7r2rWrunfvTngPAAAAAAAAAC6RUFAvtPbscDjkcDjsjdsqVaqkLl26qEWLFnZ4LywsTNLJderu3btLyto69amKFSumvn37qnXr1pIubJ0aAAAAAAAAAAAAuBzQgQ8A8hDLsjRr1iwNHjxYP/74owzDkMfjsYsjsrvD8YoVKzRmzBiFh4erXbt2qly5siRpx44devPNN3Nsh2PLsmQYhnbv3q3vvvtOw4YN08aNG3X8+HFJUnx8vIoUKaIhQ4aoatWqio2NzXAcAAAAAAAAACBvSL9u+9NPP+n999/XjBkzTlunfvHFFzV06FBJ59+Jr1+/fpowYYKks69ThzoGer1eBQIBRUVF5dDdAgAAAAAAAAAAALmPAB8A5BGWZenTTz/VwIEDtW7dOjmdTo0aNUpr167VuHHj5PP5zivEt3PnTkkndzU+9fX+/fvnWIjvVOvXr9fevXvl9XpVpkwZFS5cWAUKFDjv8wEAAAAAAAAALo6LGeLL6jp1SkqKvvjiCx05ckQNGzZU8eLFc+p2AQAAAAAAAAAAgFzlutQDAACcdOzYMS1btkzr1q2TJC1dulTVq1fX6tWrdeLEidOKI4YNGyZJGjJkiJxO52nFEaECi/TBvfRFF8WKFVOfPn0kSePHj1daWppdHNGjRw9JOq8QX2gcFSpUUIUKFTL8jI57AAAAAAAAAJD3GYZhr+dWrFhRnTp1kmmaSkhIkNfrlcfjkc/n0/DhwyVJQ4cOzXSd+lzOtU5tWZa6du0qn8+nhIQEDR48WDt27NCRI0fUq1cvuVx81QkAAAAAAAAAAIC8jw58AJCHbN68Wd27d1fv3r1VvXp1+/W1a9fqgw8+0PTp08+7E9+Z5HYnPgAAAAAAAADA5cU0TTkcDvtPSfrll1/0/vvva+LEiUpLS5PL5VIgEJCUu534+vbtq6ioKE2cOFGbNm2Sy+XSunXrVLZs2Ry8YwAAAAAAAAAAACD3EOADgDwiVAgR2mHYNE1JsosjCPEBAAAAAAAAAC6mbdu2aevWrdqxY4ciIiK0YcMG/fDDD/rhhx8knVy/vhghviJFimjfvn3Kly+fEhMTVb58+QzhQgAAAAAAAAAAACAvI8AHAHmcZVkyDEOS9NNPP+n999/XjBkz5PV6M4T4LrQ4YteuXerXrx8hPgAAAAAAAAD4FwqtRQcCAR04cED9+/fXnDlztGfPnjMe43Q67WOknAnx9evXTxMmTJAkud1uWZalQCCgmJgYJSUlqXz58ud1bgAAAAAAAAAAAOBSIcAHAJeBixXiO7U44mwhvtDuxl6vV4FAQFFRUTl0twAAAAAAAACAS+HYsWOaM2eOPv74Yy1btkxut1t33XWX7r77bl1zzTXy+XxasmSJtm3bpm3btkk62YXP6XTK7/dLurB1asuytH//fr388suaNm2a3G63/H6/oqOjlZSUpAoVKhDeAwAAAAAAAAAAwGXHdakHAAA4N8Mw7BBfxYoV1aVLF0k6LcQ3fPhwSdLQoUPldDqzXchQrFgx9e3bV4ZhaPz48UpLS7NDfD169JAkO8TncDiUkpKiL774QkeOHFHDhg1VvHjxHL93AAAAAAAAAEDuO378uCZPnqyPPvpIP//8szwej6ZMmWKH90JefPFFbdiwQQkJCRo8eLBM05Tf75fH45HP5zvvderQpnHh4eEqXbq0ChYsqIMHDxLeAwAAAAAAAAAAwGWPAB8AXCZODfF16tRJpmkqISFBXq/3gosjQooVK6Y+ffpIUqYhPsuy1LVrV/l8PrtAY8eOHTpy5Ih69eoll4upBQAAAAAAAAAuJ6Zp6ttvv9WYMWP0888/Kzw8XEuXLlXVqlXt91iWJdM05XQ6VaFCBVWoUEG33nqrRo8erVWrVsnn82XYbM4wDA0ZMiTL69ShTeMSEhKUkJCggwcPKiYmRomJiYT3AAAAAAAAAAAAcFkzLMuyLvUgAADnFtp9OPSnJP3yyy96//33NXHiRKWlpcnlcikQCEg6uQvy0KFDJem8Cht27typ/v37a/z48ZJkh/gMw1Dfvn0VFRWliRMnatOmTXK5XFq3bp3Kli2bg3cMAAAAAAAAAMhNofXmQ4cOqUmTJlq+fLlcLpdmzZqlhg0bZliPzuw4SVq+fLk+/PBDff311xlCfFL21qlTU1M1ceJEDRkyRNu3b1dMTIySkpJUvnx5wnsAAAAAAAAAAAC4rNEmCQAuE6FiiO3bt2vr1q3asWOHIiIiFBYWpttuu00//PCDTNO0Q3y52YmvX79+KlKkiPbt26d8+fIpMTFRZcuWPWMxBwAAAAAAAAAg7wmt57711ltavny5DMNQvXr1dM8998iyrDOu9zocDlmWJcMwdO+99yoqKkrR0dGaMWOGvF5vhk58UtbWqY8ePapdu3Zp+/bt8ng8hPcAAAAAAAAAAABwxSDABwB5WKgAIhAI6MCBA+rfv7/mzJmjPXv2nPEYwzByPMRnWZYmTJigtLQ0ud1uWZalffv2KSYmRomJiRRRAAAAAAAAAMBlau/evVq6dKkcDodM09Rtt92muLi4cx5nGIa9hn3HHXeoS5cukmSH+Dwej3w+3znXqUPnKFy4sOrVq6dDhw7phRdeULly5Vh3BgAAAAAAAAAAwBWBAB8A5GGGYejYsWOaM2eOPv74Yy1btkxut1v33HOP7r77bl1zzTXy+XxasmSJtm3bpm3btikYDMrhcMjtdsvv919wiO+GG27QwIED5fP5/l97dx7mdVX3j//5+cwMzMgiu/typ2ia4K6ViOaSlvsGmrRYai5ZWbfe9219Wywty0y7I7cUTVQglww1N3ZNU8td1NRcyA1kUXBg5rP8/vA3czsCwiAjCo/HdXFdznmfc96v99TFH4fzPCdXXXVVkqRUKqVr167CewAAAAAAH3HPPfdcHnjggdafN9988yRZqnXfd4b4tt5665x00kmZP39+rrvuujQ1NS02xNfc3Jy6urrMmTMnU6dOzfrrr5+11147O++8c7bbbrs0NDRYdwYAAAAAAGClIcAH8CE2b968XHHFFbnwwgvz8MMPp1OnThk5cmRreK/Ft7/97TzyyCMZPXp0fvnLX6ZSqaS5uXmpTzhenEqlkmKxmPr6+my66abp06dPZsyYka5du2bKlCnZcsstbaIAAAAAAPgIe+GFF5IknTp1yoIFC/Lyyy+3a/w7Q3zbbLNNTjzxxMycOTPjxo1Lc3NzamtrUyqVcu6556ZarebXv/516urq8vrrr+fKK6/MhRdemEGDBuV73/te1l9//TQ0NCSJdWcAAAAAAABWGsUVXQAAi1apVHL77bfn4osvzsMPP5z6+vpMmjQphx56aGt4r1qttt64t+WWW+bMM8/M5Zdfnp122il1dXVpampK586dkyTnnntuvvvd7yZJa4hvSYrFYmbNmpVRo0Zl9OjRmTFjRrp16ya8BwAAAACwknjllVdSrVbT3NycJHniiSeStC9A1xLiS5JBgwbluOOOS/fu3VvbamvfPlP0vPPOy6mnnpokufbaa3PJJZdk6tSpufrqq9OpU6fl9k0AAAAAAADwYSLAB/AhU6lUkiSzZs3KeeedlwcffDC1tbW5+uqrs+OOO7Y+T97eFNGyiaKl/Qtf+EJ+8pOfZP/99289MbklxPfrX/863/nOd5IsXYivsbExo0ePzq9+9as8/vjjwnsAAAAAACuZLl26JPm/kN1f/vKXPPLII+2e550hvoMOOiinnHJKkqRUKqVSqbTOf/bZZ2f33XfP8OHD88gjj6Rnz56ZPHly1lxzzdbxAAAAAAAAsDKpXdEFANBWsfh2tvrnP/95Jk2alEKhkM9//vMZPHhwqtVq6/NFjatWqykUCtlll13SpUuXdO3aNaNGjWoN8S1YsCDnnntukuScc85pDfEtLoj35ptv5vnnn88zzzyTTp06ZcqUKRk4cKDwHgAAAADASmLjjTdOTU1NSqVSkuTll1/O/fffnwEDBqRSqSx2TXpRCoVC65hjjz02N998c+66665Uq9WUSqV06tQpTU1NmTRpUiqVSrp3754JEyZYdwYAAAAAAGCl5gY+gA+hf//735kwYUJrKG+rrbZKz549UygU3nPcO0843m677fLNb34zhx9+eGt4r1OnTkmSc8899z1v4muZo1+/fvn85z+fo48+Ovfdd59NFAAAAAAAK5kePXqkvr4+lUoldXV1aW5uzimnnJInnniidY26PVoCf717986AAQOSJBtuuGE6d+6cpqamNDQ0pFKppGvXrpk0aZJ1ZwAAAAAAAFZ6AnwAH0LPPfdcHnjggdaNEZtvvnmSLBS0W5R3hvi23nrrnHTSSTnwwANTV1eXpqamxYb4mpubkyRz5szJ3/72t7z00ktJkp133jnnnXdeBgwYYBMFAAAAAMBKZptttskee+yRJCmVSqmrq8vMmTPzzW9+My+++GKbNeelValUkiRDhgxJkmy66ab5yle+kq5du6axsTGrr756pkyZki233NK6MwAAAAAAACs9AT6AD6EXXnghSVrDdi+//HK7xr9zQ8U222yTE088MbvuumuKxWKam5tTW1ub5O0Q38knn5wkqaury+uvv57LL788X/va1/LjH/+4tY6GhoYksYkCAAAAAGAl0rKOPHjw4CRJbW1tSqVSkuT+++/Pueeem+nTp7c7xNdyC1/LmvL666+fY489NnvssUd69eqV8ePHC+8BAAAAAACwyhDgA/gQeuWVV1KtVltvxXviiSeStC9A984NFYMGDcpxxx2X7t27t7a1hPjOO++8nHrqqUmSa6+9NpdcckmmTp2aq6++ujVACAAAAADAyqdQKCRJjjrqqGy88cZpbm5OTU1NCoVCZs+endGjR+fCCy/MzJkz2xXia+nXchPf/Pnzs/XWW+f//b//lwceeCBbb7218B4AAAAAAACrDAE+gA+hLl26JPm/kN1f/vKXPPLII+2e550bKg466KCccsopSZJSqZRKpdI6/9lnn53dd989w4cPzyOPPJKePXtm8uTJWXPNNdt1qjIAAAAAAB8t5XI5PXr0yNlnn50+ffqkVCqlWCymUCjkpZdeyqWXXpoLLrig3TfxNTc3Z+zYsUmSHj16JEm23nrrrLfeeqlWq8J7AAAAAAAArDIE+AA+hDbeeOPU1NSkVColSV5++eXcf//9Sf7vxOKlVSgUWscce+yx2WmnnZK8fQJyqVRqvWVv0qRJeeSRR9K9e/dMmDAhW221VcrlcusJzAAAAAAAfLQtKnzXEqTbYYcdcuihh6ahoSHlcrk1xPfcc8/lggsuyNlnn52XXnqpzZrzopRKpRQKhcycOTN//etfU1NTk8985jNt3m/dGQAAAAAAgFWJAB/Ah1CPHj1SX1+fSqWSurq6NDc355RTTskTTzyRYrHY7lvxisW3/7rv3bt3BgwYkCTZcMMN07lz5zQ1NaWhoSGVSiVdu3bNpEmTMnDgwJTLZScgAwAAAAB8BJTL5TY/P/vss7nnnntyzTXXZOzYsZk8eXLeeOONNDY2Jvm/IN0715rXXHPNHH300dl1111TV1fXJsQ3bdq0XHrppTnxxBPzz3/+s3XN+d3vrlQqqa2tTZKcdNJJueeee7LGGmtkm222SSK4BwAAAAAAwKqpUG1vCgSAD8RBBx2UG264IYVCIbW1tWlubs4ee+yRSy65JOutt16q1Wq7NjtUKpUUi8VMnDgxu+22W/bee+9ssMEGufLKKzN37tysvvrqmThxYrbcckvhPQAAAACAj6CLL74499xzT6666qqUSqU24br+/funf//++c53vpMBAwakb9++Sf5v7bjF5MmTc8opp+SBBx5IqVRKTU1NKpVKa9hv7bXXzm9+85vssMMOWXfdddu8v1wuZ968eTn22GMzZsyYrLbaavnDH/6Qgw8+uN1r2gAAAAAAALCyqF3RBQDQVssmhsGDB+eGG25IbW1tSqVSkuT+++/Pueeem//+7/9O375927XhoWUDRkswb/3118+xxx6bV199NZMnT87tt98uvAcAAAAA8BHRsj7c1NSUJ554ImeeeWbGjBnT+ry2tjb19fVpampKTU1N/vnPf+af//xnbr311hx22GEZMmRIDjzwwBSLxTa37Q0ePDhnnXVWzjjjjNx1112ZP39+amtrW9eOX3rppXzhC1/IDjvskD333DODBg1Kr1698uabb2bcuHEZN25c7rzzznTu3DnHHXdcdtpppyRu3wMAAAAAAGDV5QY+gA+p2bNnZ4cddsjTTz/dujmiWq1m7bXXznHHHZcTTjghvXr1WuoQX0u/SZMm5TOf+Uy+9KUv5bLLLssDDzyQPn36ZL311hPeAwAAAAD4CJk3b15uueWWnHfeebnzzjtTKBRSrVbTrVu3zJ07N7W1tWlubk5NTU3K5XI6d+6cBQsWpFgspnfv3jnxxBPzgx/8IElab9hrWW++7777Mnz48IwdOzazZs1KXV1dSqVS65wtGhoaUqlU0tzcnGKxmFKplM6dO2fYsGE58cQTs9VWW33gvxcAAAAAAAD4MHEDH8CHULlcTo8ePXL22Wfn6KOPzowZM1JTU5NKpZKXXnopl156aYrFYo455ph23cTX3NycsWPHJkl69OiRJNl6662TvL05Q3gPAAAAAOCjYd68eRk5cmQuvPDCPPjgg6mtrc2QIUOy/fbbZ8stt8z8+fPz0ksvZcSIEXnqqacyffr0LFiwIHV1dWlubs706dPzox/9KLNnz84555zTusbcst68/fbb58c//nF22223/PCHP8zzzz+f5O115tra2hQKhZRKpZTL5ZRKpSRpDe+dfPLJOfLII/OJT3xihf1+AAAAAAAA4MPCDXwAK9h7he9eeeWVnH766bn88svT2NjYGuKrVqtZd911c8QRR+Rb3/pW1l577VQqlRSLxUXO03Iq8quvvpqDDjoo9913X6655poccMABSx3+AwAAAADgw6FUKuWmm27K6aefngceeCCdO3fOtddem8GDB6dr165t+jY2NmbUqFEZM2ZMbr311iRJbW1tisVimpubU61WM3z48Bx//PGLfd9rr72WM888Mw8++GAmT56cYrGYSqXSpk+vXr2y1lpr5cwzz8zOO+/ceoicNWgAAAAAAABWdQJ8AB2kXC63udHu2WefzWuvvZZp06alc+fOWX311bPVVlultrY2q622WusmhndvZvjHP/6R//f//l/uuOOONDc3twnx9e7dO4MGDcovfvGL9O/ff5Hvfmewb8iQIbnmmmuy9tpr5+6778566633Af02AAAAAAB4v1rWfp977rkcddRRmTRpUurr6zNhwoTsuOOOC/VrWR8ulUp54YUX8vOf/zy///3vUygUUiwWUy6Xc8ABB+T6669f4jtLpVJKpVJuueWWvPLKK5kyZUqSpHfv3unRo0f23HPPbLrppunXr1+H/x4AAAAAAADgo0SAD6CDXXzxxbnnnnty1VVXpVQqpVwutz7r379/+vfvn+985zsZMGBA+vbtmyQL3aY3efLknHLKKXnggQdSKpXahPiSZO21185vfvOb7LDDDll33XXbvL9cLmfevHk59thjM2bMmKy22mr5wx/+kIMPPtjJxwAAAAAAK8i714Hb46tf/Wouu+yy1NbWZsyYMTnwwAMXO9872+++++4cf/zxefTRR1OpVHLQQQfl2muvTZI0Nzenrq5u2T/o/2fdGQAAAAAAANoS4ANYjlo2JjQ1NeWJJ57ImWeemTFjxrQ+r62tTW1tbZqamlJTU5Pm5uYkSU1NTQ477LAMGTIkBx54YJK3g3fFYrF1o8PEiRNzxhln5K677sr8+fNTW1vb5uTjTp06ZYcddsiee+6ZQYMGpVevXnnzzTczbty4jBs3LnfeeWc6d+6cE088MaecckrWWGOND/z3AwAAAACwqmoJ0v3rX/9Kv3790qVLl2UKu91yyy058sgjM3v27Oy66665+uqrl+rWu0cffTQXXnhhLrnkksyfPz8HHnhgrrvuuiRtw3uNjY1paGhY6u9pIbgHAAAAAAAAi1a7ogsAWJkUCoXMmzcvt9xyS84777zceeedKRQKqVar6datW+bOnZtCoZBKpdK6kaFz585ZsGBBxowZk3HjxuXhhx/OD37wg9TU1KRarbZueth1113TpUuXDB8+PGPHjs2sWbNSV1eXUqmUurq6NDU15c4778ydd96ZhoaGVCqVNDc3p1gsplQqpXPnzhk2bFiGDRsmvAcAAAAA8AGqVqspFosZN25cjjrqqBxyyCH52c9+lvr6+nbP9eCDD2bWrFlJkm233Xapw3sXXHBBLr300syfPz+HHHJI/vjHPyZpG957/fXXc+ONN2bjjTfOTjvt9J5zvvu2P+E9AAAAAAAAWLTikrsAsLTmzZuXkSNH5owzzsidd96Z2traHHHEEfn1r3+dG264ITfddFPOP//87LTTTunVq1eSZMGCBamrq0ulUsn06dPzox/9KN/5zneSvL3hoSUAmCTbb799fvzjH+fXv/51NthggzQ3N6daraa5uTm1tbWpq6tLoVBIuVxuvd2vJbx38skn59vf/na22mqrFfK7AQAAAABYFbUc0jZhwoTsueeemTZtWp5++uk8+eST7ZqnUqlk3rx5GTVqVJK3A3R9+/ZN8vY68OK8V3iv5YC4JJk5c2YuvPDCHHPMMbnttttaawcAAAAAAADen0LVv7wBLBelUik33XRTTj/99DzwwAPp3Llzrr322gwePDhdu3Zt07exsTGjRo3KmDFjcuuttyZJamtrUywWW0N5w4cPz/HHH7/Y97322ms588wz8+CDD2by5MkpFoupVCpt+vTq1StrrbVWzjzzzOy8887p0aNHkv/bMAIAAAAAQMdpWYsdP3589thjjyTJdtttl+OPPz5HHHFEu2/gmzNnTjbffPO8/PLLSZKf/OQn+d73vrfY/ksK79XW1rbWecEFF+TEE09Mkqy11lr561//mg022KDd3wwAAAAAAAC0VbuiCwD4qCuXy6mpqcm0adNy7rnn5oEHHkh9fX0mTJiQHXfccaF+lUolDQ0N+eIXv5hddtklP//5z/P73/8+5XI51Wo11Wo1BxxwwHuG98rlcvr165ezzz47pVIpt9xyS1555ZVMmTIlSdK7d+/06NEje+65ZzbddNP069evzXjhPQAAAACAjtUS3hs3blz23HPPJMmOO+6YY489Nocffni7w3vJ24fDvfXWW6mvr8+CBQvy3HPPJXn7dr5isdim79KG95K314y33HLLFAqF1NTUZM6cOXn00UezwQYbOBAOAAAAAAAA3ic38AG8w6I2OSytr371q7nssstSW1ubMWPG5MADD1zsfO9sv/vuu3P88cfn0UcfTaVSyUEHHZRrr702SdLc3Jy6urpl/6D/nw0WAAAAAAAfnJY14HeG9/r06ZMzzjgjxxxzTJJlW7d97rnn8rGPfaz15379+uXuu+/Of/zHf7RZd25PeK+lljlz5mTIkCG54447kiTf/va3c8455yzbLwAAAAAAAABotWwpFYCVRKVSSZL861//yrx581IsFrMsueZbbrklN9xwQwqFQnbeeed8+tOfTpLFhgHfuYniqquuylNPPZVKpZIDDzxwkeG9xsbGdn1Pi5ZvEd4DAAAAAPjgFIvF3Hbbbdlrr72SJJ06dcqMGTPypz/9qXXd9t3ruUtSrVaz2mqrpU+fPikWi6mrq8vs2bNz5ZVXprGxcZnDe8nba8g9evTILrvs0to2a9asZfp2AAAAAAAAoC0BPmCVVa1WW09A3mWXXfL9738/8+fPX6aw24MPPphZs2alWq1m2223Tb9+/ZY4pmUTxSWXXNK6ieK6665L0ja89/rrr2fMmDG56667ljjnuwODgnsAAAAAAB+8J598MnvvvXcqlUo6deqU5ubmFIvF/OUvf8kBBxyQxsbG1NTUpFwuL/WchUIh/fr1y1ZbbZVKpZJSqZSmpqb8+c9/zuuvv57k7bXq9ob3krTWsckmm6S+vj5J8uqrr6ZaraZUKr2fXwUAAAAAAACs8gT4gFVStVpNoVDIhAkTsueee2batGl5+umn8+STT7Zrnkqlknnz5mXUqFFJ3g7Q9e3bN0nec1PDkk5AbgnvzZw5MxdeeGGOOeaY3Hbbba21AwAAAADw4fXaa6+ltrY2dXV1rWvFLYfK3XjjjRk6dGi7Q3yVSiWVSiXrr79+kqS2tjbFYjH3339/vvvd7+af//xnLrvssnaH95KkpqYmSVJfX99a70YbbZRCofCe4wAAAAAAAIAlE+ADVjkt4b3x48dn9913T5Jst912Ofjgg7Ppppu2a65isZhSqZTp06cneXsDRVNTU5IsdlPDksJ7LeOq1WpGjx6d73//+ymVSvn973+f559/3q16AAAAAAAfcjvvvHP233//NDc3p1qtth7M9n5CfMViMcViMd/+9rfTs2fP1lv9isVi/vjHP+bQQw/NxRdfnPnz5+fggw9e6vDeO82dO7e11jXXXHMZvx4AAAAAAAB4JwE+YJXSEt4bN25c9thjjyTJjjvumOOPPz6HH3546uvr2z1nY2Nj3nrrrdTX16dQKOS5555L8naY792WNryXJIVCIVtuuWXrCcdz5szJo48+2vodAAAAAAB8+LSsDX/yk59M8vZhb4VCoXV9+v2E+KrVavr165dBgwa1aS8UCnnkkUfS2NiYIUOG5JprrknS/vDeNddck3K5nI997GM57LDD2vPZAAAAAAAAwGII8AGrjEql0hre23PPPZMkffr0yVe/+tUcddRRaWhoWKZg3Pz58zNnzpzMnz8/1Wo1Y8eOzb/+9a8Ui8U2Ib72hPeStzdibL755tl9991TKpXy1ltvZdy4cUniFj4AAAAAgA+pYvHtf3474ogj0rdv3zQ3N6dTp06ta8Z1dXXLHOIrFArp169fjjnmmCRvry23vK/FWmut1ab/kpRKpSTJiy++mGeeeSZJst5666VPnz5L/9EAAAAAAADAYgnwAauMYrGY2267LXvttVeSpFOnTpkxY0b+9Kc/tQb3FnVr3nupVqtZbbXV0qdPnxSLxdTV1WX27Nm58sor09jY2Lpxor3hveTtjRU9evTILrvs0to2a9asZfp2AAAAAAA+OOVyOX369MngwYOTJFtssUV+8pOfpLa2Nk1NTcsc4mtZy953333z05/+NMnba8w1NTUpFAopFAo577zz8uUvfzlJUlNTs8Q6W9anTzvttDz88MPp0qVLfvnLX6ZXr17LdOgdAAAAAAAA0JYAH7DKePLJJ7P33nunUqmkU6dOaW5uTrFYzF/+8pcccMABS33C8Tu1nHa81VZbpVKppFQqpampKX/+85/z+uuvJ0kefPDBdof3krTWsckmm6S+vj5J8uqrr6ZarbaeiAwAAAAAwIdPTU1NOnfunL333jtJ8ve//z3rrrtubrjhhtTU1CxziK9QKLSG6r7+9a/nxBNPTNI2xFcsFnPFFVdk//33z6OPPprGxsYk/7fmXK1WW+doCfgNGzYsN9xwQxoaGnL66adnu+22S6VSWaob/AAAAAAAAID3JsAHrDJee+211NbWpq6urjUAtywnHL9TpVJJpVLJ+uuvnySpra1NsVjM/fffn+9+97v55z//mcsuu6zd4b3k/zZO1NfXt9a70UYbpVAovOc4AAAAAABWrJaA3B577JHNN988SXLDDTfks5/9bC677LL3HeJLkt69e+eEE07IkUcemeTtNedisdga4rvxxhvz5S9/OT/72c/y4osvtq45t9zUN2fOnPz973/Pfvvtl6uuuiqdO3fO0UcfnQMOOCBJUiz6Z0QAAAAAAABYHgrVln9BBFgFHHroobnuuutaTylu2ehQKBRSqVSy7777ZvTo0WloaEi5XG7d0LAkjz76aHbZZZfMmjUrtbW1rcG+AQMG5Omnn05jY2MOPvjgXHPNNUmWHN57p6uvvjpf+tKXUi6X85Of/CTf+973lu3jAQAAAAD4wO2///658cYb07dv39x///1Zb731MmrUqHzxi19MuVxOp06d0tzcvMzr1I8++miGDx+eCy+8MElSV1eXSqWSarXaeotenz59csghh6R///7p3r17KpVKrr322rzwwgt54oknUl9fny9+8Ys5/vjjs9VWW30AvxUAAAAAAABYdQjwAauESqWSYrGYs88+O6eeemrrLXwtJxu3hPmWZXNEtVrN9OnTc8wxx2Ts2LGtAb5qtdp6yvKQIUMyatSoJO0L782dOzdf/vKXc/311+djH/tYbr755myyySbv75cBAAAAAECHa1mX/vOf/5wvf/nLmTNnTs4444z8z//8T5Jk9OjRGTZs2HIJ8b366qsZPnx4fvrTn7a21dbWplwup7a2Ns3NzYsd29DQkFNOOSWHH354Pv7xjy+fjwcAAAAAAABaFVd0AQAfhGLx7b/ujjjiiPTt2zfNzc3p1KlTisViKpVK6urqWsN8N954Y4YOHZrGxsbU1NSkXC6/59yFQiH9+vXLMccck+TtgF7L+1qstdZabfovSalUSpK8+OKLeeaZZ5Ik6623Xvr06bP0Hw0AAAAAwArTsk682Wabta4L33///a3Phw4dmpEjR6ampiZNTU3va516jTXWyOmnn54xY8Zk0KBB6d69e+s6c3Nzc2pra9PQ0JAkrWHA+vr6rLPOOrniiity0kkntYb3nP0JAAAAAAAAy5cAH7DKKJfL6dOnTwYPHpwk2WKLLfKTn/wktbW172tzRMtmhn333bf1dONSqZSampoUCoUUCoWcd955+fKXv5wkSzwpueVE5CQ57bTT8vDDD6dLly755S9/mV69etk8AQAAAADwEdK/f/8cffTRSZKbbropd9xxR+uz5RXia1k3PvTQQ3PJJZfk2muvzV577ZUtttgiydtr1o2NjUmSXr16Ze+9985ZZ52VyZMn5+CDD07v3r1b51qaQ+gAAAAAAACApVeoSoIAq5hLLrmk9ba8yy+/PH369Mn++++fcrmcTp06pbm5OYVCIZVKJfvuu29Gjx6dhoaGlMvlxYbvqtVqCoVCXn/99fzoRz/K8OHDkyS1tbWpVCpJ0jrfmWeemY022qjNnC1/Fb9zY8SwYcNy1VVXpaGhIT/96U9z8sknp1KpLHS7HwAAAAAAH26XXnppjj766BSLxQwfPjxf//rXW9eVk2T06NEZNmzYclmnbrFgwYJUKpU89thjmT9/furq6pIkffv2zcc+9rHWftadAQAAAAAAoGMJ8AGrjJbNC88//3z22WefPP744zn44IMzevTojBo1Kl/5ylfe1+aIFlOnTs2ZZ56ZK6+8MsnbIb5qtZpqtZpKpZKtt946++yzT4455pist956bcbOmTMnTz/9dH70ox/lpptuSufOnXPsscfmW9/6VpsNFQAAAAAAfHQ0NTVl1113zT333JPNNtss48ePzxprrNGmz5gxYzJs2LCUSqWF1qn32WefjB49OqutttpSrVO/M8z37mBfy8+CewAAAAAAAPDBEOADVkn7779/brzxxvTt2zf3339/1ltvvYwaNSpf/OIXl0uI79FHH83w4cNz4YUXJknq6upSqVRaQ3yFQiF9+vTJIYcckv79+6d79+6pVCq59tpr88ILL+SJJ55IfX19vvjFL+b444/PVltt9QH8VgAAAAAAWN6q1Wqam5vzta99LVdeeWXWXXfd3Hzzzdliiy0WCtG9V4ivvevUAAAAAAAAwIeDAB+wSmnZDPHnP/85X/7ylzNnzpycccYZ+Z//+Z8kyejRozNs2LDlEuJ79dVXM3z48Pz0pz9tbautrU25XE5tbW2am5sXO7ahoSGnnHJKDj/88Hz84x9fPh8PAAAAAMAKc+edd2avvfZKY2Njjj/++AwfPnyR/YT4AAAAAAAAYOVSXHIXgJVHy0nGm222WQqFQpLk/vvvb30+dOjQjBw5MjU1NWlqakpdXV2q1WqKxWJuvPHGDB06NI2NjampqUm5XH7Pd62xxho5/fTTM2bMmAwaNCjdu3dPqVRKkjQ3N6e2tjYNDQ1J0rrJor6+Puuss06uuOKKnHTSSa3hPVlrAAAAAICPrmq1mvXXXz8f+9jHkiRPPPFE3nrrrUX2HTJkSEaOHJna2tr3vU4NAAAAAAAArHgCfMAqqX///jn66KOTJDfddFPuuOOO1mfLK8TXEro79NBDc8kll+Taa6/NXnvtlS222CJJUiqV0tjYmCTp1atX9t5775x11lmZPHlyDj744PTu3bt1rpawIQAAAAAAH4xKpbLc5ioUCll//fWz//77J0kmTJiQcePGLbZ/S4hvWdapm5ubW2t3OBwAAAAAAACseLUrugCAFaXldrtSqZRnnnkme+yxR6rVagqFQoYOHZokGTZsWJqamtKpU6c0Nze32RwxevToNDQ0pFwut96g906FQqF1vv79+6d///4ZNGhQKpVKHnvsscyfPz91dXVJkr59+7aevJy8vTGk5bZAAAAAAAA6Vsua7KuvvppisZi+ffu2rtEubg14WebfZZddcsEFF+TNN9/MxIkTs99++y12/iFDhqRarS7VOnVzc3Pq6uoye/bs3Hbbbampqck+++yT+vr691U3AAAAAAAA8P4Vqo7eBFZRTU1N2XXXXXPPPfdks802y/jx47PGGmu06TNmzJgMGzYspVKpdXNEoVBIpVLJPvvsk9GjR2e11VZbqg0cLWG+d//3O38W3AMAAAAA+GC1rM/ecsstGTJkSDbbbLMccMAB2X333bP99tsvtGb77vXd9pg/f34+/elP58EHH8zGG2+ce++9Nz169HjPMaNHj86wYcNSLpcXWqfed999c/XVV6dLly55/fXXM3r06Jxzzjl5880388tf/jJf+tKXlqlOAAAAAAAAYPmREgFWSS3Z5Y022ihJ8uabb2b69OlJ3j4JucWQIUMycuTI1NbWpqmpKXV1dalWqykWi7npppty+OGHp7GxMTU1NSmXy+/5zndu6Hj35o6Wn4X3AAAAAAA+OC1hvHHjxmW//fbL3Llz8/e//z3f//73s//++2fw4MH53e9+l3vvvbd1zLKG98rlcurr63PIIYekU6dOmTZtWm666aYkbdel323o0KEZOXJkampqFlqnvvHGGzNs2LC8/PLLGTt2bM4///w8++yzmTVrVj71qU8tU50AAAAAAADA8uUGPmCVduedd2avvfZKY2Njjj/++AwfPnyR/d7rJr599903o0ePTkNDw1LdxAcAAAAAwIr3zvDennvumSTp1KlTyuVyyuVyamtrUyqVUldXlyQ59NBD84lPfCJf+9rX0rVr13Tp0qV1rkqlstQHtE2YMCG77757krznuvS7vddNfAMGDEipVMrUqVOz+uqrZ9KkSRk4cGC76gIAAAAAAAA6hgAfsMqqVqt58cUXs88+++Sxxx7LZz7zmYwdOzarrbbaIvsL8QEAAAAArBwWF95rbm5u069QKKRYLKZUKrW2bbzxxtlggw1ywgknZKONNsrAgQNbny3N+nC5XM7BBx+csWPHZq211sott9ySAQMGLFXdiwrxJUltbW2am5vTrVu3TJkyJQMHDrRWDQAAAAAAAB8SjtwEPlIqlcpym6tQKGT99dfP/vvvn+TtU4/HjRu32P5DhgzJyJEjU1NTk6amptTV1aVaraZYLObGG2/M0KFD09jYmJqampTL5TZjm5ubW2uXmwYAAAAAWHFawnvjx49vDe917tw5TU1NKRQKKRQKqVarrWu5LUG4YrGYYrGYp59+OuPGjcuhhx6az372s/na176Wyy67LDNmzFgoMLeo9eCamppsttlmSZIZM2bk2WefXWzfdxs6dGiuuOKK1NbWpqmpKTU1Namrq0tzc3O6du2ayZMnC+8BAAAAAADAh4wAH/Ch1RJ4e/XVVzN9+vQkSbH49l9b7w7IvZ/5d9lll/Ts2TO1tbWZOHHie87fnhBfy8nHs2fPzvXXX5/rr78+8+fPT6FQeN+1AwAAAADQfi3hvQkTJmSPPfZIkmy22WbZZJNN0qlTp1QqlVSr1XTu3Dl9+/Zt/blcLreG+wqFQmpra1OtVvPaa69lxIgROfroo7PNNtvkuOOOyx//+MfMnj07SRZaD25Zlz722GOzwQYbpLm5Of/7v/+befPmLdXacbVazeGHH54LL7ywdb28qakpXbt2zZQpU7LlllsK7wEAAAAAAMCHjAAf8KHUEoq75ZZb0r9//+y7774588wz87e//S2VSmWpTjFekpbNDYMHD84GG2yQUqmUsWPHZvbs2e+5uWHo0KFLDPHNmzcvdXV1ef3113PVVVfltNNOywknnJAxY8a0u04AAAAAAJaPQqGQiRMnZvfdd0+SbL/99vnhD3+Ys88+O3vssUc6deqUarWaXr165bvf/W7+53/+J8ccc0zq6upSKBRSLpdTLBZTKpVSU1OTmpqaFAqF1NTUZNq0abnooosydOjQ7L333vnSl76Uu+++Oy+88ELr+4vFYiqVSnr06JG+ffsmSV5++eW8+eabSd57rbslfDh79uw0NTVl3XXXTalUEt4DAAAAAACADzkBPuBDp2UTwrhx47Lffvtl7ty5+fvf/57vf//72X///TN48OD87ne/y7333ts6ZllvtSuXy6mvr88hhxySTp06Zdq0abnpppuS/N9JyIuypBDfsGHD8vLLL2fs2LE5//zz8+yzz2bWrFn51Kc+tUx1AgAAAADw/jU1NWXEiBFJkoEDB+aEE07I/vvvnz333DOnnnpqdtttt3Tu3Dkvv/xyrrrqqmyyySY577zzcs8992T48OHZYYcd0qdPnyRvry+3BOZKpVKKxWLq6uqSJPfff39GjhyZ/fffPzvttFPOPPPMXHvtta3jevXqleOOOy6FQiFTp07NpZdemuS917pbwntXXXVV/vd//zcvvPBCunXrJrwHAAAAAAAAH3K1K7oAgHd6Z3hvzz33TJJ06tQp5XI5STJr1qz89a9/zX333ZckOfTQQ/OJT3wiX/va19K1a9d06dKlda5KpdJ6y97itGxm+PSnP52mpqYkyV//+tcceeSRSxw7dOjQJMmwYcPS1NSUTp06pbm5OcViMTfccEOeffbZlEqlTJ06NauvvnomTZqU/v37L1VdAAAAAAAsf506dcoZZ5yRj33sY9loo41yyCGHpL6+PkkyePDg1gDdxIkT8/DDD+enP/1pKpVKDj/88Gy99db50pe+lIcffjg333xzbr311jz44IOZP39+krTe0FdTU9N64Nvs2bNTLpfzgx/8IJVKJbvttls233zzfP3rX0+PHj2yzjrrZNq0aXn44YeXWPu8efMyatSo/Pa3v80TTzyR7t27Z/LkyRk4cKDwHgAAAAAAAHyIFarVanVFFwGQLD6819zc3KZfoVBIsVhMqVRqbdt4442zwQYb5IQTTshGG22UgQMHtj5bmo0L5XI5Bx98cMaOHZu11lort9xySwYMGLBUdY8ePTrDhg1LuVxuU29tbW2am5tbT0C2iQIAAAAA4MOhsbExtbW1qaurS8s/lbWE96ZMmZKf//znmTBhQubPn5+NNtoo3/ve97Lffvuld+/erXNMnz49zz33XC677LI8+OCDufvuu1uftYT4WoJ81Wo1lUql9XnPnj2z7bbbZtKkSWlubk5NTU3++te/Zvvtt19szTNmzMjJJ5+cK6+8Ml26dMldd91l3RkAAAAAAAA+AtzAB3wotIT3xo8f3xre69y5cxYsWNB6W13L5oZ3n2KcJE8//XSefvrpjB8/Pn379s0+++yTnXfeOfvuu2/69OmzyHe9U01NTTbbbLOMHTs2M2bMyLPPPpsBAwYssu+7DR06NNVqNV/60pfS1NSU2traFIvFNDU1pWvXrk5ABgAAAAD4kGloaGj975Y14Jb14J133rn12YQJE/LMM8/kzDPPTJIcdNBBWX311ZMkvXv3Tt++fbPVVlulrq4uV155ZaZOnZoLLrggpVIpb7zxRorFYsrlcmpra1vfUVNTk1mzZmX8+PGpVCqpq6tLuVzOnXfeme23336xa8l9+vTJCSeckNdeey1nn312BgwYYN0ZAAAAAAAAPgLcwAescC2bIiZMmJDdd989SbLZZpultrY2Tz75ZJqamlIoFNKpU6d0794906dPbx3bsjGhUqmkpqamza18xWIxa6+9dj7/+c9n9913z5577pkePXos9P5KpZJisZhnn302u+++e55//vnstttuueGGG9KlS5elrn/EiBE55phjWm8H7Nq1a6ZMmZItt9zSJgoAAAAAgI+Adx7q9u6b+DbeeOOcdtppbUJ8yf+tMbd48skn88ILL+S3v/1tnnvuuTzyyCOtz+rq6lIqlVIoFFKpVFIoFFpDfttvv33+9re/LbG2+fPnp76+3rozAAAAAAAAfES4gQ9Y4QqFQiZOnNga3tt+++3z3e9+Nz179sx5552XO+64I01NTenVq1e+9a1vZc6cOZkxY0Yuu+yyVKvVlEql1vDeuwN906ZNy0UXXZSLLrooO+ywQzbZZJMcf/zxWWeddbL++usneTvoV6lU0qNHj/Tt2zfPP/98Xn755bz55pvp0qXLe97C1/Js9uzZaWpqyrrrrpsXXnhBeA8AAAAA4COoUCgs9ia+p59+epE38b0zvJckm266aTbddNPstttumT59em644YZMmjQpN998c954440276qpqUm5XE6STJs2Lffee2922GGHxdaWJPX19Uli3RkAAAAAAAA+ItzAB6xwTU1NOeaYY3LFFVdk4MCBOfnkkzN06NDU19dn8uTJrSccL1iwoM3zqVOn5v77788ll1yS559/Pq+++mrrnLW1tSmXy60bIJqbm1uDer179059fX2OP/74bLrppjnkkEPS3Nycurq6XHrppTnmmGNSrVbz05/+NKeddtoS6589e3auuuqq/O53v8vjjz+ebt26ZfLkycJ7AAAAAAAfUctyE987vftWvnK5nOeffz7XX399Jk6cmAkTJuStt95qfd69e/d8/vOfz/nnn7/YOQEAAAAAAICPJgE+4ENh2rRpueSSS7LRRhvlkEMOSUNDQ+uzKVOm5Gc/+1kmTpyY+fPnZ6ONNsppp52Www8/PA0NDVmwYEEefvjh3Hzzzbn11lvz4IMPZv78+Un+7+TjllOTW/67XC63Bvp22223bL755vn617+eJ598Mt/+9rczbdq0DBkyJKNGjXrPuufNm5crrrgiv/nNb/LEE0+ke/fumTx5cgYOHCi8BwAAAADwEfZ+Q3zvnOPdgb5Jkybl8ccfz/nnn5/GxsYMHDgw559/fvr169fmvQAAAAAAAMBHnwAf8KHR2NiY2tra1NXVtQnbJQtvjthoo43yve99L/vtt1969+7dOsf06dPz3HPP5bLLLsuDDz6Yu+++u/VZTU1NqtVqqtVqisViqtVqKpVK6/OePXtm2223zaRJk9Lc3Jyampr89a9/zfbbb7/YmmfMmJGTTz45V155Zbp06ZK77rpLeA8AAAAAYCWxPEJ87/TuIN+rr76aWbNmZY011kjPnj0Xeg4AAAAAAAB89NWu6AIAWrzz1r2WDREtmyN23nnn1mcTJkzIM888kzPPPDNJ2myO6N27d/r27ZutttoqdXV1ufLKKzN16tRccMEFKZVKeeONN1IsFlMul1NbW9v6jpqamsyaNSvjx49PpVJJXV1dyuVy7rzzzmy//faLDeT16dMnJ5xwQl577bWcffbZGTBggPAeAAAAAMBKolAoLHad+umnn17kOvV7eXc4b4011sgaa6yRJK2HzwEAAAAAAAArFzfwAR96y3LC8btPKX7yySfzwgsv5Le//W2ee+65PPLII63P6urqUiqVUigUUqlUUigUWkN+22+/ff72t78tsbb58+envr5eeA8AAAAAYCW0vG/iAwAAAAAAAFYdbuADPvSW5YTjd59SvOmmm2bTTTfNbrvtlunTp+eGG27IpEmTcvPNN+eNN95o866ampqUy+UkybRp03Lvvfdmhx12WGxtSVJfX58kwnsAAAAAACuh5X0THwAAAAAAALDqEOADPhKWx+aISqWSmpqarLnmmvn617+eo48+Os8//3yuv/76TJw4MRMmTMhbb72VUqmUJOnevXt22WWXbLrpph3/gQAAAAAAfKgJ8QEAAAAAAADLolCtVqsrugiApdWyOSJJpkyZkp///OeZMGFC5s+fn4033jinnXbaEjdHtMxRqVTa3NQ3adKkPP744zn//PPT2NiYgQMH5vzzz0+/fv3avBcAAAAAgFXX8linBgAAAAAAAFYdbuADPlKWxwnHLRsrWsJ7LUG+XXbZJbvssksOPvjgzJo1K2ussUZ69uy5UNAPAAAAAIBV1/K6ic/BcQAAAAAAALBqEOADPnKW1+aIFu8O562xxhpZY401kry9gUJ4DwAAAACAd1qWdeqW/nPnzk1DQ0NqamrS3Nycurq6FfINAAAAAAAAwAdDgA/4SFreIb73eg8AAAAAALxbe9epC4VCZs+enYsvvjj33XdfRowYkS5duqyo8gEAAAAAAIAPiAAf8JH1QYX4AAAAAABgUZZmnbparebII49MuVzOVVddlZEjR+aRRx7Jq6++mokTJzpIDgAAAAAAAFZyAnzAR5oQHwAAAAAAK9KS1qnPOuusvPXWW5k/f34uu+yyPPbYY+nZs2fOOecc4T0AAAAAAABYBQjwAR95QnwAAAAAAKxIi1qnrlarmThxYp566qmcfvrp6dy5c6ZNm5Zu3bplwoQJGThwYMrlcmpqalZw9QAAAAAAAEBHEuADVgrLK8TXMgcAAAAAALTHu9epO3funO9///uZNGlSZs6cmXK5nG7dumXKlCnCewAAAAAAALAKEeADVhrLEuJr6T937tw0NDSkpqYmzc3NqaurWyHfAAAAAADAR1ehUGgN5m277bbZYostcv/992f27Nnp2rVrJk+eLLwHAAAAAAAAqxgBPmCl0t4QX6FQyOzZs3PxxRfnvvvuy4gRI9KlS5cVVT4AAAAAAB9xNTU1mTVrVkaNGpU77rgjs2fPTrdu3TJ58uRsueWWwnsAAAAAAACwihHgA1Y6SxPiq1arOfLII1Mul3PVVVdl5MiReeSRR/Lqq69m4sSJKRQKK/ALAAAAAAD4qJozZ04uv/zyjBgxIo8++mi6d++eKVOmZMCAAcJ7AAAAAAAAsAoS4ANWSksK8Z111ll56623Mn/+/Fx22WV57LHH0rNnz5xzzjnCewAAAAAALLN///vfrYfG9erVKxMmTBDeAwAAAAAAgFWYAB+w0lpUiK9arWbixIl56qmncvrpp6dz586ZNm1aunXrlgkTJmTgwIE2UQAAAAAAsMz69++fI444Ii+99FJuvvlm4T0AAAAAAABYxRWq1Wp1RRcB0JFaQnxJcu+99+b73/9+Jk2alEqlknK5nG7dumXKlCnCewAAAAAALBdNTU2ZN29eevbsad0ZAAAAAAAAVnHFFV0AQEcrFAopl8tJkm233TZbbLFFunTpknK5nK5du2by5MnCewAAAAAALDedOnVKz549k8S6MwAAAAAAAKziald0AQAfhJqamsyaNSujRo3KHXfckdmzZ6dbt26ZPHlyttxyS+E9AAAAAAAAAAAAAAAAljsBPmCVMGfOnFx++eUZMWJEHn300XTv3j1TpkzJgAEDhPcAAAAAAAAAAAAAAADoEMUVXQDAB+Hf//53Ro4cmUceeSS9evUS3gMAAAAAAAAAAAAAAKDDCfABq4T+/fvniCOOyJprrpk77rhDeA8AAAAAAAAAAAAAAIAOV6hWq9UVXQTAB6GpqSnz5s1Lz549hfcAAAAAAAAAAAAAAADocAJ8AAAAAAAAAAAAAAAAANABiiu6AAAAAAAAAAAAAAAAAABYGQnwAQAAAAAAAAAAAAAAAEAHEOADAAAAAAAAAAAAAAAAgA4gwAcAAAAAAAAAAAAAAAAAHUCADwAAAAAAAAAAAAAAAAA6gAAfAAAAAAAAAAAAAAAAAHQAAT4AAAAAAAAAAAAAAAAA6AACfAAAAAAAAAAAAAAAAADQAQT4AAAAAAAAAAAAAAAAAKADCPABAAAAAAAAAAAAAAAAQAcQ4AMAAAAAAAAAAAAAAACADiDABwAAAAAAAAAAAAAAAAAdQIAPAAAAAAAAAAAAAAAAADqAAB8AAAAAAAAAAAAAAAAAdAABPgAAAAAAAAAAAAAAAADoAAJ8AAAAAAAAAAAAAAAAANABBPgAAAAAAAAAAAAAAAAAoAMI8AEAAAAAAAAAAAAAAABABxDgAwAAAAAAAAAAAAAAAIAOIMAHAAAAAAAAAAAAAAAAAB1AgA8AAAAAAAAAAAAAAAAAOoAAHwAAAAAAAAAAAAAAAAB0AAE+AAAAAAAAAAAAAAAAAOgAAnwAAAAAAAAAAAAAAAAA0AEE+AAAAAAAAAAAAAAAAACgAwjwAQAAAAAAAAAAAAAAAEAHqF3RBQAAAAAAq4Zdd901kyZNWu7zdunSJT169EivXr0yYMCA7LDDDtl9992zxRZbLPd3AQAAAAAAAABAexSq1Wp1RRcBAAAAAKz8OirAtziDBg3Kd77znRx00EEf2DsBAAAAAAAAAOCdBPgAAAAAgA/E0Ucfnfvvv79N28yZM/Piiy8u1He99dZLr1693nO+efPmZfbs2ZkxY8Z79jvssMNywQUXLHE+PhrOPffczJ49u03bgQcemK222mqF1AMAAAAAAAAA8F4E+AAAAACAFeayyy7LUUcdtVD7iBEj8pWvfGWp5pg+fXruvPPOXHzxxbnllluyqCXPAQMGZPLkyenRo8f7rJgVbcMNN8zzzz/fpq09/38BAAAAAAAAAPggFVd0AQAAAAAA70ffvn1z0EEH5eabb87YsWPTs2fPhfo88sgjOfDAAxcZ7gMAAAAAAAAAgI4iwAcAAAAArDT22WefjBkzJjU1NQs9mzRpUkaOHLkCqgIAAAAAAAAAYFUlwAcAAAAArFT22GOPDBkyZJHPfvCDH7iFDwAAAAAAAACAD4wAHwAAAACw0jnuuOMW2f7cc8/loYce+oCrAQAAAAAAAABgVSXABwAAAACsdHbcccd07tx5kc9uu+22D7gaAAAAAAAAAABWVQJ8AAAAAMBKp3Pnztlggw0W+eyZZ575gKsBAAAAAAAAAGBVJcAHAAAAAKyUevbsucj211577QOuBAAAAAAAAACAVVXtii4AAAAAAKAjVKvVRbbPmzdvucw/Y8aMjB8/Pn/729/yzDPPZMaMGWlsbExDQ0P69OmTjTbaKDvssEN233339OnTZ7m8852q1WoeeeSRPPDAA3n00UfzzDPPZM6cOXnjjTfS0NCQnj17pnfv3tlqq63yqU99KltvvXVqaztmSfill17KpEmT8o9//CNPP/105syZkzfffDMNDQ3p0aNH1l133QwcODBbbrlltttuu9TV1XVIHQAAAAAAAAAAHzYCfAAAAADASmn27NmLbO/Vq9f7mveuu+7KWWedlb/85S8plUpL7F9bW5u99947//Vf/5VBgwa9r3eXSqXccsst+eMf/5jbbrstr7zyylKPXWONNXLCCSfk+OOPT9++fd9XHS0mTJiQs846K7fffnsqlcpSjenWrVt222237LvvvjnssMOy+uqrL7bvBRdckAsuuKBN20svvbRQvx/84Ac599xzl/ju3//+99luu+2Wqk4AAAAAAAAAgOVBgA8AAAAAWOnMnz8/zz333CKfrb/++ss058yZM/ONb3wjV199dbvGlUql3Hjjjbnxxhtz+OGHZ/jw4csUIrzooovywx/+sF2hvXd69dVX88Mf/jDnnntuLr300hx44IHLNE+SNDY25thjj83IkSPbPfbNN9/MDTfckBtuuCEnnXRSDjzwwPzqV7/K2muvvVDfV155JQ899NAS53zxxRfz4osvLrHf3Llz210vAAAAAAAAAMD7UVzRBQAAAAAALG/33HNPmpqaFvls8ODB7Z7v8ccfz7bbbrtQeG/11VfPiSeemEmTJmXatGmZP39+pk2blokTJ+bEE09c6Ha5UaNGZdttt83UqVPbXcP48eMXGd4bNGhQLr744jz22GOZM2dOmpubM2PGjPzjH//Ib3/724VunJs1a1YOOuig/OxnP2t3DUkyb9687L333guF97baaquce+65ue+++/L666+nubk5c+fOzbPPPpsxY8bk4IMPTk1NTZsx8+fPz6hRo/LUU08tUy0AAAAAAAAAAB92hWq1Wl3RRQAAAAAAq6bLLrssRx111ELtI0aMyFe+8pVlnnfo0KEZM2bMQu29e/fO888/ny5duiz1XE899VQGDRqU6dOnt2nfddddc8UVV2Tddddd7NgXXnghw4YNy5QpU9q09+vXL3feeWf69++/1HUcfvjhGT16dOvP9fX1ueSSS/KFL3xhiWP/+Mc/5thjj83s2bNb2wqFQkaPHp3DDjtsqWtIkm984xsZPnx4m7af//znOfXUU1MoFN5z7P33358hQ4bkX//6V5v2CRMmZNddd12q92+44YZ5/vnn27S93/+/AAAAAAAAAAB0FDfwAQAAAAArlVtvvTXXXHPNIp+dfPLJ7QrvzZ8/P0OGDFkovLfjjjvmL3/5y3uG95Jk/fXXz6233rrQLXivvfZaDjvssCxYsGCpa3m3K664YqnCe0ly2GGH5ZZbbslqq63W2latVnPMMce0CfUtyZNPPpnzzz+/Tdvhhx+e//qv/1pieC9Jtttuu4wfPz69evVa6ncCAAAAAAAAAHyUCfABAAAAACuNsWPHZujQoalUKgs9GzRoUE499dR2zfed73wnDz30UJu2Ll265Lrrrkt9ff1SzdHQ0JDrrrsuDQ0NbdofeuihnHzyye2qp8Vee+2VQw89tF1jdtxxx/z3f/93m7Y5c+bkvPPOW+o5Ro8evdDvdlE3KL6XDTfcMN/73vfaNQYAAAAAAAAA4KNKgA8AAAAA+EibPn16rr/++nzuc5/L/vvvnzlz5izUZ/Dgwbn++utTV1e31PM+/vjjueCCCxZqP/HEE7P22mu3q8b11lsvxx9//ELtF1xwQaZOndquuZLkq1/9arvHJMlJJ52U2traNm0XXXTRUo+/6667FmrbcMMN213H4Ycf3u4xAAAAAAAAAAAfRbVL7gIAAAAA8MH6wQ9+kHPPPfc9+7z11luZPXt2pk+fvtg+q6++ek455ZSceuqp7QrvJckvfvGLVKvVNm2FQiHf/OY32zVPi29961s555xz2rRVq9X84he/yIgRI5Y4fr/99su6666bJNl9992XqYYePXpkm222yb333tva9tJLL+Wpp57KJptsssTxL7/88kJts2bNancda6+9drp375433nij3WMBAAAAAAAAAD5KBPgAAAAAgA+dF198MS+++OIyje3SpUs+9alP5dBDD82QIUPSs2fPds/x2muv5aqrrlqofeutt84666yzTHWtv/762XLLLfPQQw+1ab/qqqty1llnpV+/fu85/sgjj8yRRx65TO9+p3XXXbdNgC9JpkyZslQBvlKptFDbddddlx133LHddUycODELFixIkmy++ebtHg8AAAAAAAAA8FFQXNEFAAAAAAAsLwcffHD+/ve/5/bbb8/Xv/71ZQrvJcm4cePS3Ny8UPtnP/vZ91XfXnvttVBbU1NTxo8f/77mbY9u3bot1Laom/UWZVHhxfPOOy+33357u+vYeuut88lPfjKf/OQn071793aPBwAAAAAAAAD4KBDgAwAAAAA+dEaMGJFqtbrIP3Pnzs0TTzyRiy++ONtuu22bcdddd10233zz/M///E+ampqW+f2TJk1aZPv7vSluceMX974Pyuuvv75U/XbfffeF2hYsWJDPfe5z+eY3v5lXXnlleZcGAAAAAAAAAPCRVruiCwAAAAAAaI8uXbpk0003zaabbpqvfe1r+dGPfpTTTz+99XmlUsnPf/7z3HPPPbn55pvT0NDQ7nfceeedi2zfdNNNl7nu9xq/uPctydNPP5177703Dz74YP71r39lzpw5eeONNzJ//vzFjnnhhRcWapszZ85Sve/oo4/OGWeckblz57ZpL5fL+d///d9ccMEFOeigg3LkkUdmr732SufOndv3QQAAAAAAAAAAKxkBPgAAAADgI6tQKOTHP/5xXn311Vx44YVtnk2cODHHHXdcLr/88nbPO23atEW2r7322stUZ4t11lmnXe9blAULFuSiiy7K5Zdfnr///e/vq54WlUplqfr16dMnF110UY488shUq9WFnjc3N2fMmDEZM2ZMunXrlr333jsHHHBAPv/5z6dnz57LpVYAAAAAAAAAgI+S4oouAAAAAADg/Tr33HOz0UYbLdT+hz/8ITfeeGO75iqVSou9ka5Lly7LVN+Sxs+ZMyflcnmJ42+//fZsscUW+eY3v7ncwnvtdcQRR2TkyJFZbbXV3rPfm2++mT/+8Y8ZNmxY+vXrl9122y0XXnhhZs6c+QFVCgAAAAAAAACw4gnwAQAAAAAfefX19TnvvPMW+eyUU05ZqnBci/cKmHXt2rXdtb3T4gJ81Wp1icG2P/zhD/nc5z6Xp59+uk17oVDIZz/72Vx66aV59NFHM3PmzJRKpVSr1UX++fKXv/y+viFJvvCFL+Sxxx7LkCFDUiwueZm5VCplwoQJOe6447LWWmvlq1/9ap588sn3XQcAAAAAAAAAwIedAB8AAAAAsFLYZ599MmjQoIXan3jiiVx99dVLPU+lUlnss0KhsEy1tXivsNt7vfe2227LV77ylYWCiGuttVbGjx+fW2+9NUcddVQ+8YlPpGfPnqmpqXlfdS6NDTfcMKNHj87UqVNz6qmnZr311luqcU1NTRkxYkQGDBiQ0047LaVSqYMrBQAAAAAAAABYcQT4AAAAAICVxumnn77I9p/+9KfvGZB7p969ey/22bx585aprhZz585d7LNevXotsr2xsTHHH398qtVqm/b6+vrcfPPN2XXXXd9XTe/XJptskrPOOivPP/98pkyZkpNOOilrr732Esc1NzfnZz/7WT7/+c+nsbHxA6gUAAAAAAAAAOCDJ8AHAAAAAKw0PvOZz2SnnXZaqP3JJ5/MqFGjlmqOurq6dO3adZHP3m+Ab3Hju3Xrlrq6ukU++9Of/pRnn312ofZjjz02W2211fuqZ3kqFAoZNGhQfvOb3+TFF1/MpEmTcvzxx6dv377vOe7222/PN77xjQ+oSgAAAAAAAACAD5YAHwAAAACwUvn+97+/yPb23MK31lprLbL91VdfXea6kuS1115bZPuaa6652DHXXnvtItuPPPLI91VLRyoWixk8eHB+97vf5d///ndGjRqV7bbbbrH9R4wYkYceeugDrBAAAAAAAAAA4IMhwAcAAAAArFT23nvvRYbFpk6dmjFjxizVHJ/61KcW2f7kk0++r9oWN/7Tn/70Ysc8/PDDC7XV1tZmm222eV+1fFDq6uoydOjQ3HffffnDH/6wyNsNq9VqRo4cuQKqAwAAAAAAAADoWAJ8AAAAAMBK571u4atWq0scv8suuyyy/YknnnhfdS1u/ODBgxc75uWXX16orWfPnqmtrV2mGpbm+zvKF7/4xcWGKO+5554PuBoAAAAAAAAAgI4nwAcAAAAArHT233//DBw4cKH2xx57LNdcc80Sx+++++4pFAoLtY8fP/591bWo8YVCIbvttttix5TL5YXaisVlX9qdNWvWMo8988wz85//+Z/5z//8zzz11FPLNMfnPve5DBo0aKH26dOnL3NdAAAAAAAAAAAfVgJ8AAAAAMBKp1Ao5Hvf+94in/3kJz9Z4i10G2ywQfbbb7+F2v/6178ucwDu9ddfz913371Q+3777ZcNN9xwseP69u27yLkWFexbGv/617+WaVySXHTRRfnVr36VX/3qV3nooYeWeZ4dd9xxobYuXbos1di6urqF2iqVyjLXAgAAAAAAAADQkQT4AAAAAICV0qGHHpqPf/zjC7U/8sgjue6665Y4/tRTT12orVwu55JLLlmmei699NJFhu5OOeWU9xzXv3//hdpKpVLuu+++dtfw8ssv57HHHmv3uEVZXvO0WGeddZaqX7du3RZqa2pqWmz/Z555Jn369Gn9M3To0GWuEQAAAAAAAACgvQT4AAAAAICVUrFYzGmnnbbIZ6effvoSb+HbaaedFnkL3y9+8YvMnTu3XbXMnTs3v/jFLxZq32effTJo0KD3HLv33nsvsv2yyy5rVw1Jct555y3xu5fWddddt8xzPfroowu17b777ks1tk+fPgu1zZw5c7H9X3vttbz++uutf4pFy+IAAAAAAAAAwAfHTgUAAAAAYKX1hS98IRtttNFC7Q8//HD+9Kc/LXH8iBEjsu6667Zpmz59eo466qilDq9Vq9UcddRRmTFjRpv2ddZZZ6lCeEcccUTq6+sXWVt7buG77777cu655y51/yV55JFHlilEOHXq1IwfP75NW+fOnTNkyJClGj9gwICF2p577rnF9n/wwQfb/Lzpppsu1XsAAAAAAAAAAJYHAT4AAAAAYKVVU1OT//7v/17ks6W5ha93794ZPXr0QgG6a665Jscee2waGxvfc/z8+fNz3HHH5ZprrmnT3rlz51x99dWLvE3u3dZZZ518+9vfXqi9qakpBxxwQO6///4lzvG3v/0t++23XxYsWLDEvu1x3HHHZdSoUUvd/4UXXsghhxyS5ubmNu0/+MEPstZaay3VHIMHD16obcKECYv837JarebSSy9t07bLLrssdb0AAAAAAAAAAO9Xobq0x0QDAAAAALwPRx999EJhs5kzZ+bFF19cqO96662XXr16LdR+3HHH5bjjjmvXe5ubm7PxxhvnhRdeWOjZ5ptvnrq6ujZtp59+evbff/82bbfffnsOPvjgzJ07t037xz/+8XznO9/JYYcdlh49erS2z5kzJ9dcc03OOeecPP74423GdOnSJddcc0323nvvpf6Gpqam7L333pkwYcJCzzp37pyjjz46xxxzTAYOHJhCoZDk7fDaQw89lIsvvjgXX3xxmpubs8MOO2S99dbLtdde22aOnj17Zv3112/T9vvf/z7bbbddm7YNN9wwzz///EI17LHHHjn22GOzyy67pF+/fm2elUqlPPzwwxkzZkyGDx++0O/wkEMOyahRo1JbW7tUv4vm5uast956efXVV9u0/+d//mdOP/30NDQ0JHn7psTvfve7ueKKK1r7bLHFFnn44Ydbf0cAAAAAAAAAAB1NgA8AAAAA+EDsuuuumTRp0vua44c//GF+9KMftXvc8OHD841vfGOp+o4YMSJf+cpXFmqfOnVqvvCFL+TBBx9c6FmhUEifPn3Sp0+fzJgxIzNmzFjkjXADBgzIVVddlS222KK9n5A5c+bkiCOOyF/+8pfF9unevXvWWGONFIvFvPLKK5kzZ07rs3322SdXX311TjrppFx++eVLfN+ECROy6667tmk74YQTMmLEiMyfP3+x4/r27ZsePXqkc+fOmTt3bl566aU0NTUt1K9YLOakk07Kr371q9TU1CyxnncaM2ZMhg4dulB7fX19NtxwwzQ3N+df//pXKpVK67POnTtn4sSJ+eQnP9mudwEAAAAAAAAAvB/FFV0AAAAAAEBH+9rXvpa11lrrfc2x2Wab5b777sv555+f//iP/2jzrFqtZvr06Zk6dWqmT5++UHhvgw02yG9/+9v84x//WKbwXpKsvvrquemmmzJ8+PCsu+66i+zzxhtv5J///GeefPLJ1vDeOuusk9///ve58cYb061bt2V6d4vf/e53eemll/Kb3/wmO++88yJvzZs+fXr++c9/5tFHH81zzz23UHivpqYmn/vc53Lffffl3HPPbXd4L0mGDBmSSy+9NKuttlqb9vnz5+eJJ57IM8880ya8t+666+bWW28V3gMAAAAAAAAAPnBu4AMAAAAAaKdqtZopU6bk5ptvzr333ptnnnkm06dPz4IFC9K5c+f06dMnG220UXbYYYd87nOfy+DBg1MsLr/z1EqlUsaOHZtx48blnnvuyUsvvZRZs2alWCymX79+WWONNfKpT30q++23XwYPHrzIoN3y8MYbb2TChAn5xz/+kcceeyxPPvlkZs6cmTfeeCONjY1ZbbXV0r1796y99trZcssts9122+WAAw7ImmuuuVzeP3PmzFx++eWZOHFiHn744cycOTPz5s1Lly5d0q9fv2yzzTbZZ599MmTIkNTX1y+XdwIAAAAAAAAAtIcAHwAAAAAAAAAAAAAAAAB0gOV35DMAAAAAAAAAAAAAAAAA0EqADwAAAAAAAAAAAAAAAAA6gAAfAAAAAAAAAAAAAAAAAHQAAT4AAAAAAAAAAAAAAAAA6AACfAAAAAAAAAAAAAAAAADQAQT4AAAAAAAAAAAAAAAAAKADCPABAAAAAAAAAAAAAAAAQAcQ4AMAAAAAAAAAAAAAAACADiDABwAAAAAAAAAAAAAAAAAdQIAPAAAAAAAAAAAAAAAAADqAAB8AAAAAAAAAAAAAAAAAdAABPgAAAAAAAAAAAAAAAADoAAJ8AAAAAAAAAAAAAAAAANABBPgAAAAAAAAAAAAAAAAAoAMI8AEAAAAAAAAAAAAAAABABxDgAwAAAAAAAAAAAAAAAIAOIMAHAAAAAAAAAAAAAAAAAB1AgA8AAAAAAAAAAAAAAAAAOoAAHwAAAAAAAAAAAAAAAAB0AAE+AAAAAAAAAAAAAAAAAOgAAnwAAAAAAAAAAAAAAAAA0AEE+AAAAAAAAAAAAAAAAACgAwjwAQAAAAAAAAAAAAAAAEAHEOADAAAAAAAAAAAAAAAAgA4gwAcAAAAAAAAAAAAAAAAAHUCADwAAAAAAAAAAAAAAAAA6gAAfAAAAAAAAAAAAAAAAAHQAAT4AAAAAAAAAAAAAAAAA6AACfAAAAAAAAAAAAAAAAADQAQT4AAAAAAAAAAAAAAAAAKADCPABAAAAAAAAAAAAAAAAQAcQ4AMAAAAAAAAAAAAAAACADiDABwAAAAAAAAAAAAAAAAAdQIAPAAAAAAAAAAAAAAAAADqAAB8AAAAAAAAAAAAAAAAAdAABPgAAAAAAAAAAAAAAAADoAAJ8AAAAAAAAAAAAAAAAANABBPgAAAAAAAAAAAAAAAAAoAMI8AEAAAAAAAAAAAAAAABABxDgAwAAAAAAAAAAAAAAAIAO8P8BJsKheZpCU/IAAAAASUVORK5CYII=">
            <a:extLst>
              <a:ext uri="{FF2B5EF4-FFF2-40B4-BE49-F238E27FC236}">
                <a16:creationId xmlns:a16="http://schemas.microsoft.com/office/drawing/2014/main" id="{EC6AFCCA-DE57-2FA5-E523-6A1B8F9FCF8D}"/>
              </a:ext>
            </a:extLst>
          </p:cNvPr>
          <p:cNvPicPr>
            <a:picLocks noChangeAspect="1"/>
          </p:cNvPicPr>
          <p:nvPr/>
        </p:nvPicPr>
        <p:blipFill>
          <a:blip r:embed="rId7"/>
          <a:stretch>
            <a:fillRect/>
          </a:stretch>
        </p:blipFill>
        <p:spPr>
          <a:xfrm>
            <a:off x="9321827" y="2992185"/>
            <a:ext cx="8453453" cy="7083688"/>
          </a:xfrm>
          <a:prstGeom prst="rect">
            <a:avLst/>
          </a:prstGeom>
          <a:ln w="38100">
            <a:solidFill>
              <a:srgbClr val="C2A375"/>
            </a:solidFill>
          </a:ln>
          <a:effectLst>
            <a:glow rad="63500">
              <a:srgbClr val="593224"/>
            </a:glow>
            <a:outerShdw blurRad="50800" dist="38100" dir="2700000" algn="tl" rotWithShape="0">
              <a:prstClr val="black">
                <a:alpha val="40000"/>
              </a:prstClr>
            </a:outerShdw>
          </a:effectLst>
        </p:spPr>
      </p:pic>
    </p:spTree>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5" name="TextBox 5"/>
          <p:cNvSpPr txBox="1"/>
          <p:nvPr/>
        </p:nvSpPr>
        <p:spPr>
          <a:xfrm>
            <a:off x="2501728" y="1181100"/>
            <a:ext cx="13284545" cy="930275"/>
          </a:xfrm>
          <a:prstGeom prst="rect">
            <a:avLst/>
          </a:prstGeom>
        </p:spPr>
        <p:txBody>
          <a:bodyPr lIns="0" tIns="0" rIns="0" bIns="0" rtlCol="0" anchor="t">
            <a:spAutoFit/>
          </a:bodyPr>
          <a:lstStyle/>
          <a:p>
            <a:pPr algn="l">
              <a:lnSpc>
                <a:spcPts val="6999"/>
              </a:lnSpc>
            </a:pPr>
            <a:r>
              <a:rPr lang="en-US" sz="6999" b="1">
                <a:solidFill>
                  <a:srgbClr val="593224"/>
                </a:solidFill>
                <a:latin typeface="Open Sauce Semi-Bold"/>
                <a:ea typeface="Open Sauce Semi-Bold"/>
                <a:cs typeface="Open Sauce Semi-Bold"/>
                <a:sym typeface="Open Sauce Semi-Bold"/>
              </a:rPr>
              <a:t>Average Rating by Roast Type</a:t>
            </a:r>
          </a:p>
        </p:txBody>
      </p:sp>
      <p:pic>
        <p:nvPicPr>
          <p:cNvPr id="8" name="Picture 7">
            <a:extLst>
              <a:ext uri="{FF2B5EF4-FFF2-40B4-BE49-F238E27FC236}">
                <a16:creationId xmlns:a16="http://schemas.microsoft.com/office/drawing/2014/main" id="{4304BFC4-90A2-5E57-3008-07942F8DDD12}"/>
              </a:ext>
            </a:extLst>
          </p:cNvPr>
          <p:cNvPicPr>
            <a:picLocks noChangeAspect="1"/>
          </p:cNvPicPr>
          <p:nvPr/>
        </p:nvPicPr>
        <p:blipFill>
          <a:blip r:embed="rId3"/>
          <a:stretch>
            <a:fillRect/>
          </a:stretch>
        </p:blipFill>
        <p:spPr>
          <a:xfrm>
            <a:off x="3392831" y="2244724"/>
            <a:ext cx="11502337" cy="7626063"/>
          </a:xfrm>
          <a:prstGeom prst="rect">
            <a:avLst/>
          </a:prstGeom>
          <a:effectLst>
            <a:glow rad="101600">
              <a:srgbClr val="593224">
                <a:alpha val="60000"/>
              </a:srgbClr>
            </a:glow>
          </a:effectLst>
        </p:spPr>
      </p:pic>
      <p:sp>
        <p:nvSpPr>
          <p:cNvPr id="7" name="Freeform 7"/>
          <p:cNvSpPr/>
          <p:nvPr/>
        </p:nvSpPr>
        <p:spPr>
          <a:xfrm>
            <a:off x="4345308" y="8254859"/>
            <a:ext cx="740997" cy="724324"/>
          </a:xfrm>
          <a:custGeom>
            <a:avLst/>
            <a:gdLst/>
            <a:ahLst/>
            <a:cxnLst/>
            <a:rect l="l" t="t" r="r" b="b"/>
            <a:pathLst>
              <a:path w="740997" h="724324">
                <a:moveTo>
                  <a:pt x="0" y="0"/>
                </a:moveTo>
                <a:lnTo>
                  <a:pt x="740997" y="0"/>
                </a:lnTo>
                <a:lnTo>
                  <a:pt x="740997" y="724325"/>
                </a:lnTo>
                <a:lnTo>
                  <a:pt x="0" y="724325"/>
                </a:lnTo>
                <a:lnTo>
                  <a:pt x="0" y="0"/>
                </a:lnTo>
                <a:close/>
              </a:path>
            </a:pathLst>
          </a:custGeom>
          <a:blipFill>
            <a:blip r:embed="rId4"/>
            <a:stretch>
              <a:fillRect/>
            </a:stretch>
          </a:blipFill>
        </p:spPr>
        <p:txBody>
          <a:bodyPr/>
          <a:lstStyle/>
          <a:p>
            <a:endParaRPr lang="en-US"/>
          </a:p>
        </p:txBody>
      </p:sp>
      <p:sp>
        <p:nvSpPr>
          <p:cNvPr id="4" name="Freeform 4"/>
          <p:cNvSpPr/>
          <p:nvPr/>
        </p:nvSpPr>
        <p:spPr>
          <a:xfrm>
            <a:off x="4506132" y="2859795"/>
            <a:ext cx="580173" cy="662390"/>
          </a:xfrm>
          <a:custGeom>
            <a:avLst/>
            <a:gdLst/>
            <a:ahLst/>
            <a:cxnLst/>
            <a:rect l="l" t="t" r="r" b="b"/>
            <a:pathLst>
              <a:path w="580173" h="662390">
                <a:moveTo>
                  <a:pt x="0" y="0"/>
                </a:moveTo>
                <a:lnTo>
                  <a:pt x="580172" y="0"/>
                </a:lnTo>
                <a:lnTo>
                  <a:pt x="580172" y="662389"/>
                </a:lnTo>
                <a:lnTo>
                  <a:pt x="0" y="662389"/>
                </a:lnTo>
                <a:lnTo>
                  <a:pt x="0" y="0"/>
                </a:lnTo>
                <a:close/>
              </a:path>
            </a:pathLst>
          </a:custGeom>
          <a:blipFill>
            <a:blip r:embed="rId5"/>
            <a:stretch>
              <a:fillRect/>
            </a:stretch>
          </a:blipFill>
        </p:spPr>
        <p:txBody>
          <a:bodyPr/>
          <a:lstStyle/>
          <a:p>
            <a:endParaRPr lang="en-US"/>
          </a:p>
        </p:txBody>
      </p:sp>
      <p:sp>
        <p:nvSpPr>
          <p:cNvPr id="6" name="Freeform 6"/>
          <p:cNvSpPr/>
          <p:nvPr/>
        </p:nvSpPr>
        <p:spPr>
          <a:xfrm rot="-2992223">
            <a:off x="11077362" y="8114113"/>
            <a:ext cx="511357" cy="814318"/>
          </a:xfrm>
          <a:custGeom>
            <a:avLst/>
            <a:gdLst/>
            <a:ahLst/>
            <a:cxnLst/>
            <a:rect l="l" t="t" r="r" b="b"/>
            <a:pathLst>
              <a:path w="511357" h="814318">
                <a:moveTo>
                  <a:pt x="0" y="0"/>
                </a:moveTo>
                <a:lnTo>
                  <a:pt x="511357" y="0"/>
                </a:lnTo>
                <a:lnTo>
                  <a:pt x="511357" y="814319"/>
                </a:lnTo>
                <a:lnTo>
                  <a:pt x="0" y="814319"/>
                </a:lnTo>
                <a:lnTo>
                  <a:pt x="0" y="0"/>
                </a:lnTo>
                <a:close/>
              </a:path>
            </a:pathLst>
          </a:custGeom>
          <a:blipFill>
            <a:blip r:embed="rId6"/>
            <a:stretch>
              <a:fillRect/>
            </a:stretch>
          </a:blipFill>
        </p:spPr>
        <p:txBody>
          <a:bodyPr/>
          <a:lstStyle/>
          <a:p>
            <a:endParaRPr lang="en-US"/>
          </a:p>
        </p:txBody>
      </p:sp>
    </p:spTree>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201930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3" name="Freeform 3"/>
          <p:cNvSpPr/>
          <p:nvPr/>
        </p:nvSpPr>
        <p:spPr>
          <a:xfrm rot="-2992223">
            <a:off x="9612656" y="1213860"/>
            <a:ext cx="593062" cy="944431"/>
          </a:xfrm>
          <a:custGeom>
            <a:avLst/>
            <a:gdLst/>
            <a:ahLst/>
            <a:cxnLst/>
            <a:rect l="l" t="t" r="r" b="b"/>
            <a:pathLst>
              <a:path w="593062" h="944431">
                <a:moveTo>
                  <a:pt x="0" y="0"/>
                </a:moveTo>
                <a:lnTo>
                  <a:pt x="593062" y="0"/>
                </a:lnTo>
                <a:lnTo>
                  <a:pt x="593062" y="944431"/>
                </a:lnTo>
                <a:lnTo>
                  <a:pt x="0" y="944431"/>
                </a:lnTo>
                <a:lnTo>
                  <a:pt x="0" y="0"/>
                </a:lnTo>
                <a:close/>
              </a:path>
            </a:pathLst>
          </a:custGeom>
          <a:blipFill>
            <a:blip r:embed="rId2"/>
            <a:stretch>
              <a:fillRect/>
            </a:stretch>
          </a:blipFill>
        </p:spPr>
        <p:txBody>
          <a:bodyPr/>
          <a:lstStyle/>
          <a:p>
            <a:endParaRPr lang="en-US"/>
          </a:p>
        </p:txBody>
      </p:sp>
      <p:sp>
        <p:nvSpPr>
          <p:cNvPr id="4" name="Freeform 4"/>
          <p:cNvSpPr/>
          <p:nvPr/>
        </p:nvSpPr>
        <p:spPr>
          <a:xfrm>
            <a:off x="152334" y="3071550"/>
            <a:ext cx="8713623" cy="6753058"/>
          </a:xfrm>
          <a:custGeom>
            <a:avLst/>
            <a:gdLst/>
            <a:ahLst/>
            <a:cxnLst/>
            <a:rect l="l" t="t" r="r" b="b"/>
            <a:pathLst>
              <a:path w="8713623" h="6753058">
                <a:moveTo>
                  <a:pt x="0" y="0"/>
                </a:moveTo>
                <a:lnTo>
                  <a:pt x="8713623" y="0"/>
                </a:lnTo>
                <a:lnTo>
                  <a:pt x="8713623" y="6753058"/>
                </a:lnTo>
                <a:lnTo>
                  <a:pt x="0" y="6753058"/>
                </a:lnTo>
                <a:lnTo>
                  <a:pt x="0" y="0"/>
                </a:lnTo>
                <a:close/>
              </a:path>
            </a:pathLst>
          </a:custGeom>
          <a:blipFill>
            <a:blip r:embed="rId3"/>
            <a:stretch>
              <a:fillRect/>
            </a:stretch>
          </a:blipFill>
          <a:ln w="38100">
            <a:solidFill>
              <a:srgbClr val="C2A375"/>
            </a:solidFill>
          </a:ln>
          <a:effectLst>
            <a:glow rad="63500">
              <a:srgbClr val="593224"/>
            </a:glow>
            <a:outerShdw blurRad="50800" dist="38100" dir="2700000" algn="tl" rotWithShape="0">
              <a:prstClr val="black">
                <a:alpha val="40000"/>
              </a:prstClr>
            </a:outerShdw>
          </a:effectLst>
        </p:spPr>
        <p:txBody>
          <a:bodyPr/>
          <a:lstStyle/>
          <a:p>
            <a:endParaRPr lang="en-US"/>
          </a:p>
        </p:txBody>
      </p:sp>
      <p:sp>
        <p:nvSpPr>
          <p:cNvPr id="5" name="Freeform 5"/>
          <p:cNvSpPr/>
          <p:nvPr/>
        </p:nvSpPr>
        <p:spPr>
          <a:xfrm>
            <a:off x="9425727" y="3071550"/>
            <a:ext cx="8713623" cy="6753058"/>
          </a:xfrm>
          <a:custGeom>
            <a:avLst/>
            <a:gdLst/>
            <a:ahLst/>
            <a:cxnLst/>
            <a:rect l="l" t="t" r="r" b="b"/>
            <a:pathLst>
              <a:path w="8713623" h="6753058">
                <a:moveTo>
                  <a:pt x="0" y="0"/>
                </a:moveTo>
                <a:lnTo>
                  <a:pt x="8713624" y="0"/>
                </a:lnTo>
                <a:lnTo>
                  <a:pt x="8713624" y="6753058"/>
                </a:lnTo>
                <a:lnTo>
                  <a:pt x="0" y="6753058"/>
                </a:lnTo>
                <a:lnTo>
                  <a:pt x="0" y="0"/>
                </a:lnTo>
                <a:close/>
              </a:path>
            </a:pathLst>
          </a:custGeom>
          <a:blipFill>
            <a:blip r:embed="rId4"/>
            <a:stretch>
              <a:fillRect/>
            </a:stretch>
          </a:blipFill>
          <a:ln w="38100">
            <a:solidFill>
              <a:srgbClr val="C2A375"/>
            </a:solidFill>
          </a:ln>
          <a:effectLst>
            <a:glow rad="63500">
              <a:srgbClr val="593224"/>
            </a:glow>
            <a:outerShdw blurRad="50800" dist="38100" dir="2700000" algn="tl" rotWithShape="0">
              <a:prstClr val="black">
                <a:alpha val="40000"/>
              </a:prstClr>
            </a:outerShdw>
          </a:effectLst>
        </p:spPr>
        <p:txBody>
          <a:bodyPr/>
          <a:lstStyle/>
          <a:p>
            <a:endParaRPr lang="en-US"/>
          </a:p>
        </p:txBody>
      </p:sp>
      <p:sp>
        <p:nvSpPr>
          <p:cNvPr id="6" name="TextBox 6"/>
          <p:cNvSpPr txBox="1"/>
          <p:nvPr/>
        </p:nvSpPr>
        <p:spPr>
          <a:xfrm>
            <a:off x="139418" y="246950"/>
            <a:ext cx="15242974" cy="1816100"/>
          </a:xfrm>
          <a:prstGeom prst="rect">
            <a:avLst/>
          </a:prstGeom>
        </p:spPr>
        <p:txBody>
          <a:bodyPr wrap="square" lIns="0" tIns="0" rIns="0" bIns="0" rtlCol="0" anchor="t">
            <a:spAutoFit/>
          </a:bodyPr>
          <a:lstStyle/>
          <a:p>
            <a:pPr algn="l">
              <a:lnSpc>
                <a:spcPts val="6999"/>
              </a:lnSpc>
            </a:pPr>
            <a:r>
              <a:rPr lang="en-US" sz="6999" b="1">
                <a:solidFill>
                  <a:srgbClr val="593224"/>
                </a:solidFill>
                <a:latin typeface="Open Sauce Semi-Bold"/>
                <a:ea typeface="Open Sauce Semi-Bold"/>
                <a:cs typeface="Open Sauce Semi-Bold"/>
                <a:sym typeface="Open Sauce Semi-Bold"/>
              </a:rPr>
              <a:t>Distribution of Roasts across Price &amp; Sentiment Buckets</a:t>
            </a:r>
          </a:p>
        </p:txBody>
      </p:sp>
      <p:sp>
        <p:nvSpPr>
          <p:cNvPr id="7" name="Freeform 7"/>
          <p:cNvSpPr/>
          <p:nvPr/>
        </p:nvSpPr>
        <p:spPr>
          <a:xfrm>
            <a:off x="6345409" y="3619160"/>
            <a:ext cx="740997" cy="724324"/>
          </a:xfrm>
          <a:custGeom>
            <a:avLst/>
            <a:gdLst/>
            <a:ahLst/>
            <a:cxnLst/>
            <a:rect l="l" t="t" r="r" b="b"/>
            <a:pathLst>
              <a:path w="740997" h="724324">
                <a:moveTo>
                  <a:pt x="0" y="0"/>
                </a:moveTo>
                <a:lnTo>
                  <a:pt x="740997" y="0"/>
                </a:lnTo>
                <a:lnTo>
                  <a:pt x="740997" y="724325"/>
                </a:lnTo>
                <a:lnTo>
                  <a:pt x="0" y="724325"/>
                </a:lnTo>
                <a:lnTo>
                  <a:pt x="0" y="0"/>
                </a:lnTo>
                <a:close/>
              </a:path>
            </a:pathLst>
          </a:custGeom>
          <a:blipFill>
            <a:blip r:embed="rId5"/>
            <a:stretch>
              <a:fillRect/>
            </a:stretch>
          </a:blipFill>
        </p:spPr>
        <p:txBody>
          <a:bodyPr/>
          <a:lstStyle/>
          <a:p>
            <a:endParaRPr lang="en-US"/>
          </a:p>
        </p:txBody>
      </p:sp>
      <p:sp>
        <p:nvSpPr>
          <p:cNvPr id="8" name="Freeform 8"/>
          <p:cNvSpPr/>
          <p:nvPr/>
        </p:nvSpPr>
        <p:spPr>
          <a:xfrm>
            <a:off x="15382392" y="3488716"/>
            <a:ext cx="748672" cy="854768"/>
          </a:xfrm>
          <a:custGeom>
            <a:avLst/>
            <a:gdLst/>
            <a:ahLst/>
            <a:cxnLst/>
            <a:rect l="l" t="t" r="r" b="b"/>
            <a:pathLst>
              <a:path w="748672" h="854768">
                <a:moveTo>
                  <a:pt x="0" y="0"/>
                </a:moveTo>
                <a:lnTo>
                  <a:pt x="748673" y="0"/>
                </a:lnTo>
                <a:lnTo>
                  <a:pt x="748673" y="854768"/>
                </a:lnTo>
                <a:lnTo>
                  <a:pt x="0" y="854768"/>
                </a:lnTo>
                <a:lnTo>
                  <a:pt x="0" y="0"/>
                </a:lnTo>
                <a:close/>
              </a:path>
            </a:pathLst>
          </a:custGeom>
          <a:blipFill>
            <a:blip r:embed="rId6"/>
            <a:stretch>
              <a:fillRect/>
            </a:stretch>
          </a:blipFill>
        </p:spPr>
        <p:txBody>
          <a:bodyPr/>
          <a:lstStyle/>
          <a:p>
            <a:endParaRPr lang="en-US"/>
          </a:p>
        </p:txBody>
      </p:sp>
    </p:spTree>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3" name="Freeform 3"/>
          <p:cNvSpPr/>
          <p:nvPr/>
        </p:nvSpPr>
        <p:spPr>
          <a:xfrm>
            <a:off x="2605068" y="3136344"/>
            <a:ext cx="6235182" cy="7085435"/>
          </a:xfrm>
          <a:custGeom>
            <a:avLst/>
            <a:gdLst/>
            <a:ahLst/>
            <a:cxnLst/>
            <a:rect l="l" t="t" r="r" b="b"/>
            <a:pathLst>
              <a:path w="6235182" h="7085435">
                <a:moveTo>
                  <a:pt x="0" y="0"/>
                </a:moveTo>
                <a:lnTo>
                  <a:pt x="6235182" y="0"/>
                </a:lnTo>
                <a:lnTo>
                  <a:pt x="6235182" y="7085434"/>
                </a:lnTo>
                <a:lnTo>
                  <a:pt x="0" y="7085434"/>
                </a:lnTo>
                <a:lnTo>
                  <a:pt x="0" y="0"/>
                </a:lnTo>
                <a:close/>
              </a:path>
            </a:pathLst>
          </a:custGeom>
          <a:blipFill>
            <a:blip r:embed="rId3"/>
            <a:stretch>
              <a:fillRect/>
            </a:stretch>
          </a:blipFill>
        </p:spPr>
        <p:txBody>
          <a:bodyPr/>
          <a:lstStyle/>
          <a:p>
            <a:endParaRPr lang="en-US"/>
          </a:p>
        </p:txBody>
      </p:sp>
      <p:sp>
        <p:nvSpPr>
          <p:cNvPr id="4" name="Freeform 4"/>
          <p:cNvSpPr/>
          <p:nvPr/>
        </p:nvSpPr>
        <p:spPr>
          <a:xfrm>
            <a:off x="5101849" y="3136344"/>
            <a:ext cx="8084302" cy="7063659"/>
          </a:xfrm>
          <a:custGeom>
            <a:avLst/>
            <a:gdLst/>
            <a:ahLst/>
            <a:cxnLst/>
            <a:rect l="l" t="t" r="r" b="b"/>
            <a:pathLst>
              <a:path w="8084302" h="7063659">
                <a:moveTo>
                  <a:pt x="0" y="0"/>
                </a:moveTo>
                <a:lnTo>
                  <a:pt x="8084302" y="0"/>
                </a:lnTo>
                <a:lnTo>
                  <a:pt x="8084302" y="7063658"/>
                </a:lnTo>
                <a:lnTo>
                  <a:pt x="0" y="7063658"/>
                </a:lnTo>
                <a:lnTo>
                  <a:pt x="0" y="0"/>
                </a:lnTo>
                <a:close/>
              </a:path>
            </a:pathLst>
          </a:custGeom>
          <a:blipFill>
            <a:blip r:embed="rId4"/>
            <a:stretch>
              <a:fillRect/>
            </a:stretch>
          </a:blipFill>
          <a:ln w="38100">
            <a:solidFill>
              <a:srgbClr val="C2A375"/>
            </a:solidFill>
          </a:ln>
          <a:effectLst>
            <a:glow rad="63500">
              <a:srgbClr val="593224"/>
            </a:glow>
            <a:outerShdw blurRad="50800" dist="38100" dir="2700000" algn="tl" rotWithShape="0">
              <a:prstClr val="black">
                <a:alpha val="40000"/>
              </a:prstClr>
            </a:outerShdw>
          </a:effectLst>
        </p:spPr>
        <p:txBody>
          <a:bodyPr/>
          <a:lstStyle/>
          <a:p>
            <a:endParaRPr lang="en-US"/>
          </a:p>
        </p:txBody>
      </p:sp>
      <p:sp>
        <p:nvSpPr>
          <p:cNvPr id="5" name="Freeform 5"/>
          <p:cNvSpPr/>
          <p:nvPr/>
        </p:nvSpPr>
        <p:spPr>
          <a:xfrm>
            <a:off x="4233986" y="3136344"/>
            <a:ext cx="748672" cy="854768"/>
          </a:xfrm>
          <a:custGeom>
            <a:avLst/>
            <a:gdLst/>
            <a:ahLst/>
            <a:cxnLst/>
            <a:rect l="l" t="t" r="r" b="b"/>
            <a:pathLst>
              <a:path w="748672" h="854768">
                <a:moveTo>
                  <a:pt x="0" y="0"/>
                </a:moveTo>
                <a:lnTo>
                  <a:pt x="748673" y="0"/>
                </a:lnTo>
                <a:lnTo>
                  <a:pt x="748673" y="854767"/>
                </a:lnTo>
                <a:lnTo>
                  <a:pt x="0" y="854767"/>
                </a:lnTo>
                <a:lnTo>
                  <a:pt x="0" y="0"/>
                </a:lnTo>
                <a:close/>
              </a:path>
            </a:pathLst>
          </a:custGeom>
          <a:blipFill>
            <a:blip r:embed="rId5"/>
            <a:stretch>
              <a:fillRect/>
            </a:stretch>
          </a:blipFill>
        </p:spPr>
        <p:txBody>
          <a:bodyPr/>
          <a:lstStyle/>
          <a:p>
            <a:endParaRPr lang="en-US"/>
          </a:p>
        </p:txBody>
      </p:sp>
      <p:sp>
        <p:nvSpPr>
          <p:cNvPr id="6" name="TextBox 6"/>
          <p:cNvSpPr txBox="1"/>
          <p:nvPr/>
        </p:nvSpPr>
        <p:spPr>
          <a:xfrm>
            <a:off x="4017664" y="1183997"/>
            <a:ext cx="11723906" cy="1816100"/>
          </a:xfrm>
          <a:prstGeom prst="rect">
            <a:avLst/>
          </a:prstGeom>
        </p:spPr>
        <p:txBody>
          <a:bodyPr wrap="square" lIns="0" tIns="0" rIns="0" bIns="0" rtlCol="0" anchor="t">
            <a:spAutoFit/>
          </a:bodyPr>
          <a:lstStyle/>
          <a:p>
            <a:pPr algn="l">
              <a:lnSpc>
                <a:spcPts val="6999"/>
              </a:lnSpc>
            </a:pPr>
            <a:r>
              <a:rPr lang="en-US" sz="6999" b="1">
                <a:solidFill>
                  <a:srgbClr val="593224"/>
                </a:solidFill>
                <a:latin typeface="Open Sauce Semi-Bold"/>
                <a:ea typeface="Open Sauce Semi-Bold"/>
                <a:cs typeface="Open Sauce Semi-Bold"/>
                <a:sym typeface="Open Sauce Semi-Bold"/>
              </a:rPr>
              <a:t>Correlation between Rating, Sentiment, &amp; Price</a:t>
            </a:r>
          </a:p>
        </p:txBody>
      </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3" name="TextBox 3"/>
          <p:cNvSpPr txBox="1"/>
          <p:nvPr/>
        </p:nvSpPr>
        <p:spPr>
          <a:xfrm>
            <a:off x="519460" y="1119188"/>
            <a:ext cx="7186263" cy="2091844"/>
          </a:xfrm>
          <a:prstGeom prst="rect">
            <a:avLst/>
          </a:prstGeom>
        </p:spPr>
        <p:txBody>
          <a:bodyPr lIns="0" tIns="0" rIns="0" bIns="0" rtlCol="0" anchor="t">
            <a:spAutoFit/>
          </a:bodyPr>
          <a:lstStyle/>
          <a:p>
            <a:pPr algn="l">
              <a:lnSpc>
                <a:spcPts val="17165"/>
              </a:lnSpc>
            </a:pPr>
            <a:r>
              <a:rPr lang="en-US" sz="12260" b="1">
                <a:solidFill>
                  <a:srgbClr val="593224"/>
                </a:solidFill>
                <a:latin typeface="Open Sauce Semi-Bold"/>
                <a:ea typeface="Open Sauce Semi-Bold"/>
                <a:cs typeface="Open Sauce Semi-Bold"/>
                <a:sym typeface="Open Sauce Semi-Bold"/>
              </a:rPr>
              <a:t>Contents</a:t>
            </a:r>
          </a:p>
        </p:txBody>
      </p:sp>
      <p:sp>
        <p:nvSpPr>
          <p:cNvPr id="4" name="Freeform 4"/>
          <p:cNvSpPr/>
          <p:nvPr/>
        </p:nvSpPr>
        <p:spPr>
          <a:xfrm rot="-2992223">
            <a:off x="14981160" y="6026716"/>
            <a:ext cx="593062" cy="944431"/>
          </a:xfrm>
          <a:custGeom>
            <a:avLst/>
            <a:gdLst/>
            <a:ahLst/>
            <a:cxnLst/>
            <a:rect l="l" t="t" r="r" b="b"/>
            <a:pathLst>
              <a:path w="593062" h="944431">
                <a:moveTo>
                  <a:pt x="0" y="0"/>
                </a:moveTo>
                <a:lnTo>
                  <a:pt x="593062" y="0"/>
                </a:lnTo>
                <a:lnTo>
                  <a:pt x="593062" y="944431"/>
                </a:lnTo>
                <a:lnTo>
                  <a:pt x="0" y="944431"/>
                </a:lnTo>
                <a:lnTo>
                  <a:pt x="0" y="0"/>
                </a:lnTo>
                <a:close/>
              </a:path>
            </a:pathLst>
          </a:custGeom>
          <a:blipFill>
            <a:blip r:embed="rId3"/>
            <a:stretch>
              <a:fillRect/>
            </a:stretch>
          </a:blipFill>
        </p:spPr>
        <p:txBody>
          <a:bodyPr/>
          <a:lstStyle/>
          <a:p>
            <a:endParaRPr lang="en-US"/>
          </a:p>
        </p:txBody>
      </p:sp>
      <p:sp>
        <p:nvSpPr>
          <p:cNvPr id="5" name="Freeform 5"/>
          <p:cNvSpPr/>
          <p:nvPr/>
        </p:nvSpPr>
        <p:spPr>
          <a:xfrm>
            <a:off x="15627584" y="8004621"/>
            <a:ext cx="729073" cy="832391"/>
          </a:xfrm>
          <a:custGeom>
            <a:avLst/>
            <a:gdLst/>
            <a:ahLst/>
            <a:cxnLst/>
            <a:rect l="l" t="t" r="r" b="b"/>
            <a:pathLst>
              <a:path w="729073" h="832391">
                <a:moveTo>
                  <a:pt x="0" y="0"/>
                </a:moveTo>
                <a:lnTo>
                  <a:pt x="729074" y="0"/>
                </a:lnTo>
                <a:lnTo>
                  <a:pt x="729074" y="832391"/>
                </a:lnTo>
                <a:lnTo>
                  <a:pt x="0" y="832391"/>
                </a:lnTo>
                <a:lnTo>
                  <a:pt x="0" y="0"/>
                </a:lnTo>
                <a:close/>
              </a:path>
            </a:pathLst>
          </a:custGeom>
          <a:blipFill>
            <a:blip r:embed="rId4"/>
            <a:stretch>
              <a:fillRect/>
            </a:stretch>
          </a:blipFill>
        </p:spPr>
        <p:txBody>
          <a:bodyPr/>
          <a:lstStyle/>
          <a:p>
            <a:endParaRPr lang="en-US"/>
          </a:p>
        </p:txBody>
      </p:sp>
      <p:sp>
        <p:nvSpPr>
          <p:cNvPr id="6" name="Freeform 6"/>
          <p:cNvSpPr/>
          <p:nvPr/>
        </p:nvSpPr>
        <p:spPr>
          <a:xfrm>
            <a:off x="17109884" y="4832417"/>
            <a:ext cx="827487" cy="808868"/>
          </a:xfrm>
          <a:custGeom>
            <a:avLst/>
            <a:gdLst/>
            <a:ahLst/>
            <a:cxnLst/>
            <a:rect l="l" t="t" r="r" b="b"/>
            <a:pathLst>
              <a:path w="827487" h="808868">
                <a:moveTo>
                  <a:pt x="0" y="0"/>
                </a:moveTo>
                <a:lnTo>
                  <a:pt x="827487" y="0"/>
                </a:lnTo>
                <a:lnTo>
                  <a:pt x="827487" y="808869"/>
                </a:lnTo>
                <a:lnTo>
                  <a:pt x="0" y="808869"/>
                </a:lnTo>
                <a:lnTo>
                  <a:pt x="0" y="0"/>
                </a:lnTo>
                <a:close/>
              </a:path>
            </a:pathLst>
          </a:custGeom>
          <a:blipFill>
            <a:blip r:embed="rId5"/>
            <a:stretch>
              <a:fillRect/>
            </a:stretch>
          </a:blipFill>
        </p:spPr>
        <p:txBody>
          <a:bodyPr/>
          <a:lstStyle/>
          <a:p>
            <a:endParaRPr lang="en-US"/>
          </a:p>
        </p:txBody>
      </p:sp>
      <p:sp>
        <p:nvSpPr>
          <p:cNvPr id="7" name="TextBox 7"/>
          <p:cNvSpPr txBox="1"/>
          <p:nvPr/>
        </p:nvSpPr>
        <p:spPr>
          <a:xfrm>
            <a:off x="519460" y="4209442"/>
            <a:ext cx="12910526" cy="4181475"/>
          </a:xfrm>
          <a:prstGeom prst="rect">
            <a:avLst/>
          </a:prstGeom>
        </p:spPr>
        <p:txBody>
          <a:bodyPr lIns="0" tIns="0" rIns="0" bIns="0" rtlCol="0" anchor="t">
            <a:spAutoFit/>
          </a:bodyPr>
          <a:lstStyle/>
          <a:p>
            <a:pPr marL="991617" lvl="1" indent="-495809" algn="l">
              <a:lnSpc>
                <a:spcPts val="5511"/>
              </a:lnSpc>
              <a:buAutoNum type="arabicPeriod"/>
            </a:pPr>
            <a:r>
              <a:rPr lang="en-US" sz="4592" b="1">
                <a:solidFill>
                  <a:srgbClr val="593224"/>
                </a:solidFill>
                <a:latin typeface="Open Sauce Semi-Bold"/>
                <a:ea typeface="Open Sauce Semi-Bold"/>
                <a:cs typeface="Open Sauce Semi-Bold"/>
                <a:sym typeface="Open Sauce Semi-Bold"/>
              </a:rPr>
              <a:t>Introduction</a:t>
            </a:r>
          </a:p>
          <a:p>
            <a:pPr marL="991617" lvl="1" indent="-495809" algn="l">
              <a:lnSpc>
                <a:spcPts val="5511"/>
              </a:lnSpc>
              <a:buAutoNum type="arabicPeriod"/>
            </a:pPr>
            <a:r>
              <a:rPr lang="en-US" sz="4592" b="1">
                <a:solidFill>
                  <a:srgbClr val="593224"/>
                </a:solidFill>
                <a:latin typeface="Open Sauce Semi-Bold"/>
                <a:ea typeface="Open Sauce Semi-Bold"/>
                <a:cs typeface="Open Sauce Semi-Bold"/>
                <a:sym typeface="Open Sauce Semi-Bold"/>
              </a:rPr>
              <a:t>Preprocessing &amp; EDA</a:t>
            </a:r>
          </a:p>
          <a:p>
            <a:pPr marL="991617" lvl="1" indent="-495809" algn="l">
              <a:lnSpc>
                <a:spcPts val="5511"/>
              </a:lnSpc>
              <a:buAutoNum type="arabicPeriod"/>
            </a:pPr>
            <a:r>
              <a:rPr lang="en-US" sz="4592" b="1">
                <a:solidFill>
                  <a:srgbClr val="593224"/>
                </a:solidFill>
                <a:latin typeface="Open Sauce Semi-Bold"/>
                <a:ea typeface="Open Sauce Semi-Bold"/>
                <a:cs typeface="Open Sauce Semi-Bold"/>
                <a:sym typeface="Open Sauce Semi-Bold"/>
              </a:rPr>
              <a:t>Sentiment Analysis</a:t>
            </a:r>
          </a:p>
          <a:p>
            <a:pPr marL="991617" lvl="1" indent="-495809" algn="l">
              <a:lnSpc>
                <a:spcPts val="5511"/>
              </a:lnSpc>
              <a:buAutoNum type="arabicPeriod"/>
            </a:pPr>
            <a:r>
              <a:rPr lang="en-US" sz="4592" b="1">
                <a:solidFill>
                  <a:srgbClr val="593224"/>
                </a:solidFill>
                <a:latin typeface="Open Sauce Semi-Bold"/>
                <a:ea typeface="Open Sauce Semi-Bold"/>
                <a:cs typeface="Open Sauce Semi-Bold"/>
                <a:sym typeface="Open Sauce Semi-Bold"/>
              </a:rPr>
              <a:t>Data Visualization</a:t>
            </a:r>
          </a:p>
          <a:p>
            <a:pPr marL="991617" lvl="1" indent="-495809" algn="l">
              <a:lnSpc>
                <a:spcPts val="5511"/>
              </a:lnSpc>
              <a:buAutoNum type="arabicPeriod"/>
            </a:pPr>
            <a:r>
              <a:rPr lang="en-US" sz="4592" b="1">
                <a:solidFill>
                  <a:srgbClr val="593224"/>
                </a:solidFill>
                <a:latin typeface="Open Sauce Semi-Bold"/>
                <a:ea typeface="Open Sauce Semi-Bold"/>
                <a:cs typeface="Open Sauce Semi-Bold"/>
                <a:sym typeface="Open Sauce Semi-Bold"/>
              </a:rPr>
              <a:t>ML Modeling</a:t>
            </a:r>
          </a:p>
          <a:p>
            <a:pPr marL="991617" lvl="1" indent="-495809" algn="l">
              <a:lnSpc>
                <a:spcPts val="5511"/>
              </a:lnSpc>
              <a:buAutoNum type="arabicPeriod"/>
            </a:pPr>
            <a:r>
              <a:rPr lang="en-US" sz="4592" b="1">
                <a:solidFill>
                  <a:srgbClr val="593224"/>
                </a:solidFill>
                <a:latin typeface="Open Sauce Semi-Bold"/>
                <a:ea typeface="Open Sauce Semi-Bold"/>
                <a:cs typeface="Open Sauce Semi-Bold"/>
                <a:sym typeface="Open Sauce Semi-Bold"/>
              </a:rPr>
              <a:t>Conclusions &amp; Takeaways</a:t>
            </a:r>
          </a:p>
        </p:txBody>
      </p:sp>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3" name="Freeform 3"/>
          <p:cNvSpPr/>
          <p:nvPr/>
        </p:nvSpPr>
        <p:spPr>
          <a:xfrm>
            <a:off x="4539153" y="3127253"/>
            <a:ext cx="9209689" cy="5510292"/>
          </a:xfrm>
          <a:custGeom>
            <a:avLst/>
            <a:gdLst/>
            <a:ahLst/>
            <a:cxnLst/>
            <a:rect l="l" t="t" r="r" b="b"/>
            <a:pathLst>
              <a:path w="9209689" h="5510292">
                <a:moveTo>
                  <a:pt x="0" y="0"/>
                </a:moveTo>
                <a:lnTo>
                  <a:pt x="9209690" y="0"/>
                </a:lnTo>
                <a:lnTo>
                  <a:pt x="9209690" y="5510292"/>
                </a:lnTo>
                <a:lnTo>
                  <a:pt x="0" y="5510292"/>
                </a:lnTo>
                <a:lnTo>
                  <a:pt x="0" y="0"/>
                </a:lnTo>
                <a:close/>
              </a:path>
            </a:pathLst>
          </a:custGeom>
          <a:blipFill>
            <a:blip r:embed="rId3"/>
            <a:stretch>
              <a:fillRect/>
            </a:stretch>
          </a:blipFill>
          <a:ln w="38100">
            <a:solidFill>
              <a:srgbClr val="C2A375"/>
            </a:solidFill>
          </a:ln>
          <a:effectLst>
            <a:glow rad="63500">
              <a:srgbClr val="593224"/>
            </a:glow>
            <a:outerShdw blurRad="50800" dist="38100" dir="2700000" algn="tl" rotWithShape="0">
              <a:prstClr val="black">
                <a:alpha val="40000"/>
              </a:prstClr>
            </a:outerShdw>
          </a:effectLst>
        </p:spPr>
        <p:txBody>
          <a:bodyPr/>
          <a:lstStyle/>
          <a:p>
            <a:endParaRPr lang="en-US"/>
          </a:p>
        </p:txBody>
      </p:sp>
      <p:sp>
        <p:nvSpPr>
          <p:cNvPr id="4" name="Freeform 4"/>
          <p:cNvSpPr/>
          <p:nvPr/>
        </p:nvSpPr>
        <p:spPr>
          <a:xfrm rot="-2992223">
            <a:off x="5006307" y="3398501"/>
            <a:ext cx="593062" cy="944431"/>
          </a:xfrm>
          <a:custGeom>
            <a:avLst/>
            <a:gdLst/>
            <a:ahLst/>
            <a:cxnLst/>
            <a:rect l="l" t="t" r="r" b="b"/>
            <a:pathLst>
              <a:path w="593062" h="944431">
                <a:moveTo>
                  <a:pt x="0" y="0"/>
                </a:moveTo>
                <a:lnTo>
                  <a:pt x="593062" y="0"/>
                </a:lnTo>
                <a:lnTo>
                  <a:pt x="593062" y="944431"/>
                </a:lnTo>
                <a:lnTo>
                  <a:pt x="0" y="944431"/>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3614371" y="1179452"/>
            <a:ext cx="11059255" cy="1816100"/>
          </a:xfrm>
          <a:prstGeom prst="rect">
            <a:avLst/>
          </a:prstGeom>
        </p:spPr>
        <p:txBody>
          <a:bodyPr wrap="square" lIns="0" tIns="0" rIns="0" bIns="0" rtlCol="0" anchor="t">
            <a:spAutoFit/>
          </a:bodyPr>
          <a:lstStyle/>
          <a:p>
            <a:pPr algn="l">
              <a:lnSpc>
                <a:spcPts val="6999"/>
              </a:lnSpc>
            </a:pPr>
            <a:r>
              <a:rPr lang="en-US" sz="6999" b="1">
                <a:solidFill>
                  <a:srgbClr val="593224"/>
                </a:solidFill>
                <a:latin typeface="Open Sauce Semi-Bold"/>
                <a:ea typeface="Open Sauce Semi-Bold"/>
                <a:cs typeface="Open Sauce Semi-Bold"/>
                <a:sym typeface="Open Sauce Semi-Bold"/>
              </a:rPr>
              <a:t>Roast Summary matched with Sentiment Analysis</a:t>
            </a:r>
          </a:p>
        </p:txBody>
      </p:sp>
      <p:sp>
        <p:nvSpPr>
          <p:cNvPr id="6" name="Freeform 6"/>
          <p:cNvSpPr/>
          <p:nvPr/>
        </p:nvSpPr>
        <p:spPr>
          <a:xfrm>
            <a:off x="8095147" y="3870716"/>
            <a:ext cx="652782" cy="745289"/>
          </a:xfrm>
          <a:custGeom>
            <a:avLst/>
            <a:gdLst/>
            <a:ahLst/>
            <a:cxnLst/>
            <a:rect l="l" t="t" r="r" b="b"/>
            <a:pathLst>
              <a:path w="652782" h="745289">
                <a:moveTo>
                  <a:pt x="0" y="0"/>
                </a:moveTo>
                <a:lnTo>
                  <a:pt x="652782" y="0"/>
                </a:lnTo>
                <a:lnTo>
                  <a:pt x="652782" y="745289"/>
                </a:lnTo>
                <a:lnTo>
                  <a:pt x="0" y="745289"/>
                </a:lnTo>
                <a:lnTo>
                  <a:pt x="0" y="0"/>
                </a:lnTo>
                <a:close/>
              </a:path>
            </a:pathLst>
          </a:custGeom>
          <a:blipFill>
            <a:blip r:embed="rId5"/>
            <a:stretch>
              <a:fillRect/>
            </a:stretch>
          </a:blipFill>
        </p:spPr>
        <p:txBody>
          <a:bodyPr/>
          <a:lstStyle/>
          <a:p>
            <a:endParaRPr lang="en-US"/>
          </a:p>
        </p:txBody>
      </p:sp>
      <p:sp>
        <p:nvSpPr>
          <p:cNvPr id="7" name="Freeform 7"/>
          <p:cNvSpPr/>
          <p:nvPr/>
        </p:nvSpPr>
        <p:spPr>
          <a:xfrm>
            <a:off x="12850688" y="3870716"/>
            <a:ext cx="741236" cy="724559"/>
          </a:xfrm>
          <a:custGeom>
            <a:avLst/>
            <a:gdLst/>
            <a:ahLst/>
            <a:cxnLst/>
            <a:rect l="l" t="t" r="r" b="b"/>
            <a:pathLst>
              <a:path w="741236" h="724559">
                <a:moveTo>
                  <a:pt x="0" y="0"/>
                </a:moveTo>
                <a:lnTo>
                  <a:pt x="741236" y="0"/>
                </a:lnTo>
                <a:lnTo>
                  <a:pt x="741236" y="724559"/>
                </a:lnTo>
                <a:lnTo>
                  <a:pt x="0" y="724559"/>
                </a:lnTo>
                <a:lnTo>
                  <a:pt x="0" y="0"/>
                </a:lnTo>
                <a:close/>
              </a:path>
            </a:pathLst>
          </a:custGeom>
          <a:blipFill>
            <a:blip r:embed="rId6"/>
            <a:stretch>
              <a:fillRect/>
            </a:stretch>
          </a:blipFill>
        </p:spPr>
        <p:txBody>
          <a:bodyPr/>
          <a:lstStyle/>
          <a:p>
            <a:endParaRPr lang="en-US"/>
          </a:p>
        </p:txBody>
      </p:sp>
    </p:spTree>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C2A375"/>
        </a:solidFill>
        <a:effectLst/>
      </p:bgPr>
    </p:bg>
    <p:spTree>
      <p:nvGrpSpPr>
        <p:cNvPr id="1" name=""/>
        <p:cNvGrpSpPr/>
        <p:nvPr/>
      </p:nvGrpSpPr>
      <p:grpSpPr>
        <a:xfrm>
          <a:off x="0" y="0"/>
          <a:ext cx="0" cy="0"/>
          <a:chOff x="0" y="0"/>
          <a:chExt cx="0" cy="0"/>
        </a:xfrm>
      </p:grpSpPr>
      <p:sp>
        <p:nvSpPr>
          <p:cNvPr id="5" name="TextBox 5"/>
          <p:cNvSpPr txBox="1"/>
          <p:nvPr/>
        </p:nvSpPr>
        <p:spPr>
          <a:xfrm>
            <a:off x="361950" y="685800"/>
            <a:ext cx="11745508" cy="1664885"/>
          </a:xfrm>
          <a:prstGeom prst="rect">
            <a:avLst/>
          </a:prstGeom>
        </p:spPr>
        <p:txBody>
          <a:bodyPr lIns="0" tIns="0" rIns="0" bIns="0" rtlCol="0" anchor="t">
            <a:spAutoFit/>
          </a:bodyPr>
          <a:lstStyle/>
          <a:p>
            <a:pPr algn="l">
              <a:lnSpc>
                <a:spcPts val="12628"/>
              </a:lnSpc>
            </a:pPr>
            <a:r>
              <a:rPr lang="en-US" sz="12000" b="1">
                <a:solidFill>
                  <a:srgbClr val="F8F5EC"/>
                </a:solidFill>
                <a:latin typeface="Open Sauce Semi-Bold"/>
                <a:ea typeface="Open Sauce Semi-Bold"/>
                <a:cs typeface="Open Sauce Semi-Bold"/>
                <a:sym typeface="Open Sauce Semi-Bold"/>
              </a:rPr>
              <a:t>5. ML Modeling</a:t>
            </a:r>
          </a:p>
        </p:txBody>
      </p:sp>
      <p:sp>
        <p:nvSpPr>
          <p:cNvPr id="6" name="AutoShape 2">
            <a:extLst>
              <a:ext uri="{FF2B5EF4-FFF2-40B4-BE49-F238E27FC236}">
                <a16:creationId xmlns:a16="http://schemas.microsoft.com/office/drawing/2014/main" id="{761499E5-BF3A-C157-3390-8431B78CE926}"/>
              </a:ext>
            </a:extLst>
          </p:cNvPr>
          <p:cNvSpPr/>
          <p:nvPr/>
        </p:nvSpPr>
        <p:spPr>
          <a:xfrm>
            <a:off x="-79571" y="2451916"/>
            <a:ext cx="18367571" cy="0"/>
          </a:xfrm>
          <a:prstGeom prst="line">
            <a:avLst/>
          </a:prstGeom>
          <a:ln w="254000" cap="flat">
            <a:solidFill>
              <a:srgbClr val="F8F5EC"/>
            </a:solidFill>
            <a:prstDash val="solid"/>
            <a:headEnd type="none" w="sm" len="sm"/>
            <a:tailEnd type="none" w="sm" len="sm"/>
          </a:ln>
        </p:spPr>
        <p:txBody>
          <a:bodyPr/>
          <a:lstStyle/>
          <a:p>
            <a:endParaRPr lang="en-US"/>
          </a:p>
        </p:txBody>
      </p:sp>
    </p:spTree>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9" name="TextBox 9"/>
          <p:cNvSpPr txBox="1"/>
          <p:nvPr/>
        </p:nvSpPr>
        <p:spPr>
          <a:xfrm>
            <a:off x="2535868" y="433461"/>
            <a:ext cx="13360399" cy="897682"/>
          </a:xfrm>
          <a:prstGeom prst="rect">
            <a:avLst/>
          </a:prstGeom>
        </p:spPr>
        <p:txBody>
          <a:bodyPr wrap="square" lIns="0" tIns="0" rIns="0" bIns="0" rtlCol="0" anchor="t">
            <a:spAutoFit/>
          </a:bodyPr>
          <a:lstStyle/>
          <a:p>
            <a:pPr algn="l">
              <a:lnSpc>
                <a:spcPts val="6999"/>
              </a:lnSpc>
            </a:pPr>
            <a:r>
              <a:rPr lang="en-US" sz="7000" b="1">
                <a:solidFill>
                  <a:srgbClr val="593224"/>
                </a:solidFill>
                <a:latin typeface="Open Sauce" panose="020B0604020202020204" charset="0"/>
                <a:ea typeface="Open Sauce Semi-Bold"/>
                <a:cs typeface="Open Sauce Semi-Bold"/>
                <a:sym typeface="Open Sauce Semi-Bold"/>
              </a:rPr>
              <a:t>ML Models: Accuracy Results</a:t>
            </a:r>
          </a:p>
        </p:txBody>
      </p:sp>
      <p:grpSp>
        <p:nvGrpSpPr>
          <p:cNvPr id="31" name="Group 30">
            <a:extLst>
              <a:ext uri="{FF2B5EF4-FFF2-40B4-BE49-F238E27FC236}">
                <a16:creationId xmlns:a16="http://schemas.microsoft.com/office/drawing/2014/main" id="{81EE643F-B351-24B9-6679-A1E1BFCEB2A1}"/>
              </a:ext>
            </a:extLst>
          </p:cNvPr>
          <p:cNvGrpSpPr/>
          <p:nvPr/>
        </p:nvGrpSpPr>
        <p:grpSpPr>
          <a:xfrm>
            <a:off x="102200" y="1672305"/>
            <a:ext cx="18185798" cy="8424192"/>
            <a:chOff x="-2105897" y="3041903"/>
            <a:chExt cx="18488897" cy="8823308"/>
          </a:xfrm>
        </p:grpSpPr>
        <p:sp>
          <p:nvSpPr>
            <p:cNvPr id="10" name="Rectangle 9">
              <a:extLst>
                <a:ext uri="{FF2B5EF4-FFF2-40B4-BE49-F238E27FC236}">
                  <a16:creationId xmlns:a16="http://schemas.microsoft.com/office/drawing/2014/main" id="{BC187FEC-64D1-6FE2-08E7-9EF8696E6440}"/>
                </a:ext>
              </a:extLst>
            </p:cNvPr>
            <p:cNvSpPr/>
            <p:nvPr/>
          </p:nvSpPr>
          <p:spPr>
            <a:xfrm>
              <a:off x="1537747" y="3041903"/>
              <a:ext cx="3567657" cy="2057399"/>
            </a:xfrm>
            <a:prstGeom prst="rect">
              <a:avLst/>
            </a:prstGeom>
            <a:solidFill>
              <a:srgbClr val="5932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a:latin typeface="Open Sauce" panose="020B0604020202020204" charset="0"/>
                </a:rPr>
                <a:t>Price Bucket Classification</a:t>
              </a:r>
            </a:p>
          </p:txBody>
        </p:sp>
        <p:sp>
          <p:nvSpPr>
            <p:cNvPr id="12" name="Rectangle 11">
              <a:extLst>
                <a:ext uri="{FF2B5EF4-FFF2-40B4-BE49-F238E27FC236}">
                  <a16:creationId xmlns:a16="http://schemas.microsoft.com/office/drawing/2014/main" id="{181A39CD-A85F-31B3-A6EE-07818B246F0B}"/>
                </a:ext>
              </a:extLst>
            </p:cNvPr>
            <p:cNvSpPr/>
            <p:nvPr/>
          </p:nvSpPr>
          <p:spPr>
            <a:xfrm>
              <a:off x="5236552" y="3041903"/>
              <a:ext cx="4048409" cy="2057399"/>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cs typeface="Calibri"/>
                </a:rPr>
                <a:t>Random Forest</a:t>
              </a:r>
            </a:p>
            <a:p>
              <a:pPr algn="ctr"/>
              <a:r>
                <a:rPr lang="en-US" sz="3200">
                  <a:solidFill>
                    <a:srgbClr val="593224"/>
                  </a:solidFill>
                  <a:latin typeface="Open Sauce" panose="020B0604020202020204" charset="0"/>
                  <a:cs typeface="Calibri"/>
                </a:rPr>
                <a:t>Accuracy: 91.65%</a:t>
              </a:r>
              <a:endParaRPr lang="en-US" sz="3200">
                <a:solidFill>
                  <a:srgbClr val="593224"/>
                </a:solidFill>
                <a:latin typeface="Open Sauce" panose="020B0604020202020204" charset="0"/>
              </a:endParaRPr>
            </a:p>
          </p:txBody>
        </p:sp>
        <p:sp>
          <p:nvSpPr>
            <p:cNvPr id="15" name="Rectangle 14">
              <a:extLst>
                <a:ext uri="{FF2B5EF4-FFF2-40B4-BE49-F238E27FC236}">
                  <a16:creationId xmlns:a16="http://schemas.microsoft.com/office/drawing/2014/main" id="{D2BB270F-839B-C5A2-8BBD-5D043C498BBB}"/>
                </a:ext>
              </a:extLst>
            </p:cNvPr>
            <p:cNvSpPr/>
            <p:nvPr/>
          </p:nvSpPr>
          <p:spPr>
            <a:xfrm>
              <a:off x="9067800" y="3041903"/>
              <a:ext cx="3874761" cy="2057399"/>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cs typeface="Calibri"/>
                </a:rPr>
                <a:t>KNN Accuracy: 87.23%</a:t>
              </a:r>
            </a:p>
          </p:txBody>
        </p:sp>
        <p:sp>
          <p:nvSpPr>
            <p:cNvPr id="16" name="Rectangle 15">
              <a:extLst>
                <a:ext uri="{FF2B5EF4-FFF2-40B4-BE49-F238E27FC236}">
                  <a16:creationId xmlns:a16="http://schemas.microsoft.com/office/drawing/2014/main" id="{A77664EE-8B05-C3FD-80F8-DF0F28FD8FF5}"/>
                </a:ext>
              </a:extLst>
            </p:cNvPr>
            <p:cNvSpPr/>
            <p:nvPr/>
          </p:nvSpPr>
          <p:spPr>
            <a:xfrm>
              <a:off x="12815557" y="3041903"/>
              <a:ext cx="3567443" cy="2073217"/>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rPr>
                <a:t>XGB Accuracy: 95.30%</a:t>
              </a:r>
            </a:p>
          </p:txBody>
        </p:sp>
        <p:sp>
          <p:nvSpPr>
            <p:cNvPr id="17" name="Rectangle 16">
              <a:extLst>
                <a:ext uri="{FF2B5EF4-FFF2-40B4-BE49-F238E27FC236}">
                  <a16:creationId xmlns:a16="http://schemas.microsoft.com/office/drawing/2014/main" id="{F5A8FA8E-E7BB-764C-32A0-7D3D4A0D476B}"/>
                </a:ext>
              </a:extLst>
            </p:cNvPr>
            <p:cNvSpPr/>
            <p:nvPr/>
          </p:nvSpPr>
          <p:spPr>
            <a:xfrm>
              <a:off x="1460714" y="5267820"/>
              <a:ext cx="3644689" cy="2057398"/>
            </a:xfrm>
            <a:prstGeom prst="rect">
              <a:avLst/>
            </a:prstGeom>
            <a:solidFill>
              <a:srgbClr val="593224"/>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latin typeface="Open Sauce" panose="020B0604020202020204" charset="0"/>
                </a:rPr>
                <a:t>Rating Bucket Classification</a:t>
              </a:r>
            </a:p>
          </p:txBody>
        </p:sp>
        <p:sp>
          <p:nvSpPr>
            <p:cNvPr id="18" name="Rectangle 17">
              <a:extLst>
                <a:ext uri="{FF2B5EF4-FFF2-40B4-BE49-F238E27FC236}">
                  <a16:creationId xmlns:a16="http://schemas.microsoft.com/office/drawing/2014/main" id="{07D4FDA0-DE20-8DDE-87BB-1BE65B7FF590}"/>
                </a:ext>
              </a:extLst>
            </p:cNvPr>
            <p:cNvSpPr/>
            <p:nvPr/>
          </p:nvSpPr>
          <p:spPr>
            <a:xfrm>
              <a:off x="5227407" y="5312017"/>
              <a:ext cx="3864927" cy="2057399"/>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rPr>
                <a:t>Random Forest</a:t>
              </a:r>
              <a:endParaRPr lang="en-US" sz="3200">
                <a:solidFill>
                  <a:srgbClr val="593224"/>
                </a:solidFill>
                <a:latin typeface="Open Sauce" panose="020B0604020202020204" charset="0"/>
                <a:cs typeface="Calibri"/>
              </a:endParaRPr>
            </a:p>
            <a:p>
              <a:pPr algn="ctr"/>
              <a:r>
                <a:rPr lang="en-US" sz="3200">
                  <a:solidFill>
                    <a:srgbClr val="593224"/>
                  </a:solidFill>
                  <a:latin typeface="Open Sauce" panose="020B0604020202020204" charset="0"/>
                  <a:cs typeface="Calibri"/>
                </a:rPr>
                <a:t>Accuracy: 89.68%</a:t>
              </a:r>
            </a:p>
          </p:txBody>
        </p:sp>
        <p:sp>
          <p:nvSpPr>
            <p:cNvPr id="19" name="Rectangle 18">
              <a:extLst>
                <a:ext uri="{FF2B5EF4-FFF2-40B4-BE49-F238E27FC236}">
                  <a16:creationId xmlns:a16="http://schemas.microsoft.com/office/drawing/2014/main" id="{C947F0BF-44D8-FCD5-B3F9-B5F5721C107E}"/>
                </a:ext>
              </a:extLst>
            </p:cNvPr>
            <p:cNvSpPr/>
            <p:nvPr/>
          </p:nvSpPr>
          <p:spPr>
            <a:xfrm>
              <a:off x="9067800" y="5312017"/>
              <a:ext cx="3657600" cy="2057399"/>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rPr>
                <a:t>KNN Accuracy: 85.17%</a:t>
              </a:r>
            </a:p>
          </p:txBody>
        </p:sp>
        <p:sp>
          <p:nvSpPr>
            <p:cNvPr id="20" name="Rectangle 19">
              <a:extLst>
                <a:ext uri="{FF2B5EF4-FFF2-40B4-BE49-F238E27FC236}">
                  <a16:creationId xmlns:a16="http://schemas.microsoft.com/office/drawing/2014/main" id="{251AB6B6-9470-3E36-ECC0-4F4F5A6CCB71}"/>
                </a:ext>
              </a:extLst>
            </p:cNvPr>
            <p:cNvSpPr/>
            <p:nvPr/>
          </p:nvSpPr>
          <p:spPr>
            <a:xfrm>
              <a:off x="12725400" y="5312017"/>
              <a:ext cx="3657600" cy="2057399"/>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rPr>
                <a:t>XGB Accuracy: 93.36%</a:t>
              </a:r>
            </a:p>
          </p:txBody>
        </p:sp>
        <p:sp>
          <p:nvSpPr>
            <p:cNvPr id="21" name="Rectangle 20">
              <a:extLst>
                <a:ext uri="{FF2B5EF4-FFF2-40B4-BE49-F238E27FC236}">
                  <a16:creationId xmlns:a16="http://schemas.microsoft.com/office/drawing/2014/main" id="{7CF23057-6C04-8D5F-EE5C-C5F0AC179245}"/>
                </a:ext>
              </a:extLst>
            </p:cNvPr>
            <p:cNvSpPr/>
            <p:nvPr/>
          </p:nvSpPr>
          <p:spPr>
            <a:xfrm>
              <a:off x="-2105897" y="3041903"/>
              <a:ext cx="3473239" cy="4283315"/>
            </a:xfrm>
            <a:prstGeom prst="rect">
              <a:avLst/>
            </a:prstGeom>
            <a:solidFill>
              <a:schemeClr val="tx1">
                <a:lumMod val="85000"/>
                <a:lumOff val="1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5400">
                  <a:latin typeface="Open Sauce" panose="020B0604020202020204" charset="0"/>
                </a:rPr>
                <a:t>VADER:</a:t>
              </a:r>
            </a:p>
          </p:txBody>
        </p:sp>
        <p:sp>
          <p:nvSpPr>
            <p:cNvPr id="22" name="Rectangle 21">
              <a:extLst>
                <a:ext uri="{FF2B5EF4-FFF2-40B4-BE49-F238E27FC236}">
                  <a16:creationId xmlns:a16="http://schemas.microsoft.com/office/drawing/2014/main" id="{FF843237-48AE-DC0B-0C16-6CF893F64718}"/>
                </a:ext>
              </a:extLst>
            </p:cNvPr>
            <p:cNvSpPr/>
            <p:nvPr/>
          </p:nvSpPr>
          <p:spPr>
            <a:xfrm>
              <a:off x="-2105897" y="7581896"/>
              <a:ext cx="3473238" cy="4283315"/>
            </a:xfrm>
            <a:prstGeom prst="rect">
              <a:avLst/>
            </a:prstGeom>
            <a:solidFill>
              <a:schemeClr val="tx1">
                <a:lumMod val="85000"/>
                <a:lumOff val="1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5400" err="1">
                  <a:latin typeface="Open Sauce" panose="020B0604020202020204" charset="0"/>
                </a:rPr>
                <a:t>RoBERTa</a:t>
              </a:r>
              <a:r>
                <a:rPr lang="en-US" sz="5400">
                  <a:latin typeface="Open Sauce" panose="020B0604020202020204" charset="0"/>
                </a:rPr>
                <a:t>:</a:t>
              </a:r>
              <a:endParaRPr lang="en-US" sz="5400">
                <a:latin typeface="Open Sauce" panose="020B0604020202020204" charset="0"/>
                <a:cs typeface="Calibri"/>
              </a:endParaRPr>
            </a:p>
          </p:txBody>
        </p:sp>
        <p:sp>
          <p:nvSpPr>
            <p:cNvPr id="23" name="Rectangle 22">
              <a:extLst>
                <a:ext uri="{FF2B5EF4-FFF2-40B4-BE49-F238E27FC236}">
                  <a16:creationId xmlns:a16="http://schemas.microsoft.com/office/drawing/2014/main" id="{F97B1309-B890-C6B9-8F98-62CD310ED2F5}"/>
                </a:ext>
              </a:extLst>
            </p:cNvPr>
            <p:cNvSpPr/>
            <p:nvPr/>
          </p:nvSpPr>
          <p:spPr>
            <a:xfrm>
              <a:off x="1492775" y="7581897"/>
              <a:ext cx="3612629" cy="2057399"/>
            </a:xfrm>
            <a:prstGeom prst="rect">
              <a:avLst/>
            </a:prstGeom>
            <a:solidFill>
              <a:srgbClr val="5932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a:latin typeface="Open Sauce" panose="020B0604020202020204" charset="0"/>
                </a:rPr>
                <a:t>Price Bucket Classification</a:t>
              </a:r>
            </a:p>
          </p:txBody>
        </p:sp>
        <p:sp>
          <p:nvSpPr>
            <p:cNvPr id="24" name="Rectangle 23">
              <a:extLst>
                <a:ext uri="{FF2B5EF4-FFF2-40B4-BE49-F238E27FC236}">
                  <a16:creationId xmlns:a16="http://schemas.microsoft.com/office/drawing/2014/main" id="{A6FAFFED-BA42-FA75-A98A-6F9861D5625B}"/>
                </a:ext>
              </a:extLst>
            </p:cNvPr>
            <p:cNvSpPr/>
            <p:nvPr/>
          </p:nvSpPr>
          <p:spPr>
            <a:xfrm>
              <a:off x="5204812" y="7581897"/>
              <a:ext cx="3910117" cy="2057399"/>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rPr>
                <a:t>Random Forest Accuracy: 88.33%</a:t>
              </a:r>
            </a:p>
          </p:txBody>
        </p:sp>
        <p:sp>
          <p:nvSpPr>
            <p:cNvPr id="25" name="Rectangle 24">
              <a:extLst>
                <a:ext uri="{FF2B5EF4-FFF2-40B4-BE49-F238E27FC236}">
                  <a16:creationId xmlns:a16="http://schemas.microsoft.com/office/drawing/2014/main" id="{73A26183-0FC9-2D2F-7469-A8C5B95DE0BA}"/>
                </a:ext>
              </a:extLst>
            </p:cNvPr>
            <p:cNvSpPr/>
            <p:nvPr/>
          </p:nvSpPr>
          <p:spPr>
            <a:xfrm>
              <a:off x="9067800" y="7581897"/>
              <a:ext cx="3657600" cy="2057399"/>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rPr>
                <a:t>KNN Accuracy: 84.98%</a:t>
              </a:r>
            </a:p>
          </p:txBody>
        </p:sp>
        <p:sp>
          <p:nvSpPr>
            <p:cNvPr id="26" name="Rectangle 25">
              <a:extLst>
                <a:ext uri="{FF2B5EF4-FFF2-40B4-BE49-F238E27FC236}">
                  <a16:creationId xmlns:a16="http://schemas.microsoft.com/office/drawing/2014/main" id="{C20A75E4-D394-4257-2BBB-A5B7921EEE50}"/>
                </a:ext>
              </a:extLst>
            </p:cNvPr>
            <p:cNvSpPr/>
            <p:nvPr/>
          </p:nvSpPr>
          <p:spPr>
            <a:xfrm>
              <a:off x="12725400" y="7581897"/>
              <a:ext cx="3657600" cy="2057399"/>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rPr>
                <a:t>XGB Accuracy: 91.81%</a:t>
              </a:r>
            </a:p>
          </p:txBody>
        </p:sp>
        <p:sp>
          <p:nvSpPr>
            <p:cNvPr id="27" name="Rectangle 26">
              <a:extLst>
                <a:ext uri="{FF2B5EF4-FFF2-40B4-BE49-F238E27FC236}">
                  <a16:creationId xmlns:a16="http://schemas.microsoft.com/office/drawing/2014/main" id="{B3D7F89B-45B6-43FF-DBC6-1D81B5DB9DA1}"/>
                </a:ext>
              </a:extLst>
            </p:cNvPr>
            <p:cNvSpPr/>
            <p:nvPr/>
          </p:nvSpPr>
          <p:spPr>
            <a:xfrm>
              <a:off x="1492776" y="9785832"/>
              <a:ext cx="3612628" cy="2057398"/>
            </a:xfrm>
            <a:prstGeom prst="rect">
              <a:avLst/>
            </a:prstGeom>
            <a:solidFill>
              <a:srgbClr val="593224"/>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latin typeface="Open Sauce" panose="020B0604020202020204" charset="0"/>
                </a:rPr>
                <a:t>Rating Bucket Classification</a:t>
              </a:r>
            </a:p>
          </p:txBody>
        </p:sp>
        <p:sp>
          <p:nvSpPr>
            <p:cNvPr id="28" name="Rectangle 27">
              <a:extLst>
                <a:ext uri="{FF2B5EF4-FFF2-40B4-BE49-F238E27FC236}">
                  <a16:creationId xmlns:a16="http://schemas.microsoft.com/office/drawing/2014/main" id="{7A15F69F-C170-5829-34A9-53B0175F1608}"/>
                </a:ext>
              </a:extLst>
            </p:cNvPr>
            <p:cNvSpPr/>
            <p:nvPr/>
          </p:nvSpPr>
          <p:spPr>
            <a:xfrm>
              <a:off x="5204812" y="9798042"/>
              <a:ext cx="3872826" cy="2057399"/>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rPr>
                <a:t>Random Forest Accuracy: 86.70%</a:t>
              </a:r>
            </a:p>
          </p:txBody>
        </p:sp>
        <p:sp>
          <p:nvSpPr>
            <p:cNvPr id="29" name="Rectangle 28">
              <a:extLst>
                <a:ext uri="{FF2B5EF4-FFF2-40B4-BE49-F238E27FC236}">
                  <a16:creationId xmlns:a16="http://schemas.microsoft.com/office/drawing/2014/main" id="{9A465C25-0F74-D218-772B-27C577C61B6F}"/>
                </a:ext>
              </a:extLst>
            </p:cNvPr>
            <p:cNvSpPr/>
            <p:nvPr/>
          </p:nvSpPr>
          <p:spPr>
            <a:xfrm>
              <a:off x="9067800" y="9801164"/>
              <a:ext cx="3657600" cy="2057399"/>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rPr>
                <a:t>KNN Accuracy: 85.59%</a:t>
              </a:r>
            </a:p>
          </p:txBody>
        </p:sp>
        <p:sp>
          <p:nvSpPr>
            <p:cNvPr id="30" name="Rectangle 29">
              <a:extLst>
                <a:ext uri="{FF2B5EF4-FFF2-40B4-BE49-F238E27FC236}">
                  <a16:creationId xmlns:a16="http://schemas.microsoft.com/office/drawing/2014/main" id="{E304F38C-F822-041E-7882-5238B9A815E7}"/>
                </a:ext>
              </a:extLst>
            </p:cNvPr>
            <p:cNvSpPr/>
            <p:nvPr/>
          </p:nvSpPr>
          <p:spPr>
            <a:xfrm>
              <a:off x="12725400" y="9801164"/>
              <a:ext cx="3657600" cy="2057399"/>
            </a:xfrm>
            <a:prstGeom prst="rect">
              <a:avLst/>
            </a:prstGeom>
            <a:solidFill>
              <a:srgbClr val="C2A37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a:solidFill>
                    <a:srgbClr val="593224"/>
                  </a:solidFill>
                  <a:latin typeface="Open Sauce" panose="020B0604020202020204" charset="0"/>
                </a:rPr>
                <a:t>XGB Accuracy: 95.28%</a:t>
              </a:r>
            </a:p>
          </p:txBody>
        </p:sp>
      </p:grpSp>
      <p:cxnSp>
        <p:nvCxnSpPr>
          <p:cNvPr id="33" name="Straight Connector 32">
            <a:extLst>
              <a:ext uri="{FF2B5EF4-FFF2-40B4-BE49-F238E27FC236}">
                <a16:creationId xmlns:a16="http://schemas.microsoft.com/office/drawing/2014/main" id="{570B990C-5D4E-A17C-5996-2FF0667E3D8B}"/>
              </a:ext>
            </a:extLst>
          </p:cNvPr>
          <p:cNvCxnSpPr/>
          <p:nvPr/>
        </p:nvCxnSpPr>
        <p:spPr>
          <a:xfrm>
            <a:off x="11271250" y="1581151"/>
            <a:ext cx="0" cy="8572499"/>
          </a:xfrm>
          <a:prstGeom prst="line">
            <a:avLst/>
          </a:prstGeom>
          <a:ln w="76200">
            <a:solidFill>
              <a:srgbClr val="F8F5EC"/>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2D3B7BB-9F87-4836-48D5-EF83AE14C81C}"/>
              </a:ext>
            </a:extLst>
          </p:cNvPr>
          <p:cNvCxnSpPr/>
          <p:nvPr/>
        </p:nvCxnSpPr>
        <p:spPr>
          <a:xfrm>
            <a:off x="14743968" y="1672305"/>
            <a:ext cx="0" cy="8572499"/>
          </a:xfrm>
          <a:prstGeom prst="line">
            <a:avLst/>
          </a:prstGeom>
          <a:ln w="76200">
            <a:solidFill>
              <a:srgbClr val="F8F5E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2503661"/>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3" name="Freeform 3"/>
          <p:cNvSpPr/>
          <p:nvPr/>
        </p:nvSpPr>
        <p:spPr>
          <a:xfrm rot="-8099999">
            <a:off x="11820671" y="6689617"/>
            <a:ext cx="6952059" cy="8437593"/>
          </a:xfrm>
          <a:custGeom>
            <a:avLst/>
            <a:gdLst/>
            <a:ahLst/>
            <a:cxnLst/>
            <a:rect l="l" t="t" r="r" b="b"/>
            <a:pathLst>
              <a:path w="6952059" h="8437593">
                <a:moveTo>
                  <a:pt x="0" y="0"/>
                </a:moveTo>
                <a:lnTo>
                  <a:pt x="6952059" y="0"/>
                </a:lnTo>
                <a:lnTo>
                  <a:pt x="6952059" y="8437593"/>
                </a:lnTo>
                <a:lnTo>
                  <a:pt x="0" y="8437593"/>
                </a:lnTo>
                <a:lnTo>
                  <a:pt x="0" y="0"/>
                </a:lnTo>
                <a:close/>
              </a:path>
            </a:pathLst>
          </a:custGeom>
          <a:blipFill>
            <a:blip r:embed="rId3"/>
            <a:stretch>
              <a:fillRect l="-3402" r="-3402"/>
            </a:stretch>
          </a:blipFill>
        </p:spPr>
        <p:txBody>
          <a:bodyPr/>
          <a:lstStyle/>
          <a:p>
            <a:endParaRPr lang="en-US"/>
          </a:p>
        </p:txBody>
      </p:sp>
      <p:graphicFrame>
        <p:nvGraphicFramePr>
          <p:cNvPr id="4" name="Table 4"/>
          <p:cNvGraphicFramePr>
            <a:graphicFrameLocks noGrp="1"/>
          </p:cNvGraphicFramePr>
          <p:nvPr>
            <p:extLst>
              <p:ext uri="{D42A27DB-BD31-4B8C-83A1-F6EECF244321}">
                <p14:modId xmlns:p14="http://schemas.microsoft.com/office/powerpoint/2010/main" val="962135120"/>
              </p:ext>
            </p:extLst>
          </p:nvPr>
        </p:nvGraphicFramePr>
        <p:xfrm>
          <a:off x="443979" y="4135817"/>
          <a:ext cx="12405246" cy="5499354"/>
        </p:xfrm>
        <a:graphic>
          <a:graphicData uri="http://schemas.openxmlformats.org/drawingml/2006/table">
            <a:tbl>
              <a:tblPr/>
              <a:tblGrid>
                <a:gridCol w="3965566">
                  <a:extLst>
                    <a:ext uri="{9D8B030D-6E8A-4147-A177-3AD203B41FA5}">
                      <a16:colId xmlns:a16="http://schemas.microsoft.com/office/drawing/2014/main" val="20000"/>
                    </a:ext>
                  </a:extLst>
                </a:gridCol>
                <a:gridCol w="8439680">
                  <a:extLst>
                    <a:ext uri="{9D8B030D-6E8A-4147-A177-3AD203B41FA5}">
                      <a16:colId xmlns:a16="http://schemas.microsoft.com/office/drawing/2014/main" val="20001"/>
                    </a:ext>
                  </a:extLst>
                </a:gridCol>
              </a:tblGrid>
              <a:tr h="1833118">
                <a:tc>
                  <a:txBody>
                    <a:bodyPr/>
                    <a:lstStyle/>
                    <a:p>
                      <a:pPr marL="0" lvl="0" indent="0" algn="ctr">
                        <a:lnSpc>
                          <a:spcPts val="363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tc>
                  <a:txBody>
                    <a:bodyPr/>
                    <a:lstStyle/>
                    <a:p>
                      <a:pPr marL="0" lvl="0" indent="0" algn="l">
                        <a:lnSpc>
                          <a:spcPts val="279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extLst>
                  <a:ext uri="{0D108BD9-81ED-4DB2-BD59-A6C34878D82A}">
                    <a16:rowId xmlns:a16="http://schemas.microsoft.com/office/drawing/2014/main" val="10000"/>
                  </a:ext>
                </a:extLst>
              </a:tr>
              <a:tr h="1833118">
                <a:tc>
                  <a:txBody>
                    <a:bodyPr/>
                    <a:lstStyle/>
                    <a:p>
                      <a:pPr marL="0" lvl="0" indent="0" algn="ctr">
                        <a:lnSpc>
                          <a:spcPts val="363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tc>
                  <a:txBody>
                    <a:bodyPr/>
                    <a:lstStyle/>
                    <a:p>
                      <a:pPr marL="0" lvl="0" indent="0" algn="l">
                        <a:lnSpc>
                          <a:spcPts val="279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extLst>
                  <a:ext uri="{0D108BD9-81ED-4DB2-BD59-A6C34878D82A}">
                    <a16:rowId xmlns:a16="http://schemas.microsoft.com/office/drawing/2014/main" val="10001"/>
                  </a:ext>
                </a:extLst>
              </a:tr>
              <a:tr h="1833118">
                <a:tc>
                  <a:txBody>
                    <a:bodyPr/>
                    <a:lstStyle/>
                    <a:p>
                      <a:pPr marL="0" lvl="0" indent="0" algn="ctr">
                        <a:lnSpc>
                          <a:spcPts val="363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tc>
                  <a:txBody>
                    <a:bodyPr/>
                    <a:lstStyle/>
                    <a:p>
                      <a:pPr marL="0" lvl="0" indent="0" algn="l">
                        <a:lnSpc>
                          <a:spcPts val="279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extLst>
                  <a:ext uri="{0D108BD9-81ED-4DB2-BD59-A6C34878D82A}">
                    <a16:rowId xmlns:a16="http://schemas.microsoft.com/office/drawing/2014/main" val="10002"/>
                  </a:ext>
                </a:extLst>
              </a:tr>
            </a:tbl>
          </a:graphicData>
        </a:graphic>
      </p:graphicFrame>
      <p:sp>
        <p:nvSpPr>
          <p:cNvPr id="7" name="Freeform 7"/>
          <p:cNvSpPr/>
          <p:nvPr/>
        </p:nvSpPr>
        <p:spPr>
          <a:xfrm>
            <a:off x="9588422" y="7487310"/>
            <a:ext cx="1113327" cy="1271098"/>
          </a:xfrm>
          <a:custGeom>
            <a:avLst/>
            <a:gdLst/>
            <a:ahLst/>
            <a:cxnLst/>
            <a:rect l="l" t="t" r="r" b="b"/>
            <a:pathLst>
              <a:path w="1113327" h="1271098">
                <a:moveTo>
                  <a:pt x="0" y="0"/>
                </a:moveTo>
                <a:lnTo>
                  <a:pt x="1113327" y="0"/>
                </a:lnTo>
                <a:lnTo>
                  <a:pt x="1113327" y="1271098"/>
                </a:lnTo>
                <a:lnTo>
                  <a:pt x="0" y="1271098"/>
                </a:lnTo>
                <a:lnTo>
                  <a:pt x="0" y="0"/>
                </a:lnTo>
                <a:close/>
              </a:path>
            </a:pathLst>
          </a:custGeom>
          <a:blipFill>
            <a:blip r:embed="rId4"/>
            <a:stretch>
              <a:fillRect/>
            </a:stretch>
          </a:blipFill>
        </p:spPr>
        <p:txBody>
          <a:bodyPr/>
          <a:lstStyle/>
          <a:p>
            <a:endParaRPr lang="en-US"/>
          </a:p>
        </p:txBody>
      </p:sp>
      <p:sp>
        <p:nvSpPr>
          <p:cNvPr id="9" name="TextBox 9"/>
          <p:cNvSpPr txBox="1"/>
          <p:nvPr/>
        </p:nvSpPr>
        <p:spPr>
          <a:xfrm>
            <a:off x="228600" y="283137"/>
            <a:ext cx="17040225" cy="897682"/>
          </a:xfrm>
          <a:prstGeom prst="rect">
            <a:avLst/>
          </a:prstGeom>
        </p:spPr>
        <p:txBody>
          <a:bodyPr wrap="square" lIns="0" tIns="0" rIns="0" bIns="0" rtlCol="0" anchor="t">
            <a:spAutoFit/>
          </a:bodyPr>
          <a:lstStyle/>
          <a:p>
            <a:pPr>
              <a:lnSpc>
                <a:spcPts val="6998"/>
              </a:lnSpc>
            </a:pPr>
            <a:r>
              <a:rPr lang="en-US" sz="6400" b="1">
                <a:solidFill>
                  <a:srgbClr val="593224"/>
                </a:solidFill>
                <a:latin typeface="Open Sauce Semi-Bold"/>
                <a:sym typeface="Open Sauce Semi-Bold"/>
              </a:rPr>
              <a:t>Best Model for Price Bucket Classification</a:t>
            </a:r>
            <a:endParaRPr lang="en-US" sz="6400"/>
          </a:p>
        </p:txBody>
      </p:sp>
      <p:sp>
        <p:nvSpPr>
          <p:cNvPr id="12" name="Freeform 6">
            <a:extLst>
              <a:ext uri="{FF2B5EF4-FFF2-40B4-BE49-F238E27FC236}">
                <a16:creationId xmlns:a16="http://schemas.microsoft.com/office/drawing/2014/main" id="{4DB29AAD-5D9B-9B7D-1FBC-DF99CFB5AD55}"/>
              </a:ext>
            </a:extLst>
          </p:cNvPr>
          <p:cNvSpPr/>
          <p:nvPr/>
        </p:nvSpPr>
        <p:spPr>
          <a:xfrm rot="21330744">
            <a:off x="15790102" y="6662838"/>
            <a:ext cx="652486" cy="637805"/>
          </a:xfrm>
          <a:custGeom>
            <a:avLst/>
            <a:gdLst/>
            <a:ahLst/>
            <a:cxnLst/>
            <a:rect l="l" t="t" r="r" b="b"/>
            <a:pathLst>
              <a:path w="652486" h="637805">
                <a:moveTo>
                  <a:pt x="0" y="0"/>
                </a:moveTo>
                <a:lnTo>
                  <a:pt x="652486" y="0"/>
                </a:lnTo>
                <a:lnTo>
                  <a:pt x="652486" y="637805"/>
                </a:lnTo>
                <a:lnTo>
                  <a:pt x="0" y="637805"/>
                </a:lnTo>
                <a:lnTo>
                  <a:pt x="0" y="0"/>
                </a:lnTo>
                <a:close/>
              </a:path>
            </a:pathLst>
          </a:custGeom>
          <a:blipFill>
            <a:blip r:embed="rId5"/>
            <a:stretch>
              <a:fillRect/>
            </a:stretch>
          </a:blipFill>
        </p:spPr>
        <p:txBody>
          <a:bodyPr/>
          <a:lstStyle/>
          <a:p>
            <a:endParaRPr lang="en-US"/>
          </a:p>
        </p:txBody>
      </p:sp>
      <p:sp>
        <p:nvSpPr>
          <p:cNvPr id="16" name="TextBox 11">
            <a:extLst>
              <a:ext uri="{FF2B5EF4-FFF2-40B4-BE49-F238E27FC236}">
                <a16:creationId xmlns:a16="http://schemas.microsoft.com/office/drawing/2014/main" id="{E17FB6BF-9A4C-C938-4295-7E990195DBBE}"/>
              </a:ext>
            </a:extLst>
          </p:cNvPr>
          <p:cNvSpPr txBox="1"/>
          <p:nvPr/>
        </p:nvSpPr>
        <p:spPr>
          <a:xfrm>
            <a:off x="228867" y="1756572"/>
            <a:ext cx="10696307" cy="1615827"/>
          </a:xfrm>
          <a:prstGeom prst="rect">
            <a:avLst/>
          </a:prstGeom>
        </p:spPr>
        <p:txBody>
          <a:bodyPr wrap="square" lIns="0" tIns="0" rIns="0" bIns="0" rtlCol="0" anchor="t">
            <a:spAutoFit/>
          </a:bodyPr>
          <a:lstStyle/>
          <a:p>
            <a:pPr marL="755650" lvl="1" indent="-377825">
              <a:lnSpc>
                <a:spcPts val="4200"/>
              </a:lnSpc>
              <a:buFont typeface="Arial"/>
              <a:buChar char="•"/>
            </a:pPr>
            <a:r>
              <a:rPr lang="en-US" sz="3500" b="1">
                <a:solidFill>
                  <a:srgbClr val="210B05"/>
                </a:solidFill>
                <a:latin typeface="Open Sauce Semi-Bold"/>
                <a:ea typeface="Open Sauce Semi-Bold"/>
                <a:cs typeface="Open Sauce Semi-Bold"/>
                <a:sym typeface="Open Sauce Semi-Bold"/>
              </a:rPr>
              <a:t>X-Treme Gradient Boosting Classifier</a:t>
            </a:r>
            <a:endParaRPr lang="en-US" sz="3500">
              <a:solidFill>
                <a:srgbClr val="000000"/>
              </a:solidFill>
              <a:latin typeface="Calibri"/>
              <a:ea typeface="Calibri"/>
              <a:cs typeface="Calibri"/>
            </a:endParaRPr>
          </a:p>
          <a:p>
            <a:pPr marL="1212850" lvl="2" indent="-377825">
              <a:lnSpc>
                <a:spcPts val="4200"/>
              </a:lnSpc>
              <a:buFont typeface="Arial"/>
              <a:buChar char="⚬"/>
            </a:pPr>
            <a:r>
              <a:rPr lang="en-US" sz="3500" b="1">
                <a:solidFill>
                  <a:srgbClr val="210B05"/>
                </a:solidFill>
                <a:latin typeface="Open Sauce Semi-Bold"/>
                <a:ea typeface="Open Sauce Semi-Bold"/>
                <a:cs typeface="Open Sauce Semi-Bold"/>
              </a:rPr>
              <a:t>Accuracy: 95.30%</a:t>
            </a:r>
          </a:p>
          <a:p>
            <a:pPr marL="1212850" lvl="2" indent="-377825">
              <a:lnSpc>
                <a:spcPts val="4200"/>
              </a:lnSpc>
              <a:buFont typeface="Arial"/>
              <a:buChar char="⚬"/>
            </a:pPr>
            <a:r>
              <a:rPr lang="en-US" sz="3500" b="1">
                <a:solidFill>
                  <a:srgbClr val="210B05"/>
                </a:solidFill>
                <a:latin typeface="Open Sauce Semi-Bold"/>
                <a:ea typeface="Open Sauce Semi-Bold"/>
                <a:cs typeface="Open Sauce Semi-Bold"/>
              </a:rPr>
              <a:t>Cross-Validated Average Accuracy: 94.41%</a:t>
            </a:r>
          </a:p>
        </p:txBody>
      </p:sp>
      <p:pic>
        <p:nvPicPr>
          <p:cNvPr id="17" name="Picture 16" descr="A screenshot of a computer screen&#10;&#10;Description automatically generated">
            <a:extLst>
              <a:ext uri="{FF2B5EF4-FFF2-40B4-BE49-F238E27FC236}">
                <a16:creationId xmlns:a16="http://schemas.microsoft.com/office/drawing/2014/main" id="{DE92051B-6BCA-48FA-6449-D13F979D8D2C}"/>
              </a:ext>
            </a:extLst>
          </p:cNvPr>
          <p:cNvPicPr>
            <a:picLocks noChangeAspect="1"/>
          </p:cNvPicPr>
          <p:nvPr/>
        </p:nvPicPr>
        <p:blipFill>
          <a:blip r:embed="rId6"/>
          <a:stretch>
            <a:fillRect/>
          </a:stretch>
        </p:blipFill>
        <p:spPr>
          <a:xfrm>
            <a:off x="601274" y="4254503"/>
            <a:ext cx="8885529" cy="4262408"/>
          </a:xfrm>
          <a:prstGeom prst="rect">
            <a:avLst/>
          </a:prstGeom>
          <a:ln w="38100" cap="sq">
            <a:solidFill>
              <a:srgbClr val="C2A375"/>
            </a:solidFill>
            <a:prstDash val="solid"/>
            <a:miter lim="800000"/>
          </a:ln>
          <a:effectLst>
            <a:glow rad="101600">
              <a:srgbClr val="593224">
                <a:alpha val="60000"/>
              </a:srgbClr>
            </a:glow>
            <a:outerShdw blurRad="50800" dist="38100" dir="2700000" algn="tl" rotWithShape="0">
              <a:srgbClr val="000000">
                <a:alpha val="43000"/>
              </a:srgbClr>
            </a:outerShdw>
          </a:effectLst>
        </p:spPr>
      </p:pic>
      <p:pic>
        <p:nvPicPr>
          <p:cNvPr id="18" name="Picture 17" descr="A close up of words&#10;&#10;Description automatically generated">
            <a:extLst>
              <a:ext uri="{FF2B5EF4-FFF2-40B4-BE49-F238E27FC236}">
                <a16:creationId xmlns:a16="http://schemas.microsoft.com/office/drawing/2014/main" id="{8B47AE3B-4EDB-A482-D117-3E66E31EE095}"/>
              </a:ext>
            </a:extLst>
          </p:cNvPr>
          <p:cNvPicPr>
            <a:picLocks noChangeAspect="1"/>
          </p:cNvPicPr>
          <p:nvPr/>
        </p:nvPicPr>
        <p:blipFill>
          <a:blip r:embed="rId7"/>
          <a:stretch>
            <a:fillRect/>
          </a:stretch>
        </p:blipFill>
        <p:spPr>
          <a:xfrm>
            <a:off x="601274" y="8674102"/>
            <a:ext cx="12072330" cy="590357"/>
          </a:xfrm>
          <a:prstGeom prst="rect">
            <a:avLst/>
          </a:prstGeom>
          <a:ln w="38100" cap="sq">
            <a:solidFill>
              <a:srgbClr val="C2A375"/>
            </a:solidFill>
            <a:prstDash val="solid"/>
            <a:miter lim="800000"/>
          </a:ln>
          <a:effectLst>
            <a:glow rad="101600">
              <a:srgbClr val="593224">
                <a:alpha val="60000"/>
              </a:srgbClr>
            </a:glow>
            <a:outerShdw blurRad="50800" dist="38100" dir="2700000" algn="tl" rotWithShape="0">
              <a:srgbClr val="000000">
                <a:alpha val="43000"/>
              </a:srgbClr>
            </a:outerShdw>
          </a:effectLst>
        </p:spPr>
      </p:pic>
      <p:sp>
        <p:nvSpPr>
          <p:cNvPr id="10" name="Freeform 6">
            <a:extLst>
              <a:ext uri="{FF2B5EF4-FFF2-40B4-BE49-F238E27FC236}">
                <a16:creationId xmlns:a16="http://schemas.microsoft.com/office/drawing/2014/main" id="{406DA8EC-BBB0-0ABA-7FD8-C0465A1E33B8}"/>
              </a:ext>
            </a:extLst>
          </p:cNvPr>
          <p:cNvSpPr/>
          <p:nvPr/>
        </p:nvSpPr>
        <p:spPr>
          <a:xfrm>
            <a:off x="13096006" y="6766534"/>
            <a:ext cx="2432541" cy="2796025"/>
          </a:xfrm>
          <a:custGeom>
            <a:avLst/>
            <a:gdLst/>
            <a:ahLst/>
            <a:cxnLst/>
            <a:rect l="l" t="t" r="r" b="b"/>
            <a:pathLst>
              <a:path w="2432541" h="2796025">
                <a:moveTo>
                  <a:pt x="0" y="0"/>
                </a:moveTo>
                <a:lnTo>
                  <a:pt x="2432542" y="0"/>
                </a:lnTo>
                <a:lnTo>
                  <a:pt x="2432542" y="2796024"/>
                </a:lnTo>
                <a:lnTo>
                  <a:pt x="0" y="2796024"/>
                </a:lnTo>
                <a:lnTo>
                  <a:pt x="0" y="0"/>
                </a:lnTo>
                <a:close/>
              </a:path>
            </a:pathLst>
          </a:custGeom>
          <a:blipFill>
            <a:blip r:embed="rId8"/>
            <a:stretch>
              <a:fillRect/>
            </a:stretch>
          </a:blipFill>
        </p:spPr>
        <p:txBody>
          <a:bodyPr/>
          <a:lstStyle/>
          <a:p>
            <a:endParaRPr lang="en-US"/>
          </a:p>
        </p:txBody>
      </p:sp>
    </p:spTree>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104775" y="104775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3" name="Freeform 3"/>
          <p:cNvSpPr/>
          <p:nvPr/>
        </p:nvSpPr>
        <p:spPr>
          <a:xfrm rot="-8099999">
            <a:off x="11820671" y="6689617"/>
            <a:ext cx="6952059" cy="8437593"/>
          </a:xfrm>
          <a:custGeom>
            <a:avLst/>
            <a:gdLst/>
            <a:ahLst/>
            <a:cxnLst/>
            <a:rect l="l" t="t" r="r" b="b"/>
            <a:pathLst>
              <a:path w="6952059" h="8437593">
                <a:moveTo>
                  <a:pt x="0" y="0"/>
                </a:moveTo>
                <a:lnTo>
                  <a:pt x="6952059" y="0"/>
                </a:lnTo>
                <a:lnTo>
                  <a:pt x="6952059" y="8437593"/>
                </a:lnTo>
                <a:lnTo>
                  <a:pt x="0" y="8437593"/>
                </a:lnTo>
                <a:lnTo>
                  <a:pt x="0" y="0"/>
                </a:lnTo>
                <a:close/>
              </a:path>
            </a:pathLst>
          </a:custGeom>
          <a:blipFill>
            <a:blip r:embed="rId3"/>
            <a:stretch>
              <a:fillRect l="-3402" r="-3402"/>
            </a:stretch>
          </a:blipFill>
        </p:spPr>
        <p:txBody>
          <a:bodyPr/>
          <a:lstStyle/>
          <a:p>
            <a:endParaRPr lang="en-US"/>
          </a:p>
        </p:txBody>
      </p:sp>
      <p:graphicFrame>
        <p:nvGraphicFramePr>
          <p:cNvPr id="4" name="Table 4"/>
          <p:cNvGraphicFramePr>
            <a:graphicFrameLocks noGrp="1"/>
          </p:cNvGraphicFramePr>
          <p:nvPr>
            <p:extLst>
              <p:ext uri="{D42A27DB-BD31-4B8C-83A1-F6EECF244321}">
                <p14:modId xmlns:p14="http://schemas.microsoft.com/office/powerpoint/2010/main" val="3993426388"/>
              </p:ext>
            </p:extLst>
          </p:nvPr>
        </p:nvGraphicFramePr>
        <p:xfrm>
          <a:off x="443979" y="4135817"/>
          <a:ext cx="12555741" cy="5499354"/>
        </p:xfrm>
        <a:graphic>
          <a:graphicData uri="http://schemas.openxmlformats.org/drawingml/2006/table">
            <a:tbl>
              <a:tblPr/>
              <a:tblGrid>
                <a:gridCol w="4013675">
                  <a:extLst>
                    <a:ext uri="{9D8B030D-6E8A-4147-A177-3AD203B41FA5}">
                      <a16:colId xmlns:a16="http://schemas.microsoft.com/office/drawing/2014/main" val="20000"/>
                    </a:ext>
                  </a:extLst>
                </a:gridCol>
                <a:gridCol w="8542066">
                  <a:extLst>
                    <a:ext uri="{9D8B030D-6E8A-4147-A177-3AD203B41FA5}">
                      <a16:colId xmlns:a16="http://schemas.microsoft.com/office/drawing/2014/main" val="20001"/>
                    </a:ext>
                  </a:extLst>
                </a:gridCol>
              </a:tblGrid>
              <a:tr h="1833118">
                <a:tc>
                  <a:txBody>
                    <a:bodyPr/>
                    <a:lstStyle/>
                    <a:p>
                      <a:pPr marL="0" lvl="0" indent="0" algn="ctr">
                        <a:lnSpc>
                          <a:spcPts val="363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tc>
                  <a:txBody>
                    <a:bodyPr/>
                    <a:lstStyle/>
                    <a:p>
                      <a:pPr marL="0" lvl="0" indent="0" algn="l">
                        <a:lnSpc>
                          <a:spcPts val="279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extLst>
                  <a:ext uri="{0D108BD9-81ED-4DB2-BD59-A6C34878D82A}">
                    <a16:rowId xmlns:a16="http://schemas.microsoft.com/office/drawing/2014/main" val="10000"/>
                  </a:ext>
                </a:extLst>
              </a:tr>
              <a:tr h="1833118">
                <a:tc>
                  <a:txBody>
                    <a:bodyPr/>
                    <a:lstStyle/>
                    <a:p>
                      <a:pPr marL="0" lvl="0" indent="0" algn="ctr">
                        <a:lnSpc>
                          <a:spcPts val="363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tc>
                  <a:txBody>
                    <a:bodyPr/>
                    <a:lstStyle/>
                    <a:p>
                      <a:pPr marL="0" lvl="0" indent="0" algn="l">
                        <a:lnSpc>
                          <a:spcPts val="279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extLst>
                  <a:ext uri="{0D108BD9-81ED-4DB2-BD59-A6C34878D82A}">
                    <a16:rowId xmlns:a16="http://schemas.microsoft.com/office/drawing/2014/main" val="10001"/>
                  </a:ext>
                </a:extLst>
              </a:tr>
              <a:tr h="1833118">
                <a:tc>
                  <a:txBody>
                    <a:bodyPr/>
                    <a:lstStyle/>
                    <a:p>
                      <a:pPr marL="0" lvl="0" indent="0" algn="ctr">
                        <a:lnSpc>
                          <a:spcPts val="363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tc>
                  <a:txBody>
                    <a:bodyPr/>
                    <a:lstStyle/>
                    <a:p>
                      <a:pPr marL="0" lvl="0" indent="0" algn="l">
                        <a:lnSpc>
                          <a:spcPts val="2799"/>
                        </a:lnSpc>
                        <a:spcBef>
                          <a:spcPct val="0"/>
                        </a:spcBef>
                        <a:defRPr/>
                      </a:pPr>
                      <a:endParaRPr lang="en-US" sz="1100"/>
                    </a:p>
                  </a:txBody>
                  <a:tcPr marL="190500" marR="190500" marT="190500" marB="190500" anchor="ctr">
                    <a:lnL w="19050" cap="flat" cmpd="sng" algn="ctr">
                      <a:solidFill>
                        <a:srgbClr val="C2A375"/>
                      </a:solidFill>
                      <a:prstDash val="solid"/>
                      <a:round/>
                      <a:headEnd type="none" w="med" len="med"/>
                      <a:tailEnd type="none" w="med" len="med"/>
                    </a:lnL>
                    <a:lnR w="19050" cap="flat" cmpd="sng" algn="ctr">
                      <a:solidFill>
                        <a:srgbClr val="C2A375"/>
                      </a:solidFill>
                      <a:prstDash val="solid"/>
                      <a:round/>
                      <a:headEnd type="none" w="med" len="med"/>
                      <a:tailEnd type="none" w="med" len="med"/>
                    </a:lnR>
                    <a:lnT w="19050" cap="flat" cmpd="sng" algn="ctr">
                      <a:solidFill>
                        <a:srgbClr val="C2A375"/>
                      </a:solidFill>
                      <a:prstDash val="solid"/>
                      <a:round/>
                      <a:headEnd type="none" w="med" len="med"/>
                      <a:tailEnd type="none" w="med" len="med"/>
                    </a:lnT>
                    <a:lnB w="19050" cap="flat" cmpd="sng" algn="ctr">
                      <a:solidFill>
                        <a:srgbClr val="C2A375"/>
                      </a:solidFill>
                      <a:prstDash val="solid"/>
                      <a:round/>
                      <a:headEnd type="none" w="med" len="med"/>
                      <a:tailEnd type="none" w="med" len="med"/>
                    </a:lnB>
                    <a:solidFill>
                      <a:srgbClr val="C2A375"/>
                    </a:solidFill>
                  </a:tcPr>
                </a:tc>
                <a:extLst>
                  <a:ext uri="{0D108BD9-81ED-4DB2-BD59-A6C34878D82A}">
                    <a16:rowId xmlns:a16="http://schemas.microsoft.com/office/drawing/2014/main" val="10002"/>
                  </a:ext>
                </a:extLst>
              </a:tr>
            </a:tbl>
          </a:graphicData>
        </a:graphic>
      </p:graphicFrame>
      <p:sp>
        <p:nvSpPr>
          <p:cNvPr id="5" name="Freeform 5"/>
          <p:cNvSpPr/>
          <p:nvPr/>
        </p:nvSpPr>
        <p:spPr>
          <a:xfrm>
            <a:off x="9454712" y="7267558"/>
            <a:ext cx="1113327" cy="1271098"/>
          </a:xfrm>
          <a:custGeom>
            <a:avLst/>
            <a:gdLst/>
            <a:ahLst/>
            <a:cxnLst/>
            <a:rect l="l" t="t" r="r" b="b"/>
            <a:pathLst>
              <a:path w="1113327" h="1271098">
                <a:moveTo>
                  <a:pt x="0" y="0"/>
                </a:moveTo>
                <a:lnTo>
                  <a:pt x="1113327" y="0"/>
                </a:lnTo>
                <a:lnTo>
                  <a:pt x="1113327" y="1271098"/>
                </a:lnTo>
                <a:lnTo>
                  <a:pt x="0" y="1271098"/>
                </a:lnTo>
                <a:lnTo>
                  <a:pt x="0" y="0"/>
                </a:lnTo>
                <a:close/>
              </a:path>
            </a:pathLst>
          </a:custGeom>
          <a:blipFill>
            <a:blip r:embed="rId4"/>
            <a:stretch>
              <a:fillRect/>
            </a:stretch>
          </a:blipFill>
        </p:spPr>
        <p:txBody>
          <a:bodyPr/>
          <a:lstStyle/>
          <a:p>
            <a:endParaRPr lang="en-US"/>
          </a:p>
        </p:txBody>
      </p:sp>
      <p:sp>
        <p:nvSpPr>
          <p:cNvPr id="6" name="Freeform 6"/>
          <p:cNvSpPr/>
          <p:nvPr/>
        </p:nvSpPr>
        <p:spPr>
          <a:xfrm>
            <a:off x="13096006" y="6766534"/>
            <a:ext cx="2432541" cy="2796025"/>
          </a:xfrm>
          <a:custGeom>
            <a:avLst/>
            <a:gdLst/>
            <a:ahLst/>
            <a:cxnLst/>
            <a:rect l="l" t="t" r="r" b="b"/>
            <a:pathLst>
              <a:path w="2432541" h="2796025">
                <a:moveTo>
                  <a:pt x="0" y="0"/>
                </a:moveTo>
                <a:lnTo>
                  <a:pt x="2432542" y="0"/>
                </a:lnTo>
                <a:lnTo>
                  <a:pt x="2432542" y="2796024"/>
                </a:lnTo>
                <a:lnTo>
                  <a:pt x="0" y="2796024"/>
                </a:lnTo>
                <a:lnTo>
                  <a:pt x="0" y="0"/>
                </a:lnTo>
                <a:close/>
              </a:path>
            </a:pathLst>
          </a:custGeom>
          <a:blipFill>
            <a:blip r:embed="rId5"/>
            <a:stretch>
              <a:fillRect/>
            </a:stretch>
          </a:blipFill>
        </p:spPr>
        <p:txBody>
          <a:bodyPr/>
          <a:lstStyle/>
          <a:p>
            <a:endParaRPr lang="en-US"/>
          </a:p>
        </p:txBody>
      </p:sp>
      <p:sp>
        <p:nvSpPr>
          <p:cNvPr id="9" name="TextBox 9"/>
          <p:cNvSpPr txBox="1"/>
          <p:nvPr/>
        </p:nvSpPr>
        <p:spPr>
          <a:xfrm>
            <a:off x="212825" y="155857"/>
            <a:ext cx="17481350" cy="897682"/>
          </a:xfrm>
          <a:prstGeom prst="rect">
            <a:avLst/>
          </a:prstGeom>
        </p:spPr>
        <p:txBody>
          <a:bodyPr wrap="square" lIns="0" tIns="0" rIns="0" bIns="0" rtlCol="0" anchor="t">
            <a:spAutoFit/>
          </a:bodyPr>
          <a:lstStyle/>
          <a:p>
            <a:pPr>
              <a:lnSpc>
                <a:spcPts val="6998"/>
              </a:lnSpc>
            </a:pPr>
            <a:r>
              <a:rPr lang="en-US" sz="6400" b="1">
                <a:solidFill>
                  <a:srgbClr val="593224"/>
                </a:solidFill>
                <a:latin typeface="Open Sauce Semi-Bold"/>
                <a:sym typeface="Open Sauce Semi-Bold"/>
              </a:rPr>
              <a:t>Best Model for Rating Bucket Classification</a:t>
            </a:r>
            <a:endParaRPr lang="en-US" sz="6400"/>
          </a:p>
        </p:txBody>
      </p:sp>
      <p:sp>
        <p:nvSpPr>
          <p:cNvPr id="15" name="TextBox 11">
            <a:extLst>
              <a:ext uri="{FF2B5EF4-FFF2-40B4-BE49-F238E27FC236}">
                <a16:creationId xmlns:a16="http://schemas.microsoft.com/office/drawing/2014/main" id="{491A6C78-D5D9-68E0-44C4-C6373901AD2A}"/>
              </a:ext>
            </a:extLst>
          </p:cNvPr>
          <p:cNvSpPr txBox="1"/>
          <p:nvPr/>
        </p:nvSpPr>
        <p:spPr>
          <a:xfrm>
            <a:off x="441434" y="1765214"/>
            <a:ext cx="10739865" cy="1615827"/>
          </a:xfrm>
          <a:prstGeom prst="rect">
            <a:avLst/>
          </a:prstGeom>
        </p:spPr>
        <p:txBody>
          <a:bodyPr wrap="square" lIns="0" tIns="0" rIns="0" bIns="0" rtlCol="0" anchor="t">
            <a:spAutoFit/>
          </a:bodyPr>
          <a:lstStyle/>
          <a:p>
            <a:pPr marL="755650" lvl="1" indent="-377825">
              <a:lnSpc>
                <a:spcPts val="4200"/>
              </a:lnSpc>
              <a:buFont typeface="Arial"/>
              <a:buChar char="•"/>
            </a:pPr>
            <a:r>
              <a:rPr lang="en-US" sz="3500" b="1">
                <a:solidFill>
                  <a:srgbClr val="210B05"/>
                </a:solidFill>
                <a:latin typeface="Open Sauce Semi-Bold"/>
                <a:ea typeface="Open Sauce Semi-Bold"/>
                <a:cs typeface="Open Sauce Semi-Bold"/>
                <a:sym typeface="Open Sauce Semi-Bold"/>
              </a:rPr>
              <a:t>X-Treme Gradient Boosting Classifier</a:t>
            </a:r>
            <a:endParaRPr lang="en-US" sz="3500">
              <a:solidFill>
                <a:srgbClr val="210B05"/>
              </a:solidFill>
              <a:latin typeface="Calibri"/>
              <a:ea typeface="Calibri"/>
              <a:cs typeface="Calibri"/>
            </a:endParaRPr>
          </a:p>
          <a:p>
            <a:pPr marL="1212850" lvl="2" indent="-377825">
              <a:lnSpc>
                <a:spcPts val="4200"/>
              </a:lnSpc>
              <a:buFont typeface="Arial"/>
              <a:buChar char="⚬"/>
            </a:pPr>
            <a:r>
              <a:rPr lang="en-US" sz="3500" b="1">
                <a:solidFill>
                  <a:srgbClr val="210B05"/>
                </a:solidFill>
                <a:latin typeface="Open Sauce Semi-Bold"/>
                <a:ea typeface="Open Sauce Semi-Bold"/>
                <a:cs typeface="Open Sauce Semi-Bold"/>
              </a:rPr>
              <a:t>Accuracy: 95.28%</a:t>
            </a:r>
          </a:p>
          <a:p>
            <a:pPr marL="1212850" lvl="2" indent="-377825">
              <a:lnSpc>
                <a:spcPts val="4200"/>
              </a:lnSpc>
              <a:buFont typeface="Arial"/>
              <a:buChar char="⚬"/>
            </a:pPr>
            <a:r>
              <a:rPr lang="en-US" sz="3500" b="1">
                <a:solidFill>
                  <a:srgbClr val="210B05"/>
                </a:solidFill>
                <a:latin typeface="Open Sauce Semi-Bold"/>
                <a:ea typeface="Open Sauce Semi-Bold"/>
                <a:cs typeface="Open Sauce Semi-Bold"/>
              </a:rPr>
              <a:t>Cross-Validated Average Accuracy: 93.72%</a:t>
            </a:r>
          </a:p>
        </p:txBody>
      </p:sp>
      <p:pic>
        <p:nvPicPr>
          <p:cNvPr id="16" name="Picture 15" descr="A screenshot of a graph&#10;&#10;Description automatically generated">
            <a:extLst>
              <a:ext uri="{FF2B5EF4-FFF2-40B4-BE49-F238E27FC236}">
                <a16:creationId xmlns:a16="http://schemas.microsoft.com/office/drawing/2014/main" id="{5AB91D08-4201-2D2E-6CCE-FFC2DEBA8EEC}"/>
              </a:ext>
            </a:extLst>
          </p:cNvPr>
          <p:cNvPicPr>
            <a:picLocks noChangeAspect="1"/>
          </p:cNvPicPr>
          <p:nvPr/>
        </p:nvPicPr>
        <p:blipFill>
          <a:blip r:embed="rId6"/>
          <a:stretch>
            <a:fillRect/>
          </a:stretch>
        </p:blipFill>
        <p:spPr>
          <a:xfrm>
            <a:off x="622174" y="4237244"/>
            <a:ext cx="8832538" cy="3962371"/>
          </a:xfrm>
          <a:prstGeom prst="rect">
            <a:avLst/>
          </a:prstGeom>
          <a:ln w="38100" cap="sq">
            <a:solidFill>
              <a:srgbClr val="C2A375"/>
            </a:solidFill>
            <a:prstDash val="solid"/>
            <a:miter lim="800000"/>
          </a:ln>
          <a:effectLst>
            <a:glow rad="101600">
              <a:srgbClr val="593224">
                <a:alpha val="60000"/>
              </a:srgbClr>
            </a:glow>
            <a:outerShdw blurRad="50800" dist="38100" dir="2700000" algn="tl" rotWithShape="0">
              <a:srgbClr val="000000">
                <a:alpha val="43000"/>
              </a:srgbClr>
            </a:outerShdw>
          </a:effectLst>
        </p:spPr>
      </p:pic>
      <p:pic>
        <p:nvPicPr>
          <p:cNvPr id="17" name="Picture 16" descr="A close up of words&#10;&#10;Description automatically generated">
            <a:extLst>
              <a:ext uri="{FF2B5EF4-FFF2-40B4-BE49-F238E27FC236}">
                <a16:creationId xmlns:a16="http://schemas.microsoft.com/office/drawing/2014/main" id="{4B9C6F97-2764-201D-A2BA-4A72D8715992}"/>
              </a:ext>
            </a:extLst>
          </p:cNvPr>
          <p:cNvPicPr>
            <a:picLocks noChangeAspect="1"/>
          </p:cNvPicPr>
          <p:nvPr/>
        </p:nvPicPr>
        <p:blipFill>
          <a:blip r:embed="rId7"/>
          <a:stretch>
            <a:fillRect/>
          </a:stretch>
        </p:blipFill>
        <p:spPr>
          <a:xfrm>
            <a:off x="628325" y="8366732"/>
            <a:ext cx="12187047" cy="590357"/>
          </a:xfrm>
          <a:prstGeom prst="rect">
            <a:avLst/>
          </a:prstGeom>
          <a:ln w="38100" cap="sq">
            <a:solidFill>
              <a:srgbClr val="C2A375"/>
            </a:solidFill>
            <a:prstDash val="solid"/>
            <a:miter lim="800000"/>
          </a:ln>
          <a:effectLst>
            <a:glow rad="101600">
              <a:srgbClr val="593224">
                <a:alpha val="60000"/>
              </a:srgbClr>
            </a:glow>
            <a:outerShdw blurRad="50800" dist="38100" dir="2700000" algn="tl" rotWithShape="0">
              <a:srgbClr val="000000">
                <a:alpha val="43000"/>
              </a:srgbClr>
            </a:outerShdw>
          </a:effectLst>
        </p:spPr>
      </p:pic>
      <p:sp>
        <p:nvSpPr>
          <p:cNvPr id="8" name="Freeform 6">
            <a:extLst>
              <a:ext uri="{FF2B5EF4-FFF2-40B4-BE49-F238E27FC236}">
                <a16:creationId xmlns:a16="http://schemas.microsoft.com/office/drawing/2014/main" id="{B8808347-2BA0-3436-5A47-E129A8207DF7}"/>
              </a:ext>
            </a:extLst>
          </p:cNvPr>
          <p:cNvSpPr/>
          <p:nvPr/>
        </p:nvSpPr>
        <p:spPr>
          <a:xfrm rot="21330744">
            <a:off x="15790102" y="6608410"/>
            <a:ext cx="652486" cy="637805"/>
          </a:xfrm>
          <a:custGeom>
            <a:avLst/>
            <a:gdLst/>
            <a:ahLst/>
            <a:cxnLst/>
            <a:rect l="l" t="t" r="r" b="b"/>
            <a:pathLst>
              <a:path w="652486" h="637805">
                <a:moveTo>
                  <a:pt x="0" y="0"/>
                </a:moveTo>
                <a:lnTo>
                  <a:pt x="652486" y="0"/>
                </a:lnTo>
                <a:lnTo>
                  <a:pt x="652486" y="637805"/>
                </a:lnTo>
                <a:lnTo>
                  <a:pt x="0" y="637805"/>
                </a:lnTo>
                <a:lnTo>
                  <a:pt x="0" y="0"/>
                </a:lnTo>
                <a:close/>
              </a:path>
            </a:pathLst>
          </a:custGeom>
          <a:blipFill>
            <a:blip r:embed="rId8"/>
            <a:stretch>
              <a:fillRect/>
            </a:stretch>
          </a:blipFill>
        </p:spPr>
        <p:txBody>
          <a:bodyPr/>
          <a:lstStyle/>
          <a:p>
            <a:endParaRPr lang="en-US"/>
          </a:p>
        </p:txBody>
      </p:sp>
    </p:spTree>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C2A375"/>
        </a:solidFill>
        <a:effectLst/>
      </p:bgPr>
    </p:bg>
    <p:spTree>
      <p:nvGrpSpPr>
        <p:cNvPr id="1" name=""/>
        <p:cNvGrpSpPr/>
        <p:nvPr/>
      </p:nvGrpSpPr>
      <p:grpSpPr>
        <a:xfrm>
          <a:off x="0" y="0"/>
          <a:ext cx="0" cy="0"/>
          <a:chOff x="0" y="0"/>
          <a:chExt cx="0" cy="0"/>
        </a:xfrm>
      </p:grpSpPr>
      <p:sp>
        <p:nvSpPr>
          <p:cNvPr id="5" name="TextBox 5"/>
          <p:cNvSpPr txBox="1"/>
          <p:nvPr/>
        </p:nvSpPr>
        <p:spPr>
          <a:xfrm>
            <a:off x="0" y="500063"/>
            <a:ext cx="18367571" cy="3265085"/>
          </a:xfrm>
          <a:prstGeom prst="rect">
            <a:avLst/>
          </a:prstGeom>
        </p:spPr>
        <p:txBody>
          <a:bodyPr wrap="square" lIns="0" tIns="0" rIns="0" bIns="0" rtlCol="0" anchor="t">
            <a:spAutoFit/>
          </a:bodyPr>
          <a:lstStyle/>
          <a:p>
            <a:pPr algn="l">
              <a:lnSpc>
                <a:spcPts val="12628"/>
              </a:lnSpc>
            </a:pPr>
            <a:r>
              <a:rPr lang="en-US" sz="12000" b="1">
                <a:solidFill>
                  <a:srgbClr val="F8F5EC"/>
                </a:solidFill>
                <a:latin typeface="Open Sauce Semi-Bold"/>
                <a:ea typeface="Open Sauce Semi-Bold"/>
                <a:cs typeface="Open Sauce Semi-Bold"/>
                <a:sym typeface="Open Sauce Semi-Bold"/>
              </a:rPr>
              <a:t>6. Conclusions &amp; Takeaways</a:t>
            </a:r>
          </a:p>
        </p:txBody>
      </p:sp>
      <p:sp>
        <p:nvSpPr>
          <p:cNvPr id="6" name="AutoShape 2">
            <a:extLst>
              <a:ext uri="{FF2B5EF4-FFF2-40B4-BE49-F238E27FC236}">
                <a16:creationId xmlns:a16="http://schemas.microsoft.com/office/drawing/2014/main" id="{3AEC8661-4546-7F66-636A-026265F1D345}"/>
              </a:ext>
            </a:extLst>
          </p:cNvPr>
          <p:cNvSpPr/>
          <p:nvPr/>
        </p:nvSpPr>
        <p:spPr>
          <a:xfrm>
            <a:off x="0" y="3856487"/>
            <a:ext cx="18367571" cy="0"/>
          </a:xfrm>
          <a:prstGeom prst="line">
            <a:avLst/>
          </a:prstGeom>
          <a:ln w="254000" cap="flat">
            <a:solidFill>
              <a:srgbClr val="F8F5EC"/>
            </a:solidFill>
            <a:prstDash val="solid"/>
            <a:headEnd type="none" w="sm" len="sm"/>
            <a:tailEnd type="none" w="sm" len="sm"/>
          </a:ln>
        </p:spPr>
        <p:txBody>
          <a:bodyPr/>
          <a:lstStyle/>
          <a:p>
            <a:endParaRPr lang="en-US"/>
          </a:p>
        </p:txBody>
      </p:sp>
    </p:spTree>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13" name="Freeform 3">
            <a:extLst>
              <a:ext uri="{FF2B5EF4-FFF2-40B4-BE49-F238E27FC236}">
                <a16:creationId xmlns:a16="http://schemas.microsoft.com/office/drawing/2014/main" id="{CDF2922C-E100-94B9-324C-4336CFC80642}"/>
              </a:ext>
            </a:extLst>
          </p:cNvPr>
          <p:cNvSpPr/>
          <p:nvPr/>
        </p:nvSpPr>
        <p:spPr>
          <a:xfrm>
            <a:off x="8000876" y="4499170"/>
            <a:ext cx="4419478" cy="5447738"/>
          </a:xfrm>
          <a:custGeom>
            <a:avLst/>
            <a:gdLst/>
            <a:ahLst/>
            <a:cxnLst/>
            <a:rect l="l" t="t" r="r" b="b"/>
            <a:pathLst>
              <a:path w="4419478" h="5447738">
                <a:moveTo>
                  <a:pt x="0" y="0"/>
                </a:moveTo>
                <a:lnTo>
                  <a:pt x="4419478" y="0"/>
                </a:lnTo>
                <a:lnTo>
                  <a:pt x="4419478" y="5447739"/>
                </a:lnTo>
                <a:lnTo>
                  <a:pt x="0" y="5447739"/>
                </a:lnTo>
                <a:lnTo>
                  <a:pt x="0" y="0"/>
                </a:lnTo>
                <a:close/>
              </a:path>
            </a:pathLst>
          </a:custGeom>
          <a:blipFill>
            <a:blip r:embed="rId3"/>
            <a:stretch>
              <a:fillRect/>
            </a:stretch>
          </a:blipFill>
        </p:spPr>
        <p:txBody>
          <a:bodyPr/>
          <a:lstStyle/>
          <a:p>
            <a:endParaRPr lang="en-US"/>
          </a:p>
        </p:txBody>
      </p:sp>
      <p:sp>
        <p:nvSpPr>
          <p:cNvPr id="2" name="AutoShape 2"/>
          <p:cNvSpPr/>
          <p:nvPr/>
        </p:nvSpPr>
        <p:spPr>
          <a:xfrm>
            <a:off x="-39786" y="1612238"/>
            <a:ext cx="18367571" cy="0"/>
          </a:xfrm>
          <a:prstGeom prst="line">
            <a:avLst/>
          </a:prstGeom>
          <a:ln w="9525" cap="flat">
            <a:solidFill>
              <a:srgbClr val="000000"/>
            </a:solidFill>
            <a:prstDash val="solid"/>
            <a:headEnd type="none" w="sm" len="sm"/>
            <a:tailEnd type="none" w="sm" len="sm"/>
          </a:ln>
        </p:spPr>
        <p:txBody>
          <a:bodyPr/>
          <a:lstStyle/>
          <a:p>
            <a:endParaRPr lang="en-US"/>
          </a:p>
        </p:txBody>
      </p:sp>
      <p:grpSp>
        <p:nvGrpSpPr>
          <p:cNvPr id="3" name="Group 3"/>
          <p:cNvGrpSpPr/>
          <p:nvPr/>
        </p:nvGrpSpPr>
        <p:grpSpPr>
          <a:xfrm>
            <a:off x="528985" y="4759854"/>
            <a:ext cx="10721624" cy="5187054"/>
            <a:chOff x="0" y="0"/>
            <a:chExt cx="2823802" cy="1366138"/>
          </a:xfrm>
        </p:grpSpPr>
        <p:sp>
          <p:nvSpPr>
            <p:cNvPr id="4" name="Freeform 4"/>
            <p:cNvSpPr/>
            <p:nvPr/>
          </p:nvSpPr>
          <p:spPr>
            <a:xfrm>
              <a:off x="0" y="0"/>
              <a:ext cx="2823802" cy="1366138"/>
            </a:xfrm>
            <a:custGeom>
              <a:avLst/>
              <a:gdLst/>
              <a:ahLst/>
              <a:cxnLst/>
              <a:rect l="l" t="t" r="r" b="b"/>
              <a:pathLst>
                <a:path w="2823802" h="1366138">
                  <a:moveTo>
                    <a:pt x="36826" y="0"/>
                  </a:moveTo>
                  <a:lnTo>
                    <a:pt x="2786976" y="0"/>
                  </a:lnTo>
                  <a:cubicBezTo>
                    <a:pt x="2796743" y="0"/>
                    <a:pt x="2806110" y="3880"/>
                    <a:pt x="2813016" y="10786"/>
                  </a:cubicBezTo>
                  <a:cubicBezTo>
                    <a:pt x="2819922" y="17692"/>
                    <a:pt x="2823802" y="27059"/>
                    <a:pt x="2823802" y="36826"/>
                  </a:cubicBezTo>
                  <a:lnTo>
                    <a:pt x="2823802" y="1329311"/>
                  </a:lnTo>
                  <a:cubicBezTo>
                    <a:pt x="2823802" y="1339078"/>
                    <a:pt x="2819922" y="1348445"/>
                    <a:pt x="2813016" y="1355351"/>
                  </a:cubicBezTo>
                  <a:cubicBezTo>
                    <a:pt x="2806110" y="1362258"/>
                    <a:pt x="2796743" y="1366138"/>
                    <a:pt x="2786976" y="1366138"/>
                  </a:cubicBezTo>
                  <a:lnTo>
                    <a:pt x="36826" y="1366138"/>
                  </a:lnTo>
                  <a:cubicBezTo>
                    <a:pt x="27059" y="1366138"/>
                    <a:pt x="17692" y="1362258"/>
                    <a:pt x="10786" y="1355351"/>
                  </a:cubicBezTo>
                  <a:cubicBezTo>
                    <a:pt x="3880" y="1348445"/>
                    <a:pt x="0" y="1339078"/>
                    <a:pt x="0" y="1329311"/>
                  </a:cubicBezTo>
                  <a:lnTo>
                    <a:pt x="0" y="36826"/>
                  </a:lnTo>
                  <a:cubicBezTo>
                    <a:pt x="0" y="27059"/>
                    <a:pt x="3880" y="17692"/>
                    <a:pt x="10786" y="10786"/>
                  </a:cubicBezTo>
                  <a:cubicBezTo>
                    <a:pt x="17692" y="3880"/>
                    <a:pt x="27059" y="0"/>
                    <a:pt x="36826" y="0"/>
                  </a:cubicBezTo>
                  <a:close/>
                </a:path>
              </a:pathLst>
            </a:custGeom>
            <a:solidFill>
              <a:srgbClr val="C2A375"/>
            </a:solidFill>
          </p:spPr>
          <p:txBody>
            <a:bodyPr/>
            <a:lstStyle/>
            <a:p>
              <a:endParaRPr lang="en-US"/>
            </a:p>
          </p:txBody>
        </p:sp>
        <p:sp>
          <p:nvSpPr>
            <p:cNvPr id="5" name="TextBox 5"/>
            <p:cNvSpPr txBox="1"/>
            <p:nvPr/>
          </p:nvSpPr>
          <p:spPr>
            <a:xfrm>
              <a:off x="0" y="-38100"/>
              <a:ext cx="2823802" cy="1404238"/>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269256">
            <a:off x="5837579" y="3609441"/>
            <a:ext cx="652486" cy="637805"/>
          </a:xfrm>
          <a:custGeom>
            <a:avLst/>
            <a:gdLst/>
            <a:ahLst/>
            <a:cxnLst/>
            <a:rect l="l" t="t" r="r" b="b"/>
            <a:pathLst>
              <a:path w="652486" h="637805">
                <a:moveTo>
                  <a:pt x="0" y="0"/>
                </a:moveTo>
                <a:lnTo>
                  <a:pt x="652486" y="0"/>
                </a:lnTo>
                <a:lnTo>
                  <a:pt x="652486" y="637805"/>
                </a:lnTo>
                <a:lnTo>
                  <a:pt x="0" y="637805"/>
                </a:lnTo>
                <a:lnTo>
                  <a:pt x="0" y="0"/>
                </a:lnTo>
                <a:close/>
              </a:path>
            </a:pathLst>
          </a:custGeom>
          <a:blipFill>
            <a:blip r:embed="rId4"/>
            <a:stretch>
              <a:fillRect/>
            </a:stretch>
          </a:blipFill>
        </p:spPr>
        <p:txBody>
          <a:bodyPr/>
          <a:lstStyle/>
          <a:p>
            <a:endParaRPr lang="en-US"/>
          </a:p>
        </p:txBody>
      </p:sp>
      <p:sp>
        <p:nvSpPr>
          <p:cNvPr id="7" name="Freeform 7"/>
          <p:cNvSpPr/>
          <p:nvPr/>
        </p:nvSpPr>
        <p:spPr>
          <a:xfrm rot="2927237">
            <a:off x="11995922" y="6449998"/>
            <a:ext cx="4627737" cy="5616604"/>
          </a:xfrm>
          <a:custGeom>
            <a:avLst/>
            <a:gdLst/>
            <a:ahLst/>
            <a:cxnLst/>
            <a:rect l="l" t="t" r="r" b="b"/>
            <a:pathLst>
              <a:path w="4627737" h="5616604">
                <a:moveTo>
                  <a:pt x="0" y="0"/>
                </a:moveTo>
                <a:lnTo>
                  <a:pt x="4627737" y="0"/>
                </a:lnTo>
                <a:lnTo>
                  <a:pt x="4627737" y="5616604"/>
                </a:lnTo>
                <a:lnTo>
                  <a:pt x="0" y="5616604"/>
                </a:lnTo>
                <a:lnTo>
                  <a:pt x="0" y="0"/>
                </a:lnTo>
                <a:close/>
              </a:path>
            </a:pathLst>
          </a:custGeom>
          <a:blipFill>
            <a:blip r:embed="rId5"/>
            <a:stretch>
              <a:fillRect l="-3402" r="-3402"/>
            </a:stretch>
          </a:blipFill>
        </p:spPr>
        <p:txBody>
          <a:bodyPr/>
          <a:lstStyle/>
          <a:p>
            <a:endParaRPr lang="en-US"/>
          </a:p>
        </p:txBody>
      </p:sp>
      <p:sp>
        <p:nvSpPr>
          <p:cNvPr id="8" name="Freeform 8"/>
          <p:cNvSpPr/>
          <p:nvPr/>
        </p:nvSpPr>
        <p:spPr>
          <a:xfrm>
            <a:off x="11937825" y="8382893"/>
            <a:ext cx="920418" cy="1050852"/>
          </a:xfrm>
          <a:custGeom>
            <a:avLst/>
            <a:gdLst/>
            <a:ahLst/>
            <a:cxnLst/>
            <a:rect l="l" t="t" r="r" b="b"/>
            <a:pathLst>
              <a:path w="920418" h="1050852">
                <a:moveTo>
                  <a:pt x="0" y="0"/>
                </a:moveTo>
                <a:lnTo>
                  <a:pt x="920419" y="0"/>
                </a:lnTo>
                <a:lnTo>
                  <a:pt x="920419" y="1050852"/>
                </a:lnTo>
                <a:lnTo>
                  <a:pt x="0" y="1050852"/>
                </a:lnTo>
                <a:lnTo>
                  <a:pt x="0" y="0"/>
                </a:lnTo>
                <a:close/>
              </a:path>
            </a:pathLst>
          </a:custGeom>
          <a:blipFill>
            <a:blip r:embed="rId6"/>
            <a:stretch>
              <a:fillRect/>
            </a:stretch>
          </a:blipFill>
        </p:spPr>
        <p:txBody>
          <a:bodyPr/>
          <a:lstStyle/>
          <a:p>
            <a:endParaRPr lang="en-US"/>
          </a:p>
        </p:txBody>
      </p:sp>
      <p:sp>
        <p:nvSpPr>
          <p:cNvPr id="9" name="Freeform 9"/>
          <p:cNvSpPr/>
          <p:nvPr/>
        </p:nvSpPr>
        <p:spPr>
          <a:xfrm>
            <a:off x="941900" y="6369599"/>
            <a:ext cx="617773" cy="983782"/>
          </a:xfrm>
          <a:custGeom>
            <a:avLst/>
            <a:gdLst/>
            <a:ahLst/>
            <a:cxnLst/>
            <a:rect l="l" t="t" r="r" b="b"/>
            <a:pathLst>
              <a:path w="617773" h="983782">
                <a:moveTo>
                  <a:pt x="0" y="0"/>
                </a:moveTo>
                <a:lnTo>
                  <a:pt x="617773" y="0"/>
                </a:lnTo>
                <a:lnTo>
                  <a:pt x="617773" y="983783"/>
                </a:lnTo>
                <a:lnTo>
                  <a:pt x="0" y="983783"/>
                </a:lnTo>
                <a:lnTo>
                  <a:pt x="0" y="0"/>
                </a:lnTo>
                <a:close/>
              </a:path>
            </a:pathLst>
          </a:custGeom>
          <a:blipFill>
            <a:blip r:embed="rId7"/>
            <a:stretch>
              <a:fillRect/>
            </a:stretch>
          </a:blipFill>
        </p:spPr>
        <p:txBody>
          <a:bodyPr/>
          <a:lstStyle/>
          <a:p>
            <a:endParaRPr lang="en-US"/>
          </a:p>
        </p:txBody>
      </p:sp>
      <p:sp>
        <p:nvSpPr>
          <p:cNvPr id="10" name="TextBox 10"/>
          <p:cNvSpPr txBox="1"/>
          <p:nvPr/>
        </p:nvSpPr>
        <p:spPr>
          <a:xfrm>
            <a:off x="44345" y="571500"/>
            <a:ext cx="11690904" cy="960755"/>
          </a:xfrm>
          <a:prstGeom prst="rect">
            <a:avLst/>
          </a:prstGeom>
        </p:spPr>
        <p:txBody>
          <a:bodyPr lIns="0" tIns="0" rIns="0" bIns="0" rtlCol="0" anchor="t">
            <a:spAutoFit/>
          </a:bodyPr>
          <a:lstStyle/>
          <a:p>
            <a:pPr algn="l">
              <a:lnSpc>
                <a:spcPts val="7209"/>
              </a:lnSpc>
            </a:pPr>
            <a:r>
              <a:rPr lang="en-US" sz="6999" b="1">
                <a:solidFill>
                  <a:srgbClr val="593224"/>
                </a:solidFill>
                <a:latin typeface="Open Sauce Semi-Bold"/>
                <a:ea typeface="Open Sauce Semi-Bold"/>
                <a:cs typeface="Open Sauce Semi-Bold"/>
                <a:sym typeface="Open Sauce Semi-Bold"/>
              </a:rPr>
              <a:t>Conclusions &amp; Takeaways</a:t>
            </a:r>
          </a:p>
        </p:txBody>
      </p:sp>
      <p:sp>
        <p:nvSpPr>
          <p:cNvPr id="11" name="TextBox 11"/>
          <p:cNvSpPr txBox="1"/>
          <p:nvPr/>
        </p:nvSpPr>
        <p:spPr>
          <a:xfrm>
            <a:off x="528985" y="2622867"/>
            <a:ext cx="9233393" cy="1924050"/>
          </a:xfrm>
          <a:prstGeom prst="rect">
            <a:avLst/>
          </a:prstGeom>
        </p:spPr>
        <p:txBody>
          <a:bodyPr lIns="0" tIns="0" rIns="0" bIns="0" rtlCol="0" anchor="t">
            <a:spAutoFit/>
          </a:bodyPr>
          <a:lstStyle/>
          <a:p>
            <a:pPr marL="755651" lvl="1" indent="-377825" algn="l">
              <a:lnSpc>
                <a:spcPts val="4200"/>
              </a:lnSpc>
              <a:buFont typeface="Arial"/>
              <a:buChar char="•"/>
            </a:pPr>
            <a:r>
              <a:rPr lang="en-US" sz="3500" b="1" dirty="0">
                <a:solidFill>
                  <a:srgbClr val="210B05"/>
                </a:solidFill>
                <a:latin typeface="Open Sauce Semi-Bold"/>
                <a:ea typeface="Open Sauce Semi-Bold"/>
                <a:cs typeface="Open Sauce Semi-Bold"/>
                <a:sym typeface="Open Sauce Semi-Bold"/>
              </a:rPr>
              <a:t>Most Popular Roaster: </a:t>
            </a:r>
            <a:r>
              <a:rPr lang="en-US" sz="3500" b="1" dirty="0" err="1">
                <a:solidFill>
                  <a:srgbClr val="210B05"/>
                </a:solidFill>
                <a:latin typeface="Open Sauce Semi-Bold"/>
                <a:ea typeface="Open Sauce Semi-Bold"/>
                <a:cs typeface="Open Sauce Semi-Bold"/>
                <a:sym typeface="Open Sauce Semi-Bold"/>
              </a:rPr>
              <a:t>Kakalove</a:t>
            </a:r>
            <a:r>
              <a:rPr lang="en-US" sz="3500" b="1" dirty="0">
                <a:solidFill>
                  <a:srgbClr val="210B05"/>
                </a:solidFill>
                <a:latin typeface="Open Sauce Semi-Bold"/>
                <a:ea typeface="Open Sauce Semi-Bold"/>
                <a:cs typeface="Open Sauce Semi-Bold"/>
                <a:sym typeface="Open Sauce Semi-Bold"/>
              </a:rPr>
              <a:t> Café</a:t>
            </a:r>
          </a:p>
          <a:p>
            <a:pPr marL="1295400" lvl="2" indent="-431800" algn="l">
              <a:lnSpc>
                <a:spcPts val="3600"/>
              </a:lnSpc>
              <a:buFont typeface="Arial"/>
              <a:buChar char="⚬"/>
            </a:pPr>
            <a:r>
              <a:rPr lang="en-US" sz="3000" b="1" dirty="0">
                <a:solidFill>
                  <a:srgbClr val="210B05"/>
                </a:solidFill>
                <a:latin typeface="Open Sauce Semi-Bold"/>
                <a:ea typeface="Open Sauce Semi-Bold"/>
                <a:cs typeface="Open Sauce Semi-Bold"/>
                <a:sym typeface="Open Sauce Semi-Bold"/>
              </a:rPr>
              <a:t>Ethiopian Natural </a:t>
            </a:r>
            <a:r>
              <a:rPr lang="en-US" sz="3000" b="1" dirty="0" err="1">
                <a:solidFill>
                  <a:srgbClr val="210B05"/>
                </a:solidFill>
                <a:latin typeface="Open Sauce Semi-Bold"/>
                <a:ea typeface="Open Sauce Semi-Bold"/>
                <a:cs typeface="Open Sauce Semi-Bold"/>
                <a:sym typeface="Open Sauce Semi-Bold"/>
              </a:rPr>
              <a:t>Yirgacheffe</a:t>
            </a:r>
            <a:r>
              <a:rPr lang="en-US" sz="3000" b="1" dirty="0">
                <a:solidFill>
                  <a:srgbClr val="210B05"/>
                </a:solidFill>
                <a:latin typeface="Open Sauce Semi-Bold"/>
                <a:ea typeface="Open Sauce Semi-Bold"/>
                <a:cs typeface="Open Sauce Semi-Bold"/>
                <a:sym typeface="Open Sauce Semi-Bold"/>
              </a:rPr>
              <a:t> Tore Coffee</a:t>
            </a:r>
          </a:p>
          <a:p>
            <a:pPr marL="1295400" lvl="2" indent="-431800" algn="l">
              <a:lnSpc>
                <a:spcPts val="3600"/>
              </a:lnSpc>
              <a:buFont typeface="Arial"/>
              <a:buChar char="⚬"/>
            </a:pPr>
            <a:r>
              <a:rPr lang="en-US" sz="3000" b="1" dirty="0">
                <a:solidFill>
                  <a:srgbClr val="210B05"/>
                </a:solidFill>
                <a:latin typeface="Open Sauce Semi-Bold"/>
                <a:ea typeface="Open Sauce Semi-Bold"/>
                <a:cs typeface="Open Sauce Semi-Bold"/>
                <a:sym typeface="Open Sauce Semi-Bold"/>
              </a:rPr>
              <a:t>Medium-Light Roast</a:t>
            </a:r>
          </a:p>
          <a:p>
            <a:pPr marL="1295400" lvl="2" indent="-431800" algn="l">
              <a:lnSpc>
                <a:spcPts val="3600"/>
              </a:lnSpc>
              <a:buFont typeface="Arial"/>
              <a:buChar char="⚬"/>
            </a:pPr>
            <a:r>
              <a:rPr lang="en-US" sz="3000" b="1" dirty="0">
                <a:solidFill>
                  <a:srgbClr val="210B05"/>
                </a:solidFill>
                <a:latin typeface="Open Sauce Semi-Bold"/>
                <a:ea typeface="Open Sauce Semi-Bold"/>
                <a:cs typeface="Open Sauce Semi-Bold"/>
                <a:sym typeface="Open Sauce Semi-Bold"/>
              </a:rPr>
              <a:t>Average price per 100 grams (USD): $6.52</a:t>
            </a:r>
          </a:p>
        </p:txBody>
      </p:sp>
      <p:sp>
        <p:nvSpPr>
          <p:cNvPr id="12" name="TextBox 12"/>
          <p:cNvSpPr txBox="1"/>
          <p:nvPr/>
        </p:nvSpPr>
        <p:spPr>
          <a:xfrm>
            <a:off x="618050" y="5052598"/>
            <a:ext cx="10391154" cy="4872296"/>
          </a:xfrm>
          <a:prstGeom prst="rect">
            <a:avLst/>
          </a:prstGeom>
        </p:spPr>
        <p:txBody>
          <a:bodyPr lIns="0" tIns="0" rIns="0" bIns="0" rtlCol="0" anchor="t">
            <a:spAutoFit/>
          </a:bodyPr>
          <a:lstStyle/>
          <a:p>
            <a:pPr marL="690880" lvl="1" indent="-345440" algn="l">
              <a:lnSpc>
                <a:spcPts val="3840"/>
              </a:lnSpc>
              <a:buFont typeface="Arial"/>
              <a:buChar char="•"/>
            </a:pPr>
            <a:r>
              <a:rPr lang="en-US" sz="3200" b="1">
                <a:solidFill>
                  <a:srgbClr val="F8F5EC"/>
                </a:solidFill>
                <a:latin typeface="Open Sauce Semi-Bold"/>
                <a:ea typeface="Open Sauce Semi-Bold"/>
                <a:cs typeface="Open Sauce Semi-Bold"/>
                <a:sym typeface="Open Sauce Semi-Bold"/>
              </a:rPr>
              <a:t>People prefer for their coffee roasts to be right in that sweet spot of medium-light—why is that?</a:t>
            </a:r>
            <a:endParaRPr lang="en-US"/>
          </a:p>
          <a:p>
            <a:pPr marL="1209040" lvl="2" indent="-402590" algn="l">
              <a:lnSpc>
                <a:spcPts val="3360"/>
              </a:lnSpc>
              <a:buFont typeface="Arial"/>
              <a:buChar char="⚬"/>
            </a:pPr>
            <a:r>
              <a:rPr lang="en-US" sz="2800" b="1">
                <a:solidFill>
                  <a:srgbClr val="F8F5EC"/>
                </a:solidFill>
                <a:latin typeface="Open Sauce Semi-Bold"/>
                <a:ea typeface="Open Sauce Semi-Bold"/>
                <a:cs typeface="Open Sauce Semi-Bold"/>
                <a:sym typeface="Open Sauce Semi-Bold"/>
              </a:rPr>
              <a:t>Lighter roast coffees tend to be better at showcasing the coffee bean’s natural flavors, rather than letting its bitterness dominate the taste.</a:t>
            </a:r>
            <a:endParaRPr lang="en-US" sz="2800" b="1">
              <a:solidFill>
                <a:srgbClr val="F8F5EC"/>
              </a:solidFill>
              <a:latin typeface="Open Sauce Semi-Bold"/>
              <a:ea typeface="Open Sauce Semi-Bold"/>
              <a:cs typeface="Open Sauce Semi-Bold"/>
            </a:endParaRPr>
          </a:p>
          <a:p>
            <a:pPr marL="1209040" lvl="2" indent="-402590" algn="l">
              <a:lnSpc>
                <a:spcPts val="3360"/>
              </a:lnSpc>
              <a:buFont typeface="Arial"/>
              <a:buChar char="⚬"/>
            </a:pPr>
            <a:r>
              <a:rPr lang="en-US" sz="2800" b="1">
                <a:solidFill>
                  <a:srgbClr val="F8F5EC"/>
                </a:solidFill>
                <a:latin typeface="Open Sauce Semi-Bold"/>
                <a:ea typeface="Open Sauce Semi-Bold"/>
                <a:cs typeface="Open Sauce Semi-Bold"/>
                <a:sym typeface="Open Sauce Semi-Bold"/>
              </a:rPr>
              <a:t>With Ethiopian </a:t>
            </a:r>
            <a:r>
              <a:rPr lang="en-US" sz="2800" b="1" err="1">
                <a:solidFill>
                  <a:srgbClr val="F8F5EC"/>
                </a:solidFill>
                <a:latin typeface="Open Sauce Semi-Bold"/>
                <a:ea typeface="Open Sauce Semi-Bold"/>
                <a:cs typeface="Open Sauce Semi-Bold"/>
                <a:sym typeface="Open Sauce Semi-Bold"/>
              </a:rPr>
              <a:t>Yirgacheffe</a:t>
            </a:r>
            <a:r>
              <a:rPr lang="en-US" sz="2800" b="1">
                <a:solidFill>
                  <a:srgbClr val="F8F5EC"/>
                </a:solidFill>
                <a:latin typeface="Open Sauce Semi-Bold"/>
                <a:ea typeface="Open Sauce Semi-Bold"/>
                <a:cs typeface="Open Sauce Semi-Bold"/>
                <a:sym typeface="Open Sauce Semi-Bold"/>
              </a:rPr>
              <a:t> Tore coffee, it tends to have a distinctively lemon citrus &amp; candied fruit sweet flavor with a lighter body.</a:t>
            </a:r>
            <a:endParaRPr lang="en-US" sz="2800" b="1">
              <a:solidFill>
                <a:srgbClr val="F8F5EC"/>
              </a:solidFill>
              <a:latin typeface="Open Sauce Semi-Bold"/>
              <a:ea typeface="Open Sauce Semi-Bold"/>
              <a:cs typeface="Open Sauce Semi-Bold"/>
            </a:endParaRPr>
          </a:p>
          <a:p>
            <a:pPr marL="1209040" lvl="2" indent="-402590" algn="l">
              <a:lnSpc>
                <a:spcPts val="3360"/>
              </a:lnSpc>
              <a:buFont typeface="Arial"/>
              <a:buChar char="⚬"/>
            </a:pPr>
            <a:r>
              <a:rPr lang="en-US" sz="2800" b="1">
                <a:solidFill>
                  <a:srgbClr val="F8F5EC"/>
                </a:solidFill>
                <a:latin typeface="Open Sauce Semi-Bold"/>
                <a:ea typeface="Open Sauce Semi-Bold"/>
                <a:cs typeface="Open Sauce Semi-Bold"/>
                <a:sym typeface="Open Sauce Semi-Bold"/>
              </a:rPr>
              <a:t>So a lighter roast with that flavor profile allows drinkers to better experience the coffee’s flavor, which makes it the most popular coffee!</a:t>
            </a:r>
            <a:endParaRPr lang="en-US" sz="2800" b="1">
              <a:solidFill>
                <a:srgbClr val="F8F5EC"/>
              </a:solidFill>
              <a:latin typeface="Open Sauce Semi-Bold"/>
              <a:ea typeface="Open Sauce Semi-Bold"/>
              <a:cs typeface="Open Sauce Semi-Bold"/>
            </a:endParaRPr>
          </a:p>
        </p:txBody>
      </p:sp>
    </p:spTree>
    <p:extLst>
      <p:ext uri="{BB962C8B-B14F-4D97-AF65-F5344CB8AC3E}">
        <p14:creationId xmlns:p14="http://schemas.microsoft.com/office/powerpoint/2010/main" val="1607243979"/>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17" name="Freeform 7">
            <a:extLst>
              <a:ext uri="{FF2B5EF4-FFF2-40B4-BE49-F238E27FC236}">
                <a16:creationId xmlns:a16="http://schemas.microsoft.com/office/drawing/2014/main" id="{F4509659-4043-D63E-23DD-64225A0E56BC}"/>
              </a:ext>
            </a:extLst>
          </p:cNvPr>
          <p:cNvSpPr/>
          <p:nvPr/>
        </p:nvSpPr>
        <p:spPr>
          <a:xfrm rot="2927237" flipH="1" flipV="1">
            <a:off x="465441" y="1691713"/>
            <a:ext cx="4964754" cy="4493250"/>
          </a:xfrm>
          <a:custGeom>
            <a:avLst/>
            <a:gdLst/>
            <a:ahLst/>
            <a:cxnLst/>
            <a:rect l="l" t="t" r="r" b="b"/>
            <a:pathLst>
              <a:path w="4627737" h="5616604">
                <a:moveTo>
                  <a:pt x="0" y="0"/>
                </a:moveTo>
                <a:lnTo>
                  <a:pt x="4627737" y="0"/>
                </a:lnTo>
                <a:lnTo>
                  <a:pt x="4627737" y="5616604"/>
                </a:lnTo>
                <a:lnTo>
                  <a:pt x="0" y="5616604"/>
                </a:lnTo>
                <a:lnTo>
                  <a:pt x="0" y="0"/>
                </a:lnTo>
                <a:close/>
              </a:path>
            </a:pathLst>
          </a:custGeom>
          <a:blipFill>
            <a:blip r:embed="rId3"/>
            <a:stretch>
              <a:fillRect l="-3402" r="-3402"/>
            </a:stretch>
          </a:blipFill>
        </p:spPr>
        <p:txBody>
          <a:bodyPr/>
          <a:lstStyle/>
          <a:p>
            <a:endParaRPr lang="en-US"/>
          </a:p>
        </p:txBody>
      </p:sp>
      <p:sp>
        <p:nvSpPr>
          <p:cNvPr id="16" name="Freeform 7">
            <a:extLst>
              <a:ext uri="{FF2B5EF4-FFF2-40B4-BE49-F238E27FC236}">
                <a16:creationId xmlns:a16="http://schemas.microsoft.com/office/drawing/2014/main" id="{9A806DA6-A301-777D-8685-A9FFBE9CACD4}"/>
              </a:ext>
            </a:extLst>
          </p:cNvPr>
          <p:cNvSpPr/>
          <p:nvPr/>
        </p:nvSpPr>
        <p:spPr>
          <a:xfrm rot="2927237">
            <a:off x="12705048" y="4009078"/>
            <a:ext cx="4627737" cy="5616604"/>
          </a:xfrm>
          <a:custGeom>
            <a:avLst/>
            <a:gdLst/>
            <a:ahLst/>
            <a:cxnLst/>
            <a:rect l="l" t="t" r="r" b="b"/>
            <a:pathLst>
              <a:path w="4627737" h="5616604">
                <a:moveTo>
                  <a:pt x="0" y="0"/>
                </a:moveTo>
                <a:lnTo>
                  <a:pt x="4627737" y="0"/>
                </a:lnTo>
                <a:lnTo>
                  <a:pt x="4627737" y="5616604"/>
                </a:lnTo>
                <a:lnTo>
                  <a:pt x="0" y="5616604"/>
                </a:lnTo>
                <a:lnTo>
                  <a:pt x="0" y="0"/>
                </a:lnTo>
                <a:close/>
              </a:path>
            </a:pathLst>
          </a:custGeom>
          <a:blipFill>
            <a:blip r:embed="rId3"/>
            <a:stretch>
              <a:fillRect l="-3402" r="-3402"/>
            </a:stretch>
          </a:blipFill>
        </p:spPr>
        <p:txBody>
          <a:bodyPr/>
          <a:lstStyle/>
          <a:p>
            <a:endParaRPr lang="en-US"/>
          </a:p>
        </p:txBody>
      </p:sp>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endParaRPr lang="en-US"/>
          </a:p>
        </p:txBody>
      </p:sp>
      <p:pic>
        <p:nvPicPr>
          <p:cNvPr id="15" name="Picture 14" descr="Coffee beans on a table&#10;&#10;Description automatically generated">
            <a:extLst>
              <a:ext uri="{FF2B5EF4-FFF2-40B4-BE49-F238E27FC236}">
                <a16:creationId xmlns:a16="http://schemas.microsoft.com/office/drawing/2014/main" id="{DFC2B240-C84C-6E75-410A-8FA46A5CA7D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40426" y="1246307"/>
            <a:ext cx="13407148" cy="8789704"/>
          </a:xfrm>
          <a:prstGeom prst="rect">
            <a:avLst/>
          </a:prstGeom>
        </p:spPr>
      </p:pic>
      <p:sp>
        <p:nvSpPr>
          <p:cNvPr id="5" name="TextBox 5"/>
          <p:cNvSpPr txBox="1"/>
          <p:nvPr/>
        </p:nvSpPr>
        <p:spPr>
          <a:xfrm>
            <a:off x="2440426" y="2968265"/>
            <a:ext cx="5754358" cy="1940147"/>
          </a:xfrm>
          <a:prstGeom prst="rect">
            <a:avLst/>
          </a:prstGeom>
          <a:noFill/>
        </p:spPr>
        <p:txBody>
          <a:bodyPr wrap="square" lIns="0" tIns="0" rIns="0" bIns="0" rtlCol="0" anchor="t">
            <a:spAutoFit/>
          </a:bodyPr>
          <a:lstStyle/>
          <a:p>
            <a:pPr algn="ctr">
              <a:lnSpc>
                <a:spcPts val="16799"/>
              </a:lnSpc>
            </a:pPr>
            <a:r>
              <a:rPr lang="en-US" sz="11000" b="1" u="sng">
                <a:solidFill>
                  <a:srgbClr val="210B05"/>
                </a:solidFill>
                <a:effectLst>
                  <a:outerShdw blurRad="38100" dist="38100" dir="2700000" algn="tl">
                    <a:srgbClr val="000000">
                      <a:alpha val="43137"/>
                    </a:srgbClr>
                  </a:outerShdw>
                </a:effectLst>
                <a:latin typeface="Open Sauce Semi-Bold"/>
                <a:ea typeface="Open Sauce Semi-Bold"/>
                <a:cs typeface="Open Sauce Semi-Bold"/>
                <a:sym typeface="Open Sauce Semi-Bold"/>
              </a:rPr>
              <a:t>The End</a:t>
            </a:r>
          </a:p>
        </p:txBody>
      </p:sp>
    </p:spTree>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D05C18D3-865C-E9D3-7478-78A6A599CC23}"/>
              </a:ext>
            </a:extLst>
          </p:cNvPr>
          <p:cNvGraphicFramePr>
            <a:graphicFrameLocks noGrp="1"/>
          </p:cNvGraphicFramePr>
          <p:nvPr>
            <p:extLst>
              <p:ext uri="{D42A27DB-BD31-4B8C-83A1-F6EECF244321}">
                <p14:modId xmlns:p14="http://schemas.microsoft.com/office/powerpoint/2010/main" val="4105625987"/>
              </p:ext>
            </p:extLst>
          </p:nvPr>
        </p:nvGraphicFramePr>
        <p:xfrm>
          <a:off x="3341401" y="2487110"/>
          <a:ext cx="10970959" cy="5312780"/>
        </p:xfrm>
        <a:graphic>
          <a:graphicData uri="http://schemas.openxmlformats.org/drawingml/2006/table">
            <a:tbl>
              <a:tblPr firstRow="1" bandRow="1">
                <a:tableStyleId>{7E9639D4-E3E2-4D34-9284-5A2195B3D0D7}</a:tableStyleId>
              </a:tblPr>
              <a:tblGrid>
                <a:gridCol w="2930081">
                  <a:extLst>
                    <a:ext uri="{9D8B030D-6E8A-4147-A177-3AD203B41FA5}">
                      <a16:colId xmlns:a16="http://schemas.microsoft.com/office/drawing/2014/main" val="2666372456"/>
                    </a:ext>
                  </a:extLst>
                </a:gridCol>
                <a:gridCol w="3172968">
                  <a:extLst>
                    <a:ext uri="{9D8B030D-6E8A-4147-A177-3AD203B41FA5}">
                      <a16:colId xmlns:a16="http://schemas.microsoft.com/office/drawing/2014/main" val="2164229230"/>
                    </a:ext>
                  </a:extLst>
                </a:gridCol>
                <a:gridCol w="1983105">
                  <a:extLst>
                    <a:ext uri="{9D8B030D-6E8A-4147-A177-3AD203B41FA5}">
                      <a16:colId xmlns:a16="http://schemas.microsoft.com/office/drawing/2014/main" val="28515194"/>
                    </a:ext>
                  </a:extLst>
                </a:gridCol>
                <a:gridCol w="2884805">
                  <a:extLst>
                    <a:ext uri="{9D8B030D-6E8A-4147-A177-3AD203B41FA5}">
                      <a16:colId xmlns:a16="http://schemas.microsoft.com/office/drawing/2014/main" val="497557125"/>
                    </a:ext>
                  </a:extLst>
                </a:gridCol>
              </a:tblGrid>
              <a:tr h="696101">
                <a:tc>
                  <a:txBody>
                    <a:bodyPr/>
                    <a:lstStyle/>
                    <a:p>
                      <a:pPr algn="ctr"/>
                      <a:r>
                        <a:rPr lang="en-US" sz="3200"/>
                        <a:t>Archit</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200"/>
                        <a:t>Ayush</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200"/>
                        <a:t>Kulsum</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200"/>
                        <a:t>Robby</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41929057"/>
                  </a:ext>
                </a:extLst>
              </a:tr>
              <a:tr h="727585">
                <a:tc>
                  <a:txBody>
                    <a:bodyPr/>
                    <a:lstStyle/>
                    <a:p>
                      <a:r>
                        <a:rPr lang="en-US" sz="3200"/>
                        <a:t>1—Introduction</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a:t>5—The Dataset</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a:t>16—Chart</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a:t>8—LDA</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43227310"/>
                  </a:ext>
                </a:extLst>
              </a:tr>
              <a:tr h="636607">
                <a:tc>
                  <a:txBody>
                    <a:bodyPr/>
                    <a:lstStyle/>
                    <a:p>
                      <a:r>
                        <a:rPr lang="en-US" sz="3200"/>
                        <a:t>2—Contents</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a:t>6—Preprocessing</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a:t>17—Chart</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a:t>9—Chart</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99045932"/>
                  </a:ext>
                </a:extLst>
              </a:tr>
              <a:tr h="625033">
                <a:tc>
                  <a:txBody>
                    <a:bodyPr/>
                    <a:lstStyle/>
                    <a:p>
                      <a:r>
                        <a:rPr lang="en-US" sz="3200"/>
                        <a:t>4—Coffee</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a:t>7—Preprocessing</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a:t>18—Chart</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a:t>10—Chart</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35832336"/>
                  </a:ext>
                </a:extLst>
              </a:tr>
              <a:tr h="625033">
                <a:tc>
                  <a:txBody>
                    <a:bodyPr/>
                    <a:lstStyle/>
                    <a:p>
                      <a:r>
                        <a:rPr lang="en-US" sz="3200"/>
                        <a:t>13—SA</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a:t>20—Chart</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a:t>19—Chart</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a:t>11—Chart</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24327615"/>
                  </a:ext>
                </a:extLst>
              </a:tr>
              <a:tr h="729205">
                <a:tc>
                  <a:txBody>
                    <a:bodyPr/>
                    <a:lstStyle/>
                    <a:p>
                      <a:r>
                        <a:rPr lang="en-US" sz="3200"/>
                        <a:t>14—SA</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a:t>21—ML</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a:t>23—ML</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6128432"/>
                  </a:ext>
                </a:extLst>
              </a:tr>
              <a:tr h="648182">
                <a:tc>
                  <a:txBody>
                    <a:bodyPr/>
                    <a:lstStyle/>
                    <a:p>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a:t>22—ML</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a:t>24—ML</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18339666"/>
                  </a:ext>
                </a:extLst>
              </a:tr>
              <a:tr h="625034">
                <a:tc>
                  <a:txBody>
                    <a:bodyPr/>
                    <a:lstStyle/>
                    <a:p>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a:t>26—Conclusion</a:t>
                      </a:r>
                      <a:endParaRPr lang="en-US" sz="3200">
                        <a:latin typeface="Open Sauce"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7302814"/>
                  </a:ext>
                </a:extLst>
              </a:tr>
            </a:tbl>
          </a:graphicData>
        </a:graphic>
      </p:graphicFrame>
    </p:spTree>
    <p:extLst>
      <p:ext uri="{BB962C8B-B14F-4D97-AF65-F5344CB8AC3E}">
        <p14:creationId xmlns:p14="http://schemas.microsoft.com/office/powerpoint/2010/main" val="2182250602"/>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C2A375"/>
        </a:solidFill>
        <a:effectLst/>
      </p:bgPr>
    </p:bg>
    <p:spTree>
      <p:nvGrpSpPr>
        <p:cNvPr id="1" name=""/>
        <p:cNvGrpSpPr/>
        <p:nvPr/>
      </p:nvGrpSpPr>
      <p:grpSpPr>
        <a:xfrm>
          <a:off x="0" y="0"/>
          <a:ext cx="0" cy="0"/>
          <a:chOff x="0" y="0"/>
          <a:chExt cx="0" cy="0"/>
        </a:xfrm>
      </p:grpSpPr>
      <p:sp>
        <p:nvSpPr>
          <p:cNvPr id="3" name="TextBox 3"/>
          <p:cNvSpPr txBox="1"/>
          <p:nvPr/>
        </p:nvSpPr>
        <p:spPr>
          <a:xfrm>
            <a:off x="0" y="561975"/>
            <a:ext cx="10678064" cy="1577355"/>
          </a:xfrm>
          <a:prstGeom prst="rect">
            <a:avLst/>
          </a:prstGeom>
        </p:spPr>
        <p:txBody>
          <a:bodyPr wrap="square" lIns="0" tIns="0" rIns="0" bIns="0" rtlCol="0" anchor="t">
            <a:spAutoFit/>
          </a:bodyPr>
          <a:lstStyle/>
          <a:p>
            <a:pPr algn="l">
              <a:lnSpc>
                <a:spcPts val="12319"/>
              </a:lnSpc>
            </a:pPr>
            <a:r>
              <a:rPr lang="en-US" sz="12000" b="1">
                <a:solidFill>
                  <a:srgbClr val="F8F5EC"/>
                </a:solidFill>
                <a:latin typeface="Open Sauce Semi-Bold"/>
                <a:ea typeface="Open Sauce Semi-Bold"/>
                <a:cs typeface="Open Sauce Semi-Bold"/>
                <a:sym typeface="Open Sauce Semi-Bold"/>
              </a:rPr>
              <a:t>1. Introduction</a:t>
            </a:r>
          </a:p>
        </p:txBody>
      </p:sp>
      <p:sp>
        <p:nvSpPr>
          <p:cNvPr id="4" name="AutoShape 2">
            <a:extLst>
              <a:ext uri="{FF2B5EF4-FFF2-40B4-BE49-F238E27FC236}">
                <a16:creationId xmlns:a16="http://schemas.microsoft.com/office/drawing/2014/main" id="{CB7779F1-9994-1FA5-CE45-3486ED0749F6}"/>
              </a:ext>
            </a:extLst>
          </p:cNvPr>
          <p:cNvSpPr/>
          <p:nvPr/>
        </p:nvSpPr>
        <p:spPr>
          <a:xfrm>
            <a:off x="0" y="1966141"/>
            <a:ext cx="18367571" cy="0"/>
          </a:xfrm>
          <a:prstGeom prst="line">
            <a:avLst/>
          </a:prstGeom>
          <a:ln w="254000" cap="flat">
            <a:solidFill>
              <a:srgbClr val="F8F5EC"/>
            </a:solidFill>
            <a:prstDash val="solid"/>
            <a:headEnd type="none" w="sm" len="sm"/>
            <a:tailEnd type="none" w="sm" len="sm"/>
          </a:ln>
        </p:spPr>
        <p:txBody>
          <a:bodyPr/>
          <a:lstStyle/>
          <a:p>
            <a:endParaRPr lang="en-US"/>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endParaRPr lang="en-US"/>
          </a:p>
        </p:txBody>
      </p:sp>
      <p:grpSp>
        <p:nvGrpSpPr>
          <p:cNvPr id="3" name="Group 3"/>
          <p:cNvGrpSpPr/>
          <p:nvPr/>
        </p:nvGrpSpPr>
        <p:grpSpPr>
          <a:xfrm>
            <a:off x="519460" y="5611397"/>
            <a:ext cx="4366998" cy="3646903"/>
            <a:chOff x="0" y="0"/>
            <a:chExt cx="1150156" cy="960501"/>
          </a:xfrm>
        </p:grpSpPr>
        <p:sp>
          <p:nvSpPr>
            <p:cNvPr id="4" name="Freeform 4"/>
            <p:cNvSpPr/>
            <p:nvPr/>
          </p:nvSpPr>
          <p:spPr>
            <a:xfrm>
              <a:off x="0" y="0"/>
              <a:ext cx="1150156" cy="960501"/>
            </a:xfrm>
            <a:custGeom>
              <a:avLst/>
              <a:gdLst/>
              <a:ahLst/>
              <a:cxnLst/>
              <a:rect l="l" t="t" r="r" b="b"/>
              <a:pathLst>
                <a:path w="1150156" h="960501">
                  <a:moveTo>
                    <a:pt x="90414" y="0"/>
                  </a:moveTo>
                  <a:lnTo>
                    <a:pt x="1059742" y="0"/>
                  </a:lnTo>
                  <a:cubicBezTo>
                    <a:pt x="1109676" y="0"/>
                    <a:pt x="1150156" y="40480"/>
                    <a:pt x="1150156" y="90414"/>
                  </a:cubicBezTo>
                  <a:lnTo>
                    <a:pt x="1150156" y="870087"/>
                  </a:lnTo>
                  <a:cubicBezTo>
                    <a:pt x="1150156" y="920021"/>
                    <a:pt x="1109676" y="960501"/>
                    <a:pt x="1059742" y="960501"/>
                  </a:cubicBezTo>
                  <a:lnTo>
                    <a:pt x="90414" y="960501"/>
                  </a:lnTo>
                  <a:cubicBezTo>
                    <a:pt x="40480" y="960501"/>
                    <a:pt x="0" y="920021"/>
                    <a:pt x="0" y="870087"/>
                  </a:cubicBezTo>
                  <a:lnTo>
                    <a:pt x="0" y="90414"/>
                  </a:lnTo>
                  <a:cubicBezTo>
                    <a:pt x="0" y="40480"/>
                    <a:pt x="40480" y="0"/>
                    <a:pt x="90414" y="0"/>
                  </a:cubicBezTo>
                  <a:close/>
                </a:path>
              </a:pathLst>
            </a:custGeom>
            <a:solidFill>
              <a:srgbClr val="C2A375"/>
            </a:solidFill>
          </p:spPr>
          <p:txBody>
            <a:bodyPr/>
            <a:lstStyle/>
            <a:p>
              <a:endParaRPr lang="en-US"/>
            </a:p>
          </p:txBody>
        </p:sp>
        <p:sp>
          <p:nvSpPr>
            <p:cNvPr id="5" name="TextBox 5"/>
            <p:cNvSpPr txBox="1"/>
            <p:nvPr/>
          </p:nvSpPr>
          <p:spPr>
            <a:xfrm>
              <a:off x="0" y="-38100"/>
              <a:ext cx="1150156" cy="998601"/>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6798538" y="3119609"/>
            <a:ext cx="4366998" cy="3460886"/>
            <a:chOff x="0" y="0"/>
            <a:chExt cx="1150156" cy="911509"/>
          </a:xfrm>
        </p:grpSpPr>
        <p:sp>
          <p:nvSpPr>
            <p:cNvPr id="7" name="Freeform 7"/>
            <p:cNvSpPr/>
            <p:nvPr/>
          </p:nvSpPr>
          <p:spPr>
            <a:xfrm>
              <a:off x="0" y="0"/>
              <a:ext cx="1150156" cy="911509"/>
            </a:xfrm>
            <a:custGeom>
              <a:avLst/>
              <a:gdLst/>
              <a:ahLst/>
              <a:cxnLst/>
              <a:rect l="l" t="t" r="r" b="b"/>
              <a:pathLst>
                <a:path w="1150156" h="911509">
                  <a:moveTo>
                    <a:pt x="90414" y="0"/>
                  </a:moveTo>
                  <a:lnTo>
                    <a:pt x="1059742" y="0"/>
                  </a:lnTo>
                  <a:cubicBezTo>
                    <a:pt x="1109676" y="0"/>
                    <a:pt x="1150156" y="40480"/>
                    <a:pt x="1150156" y="90414"/>
                  </a:cubicBezTo>
                  <a:lnTo>
                    <a:pt x="1150156" y="821095"/>
                  </a:lnTo>
                  <a:cubicBezTo>
                    <a:pt x="1150156" y="871029"/>
                    <a:pt x="1109676" y="911509"/>
                    <a:pt x="1059742" y="911509"/>
                  </a:cubicBezTo>
                  <a:lnTo>
                    <a:pt x="90414" y="911509"/>
                  </a:lnTo>
                  <a:cubicBezTo>
                    <a:pt x="40480" y="911509"/>
                    <a:pt x="0" y="871029"/>
                    <a:pt x="0" y="821095"/>
                  </a:cubicBezTo>
                  <a:lnTo>
                    <a:pt x="0" y="90414"/>
                  </a:lnTo>
                  <a:cubicBezTo>
                    <a:pt x="0" y="40480"/>
                    <a:pt x="40480" y="0"/>
                    <a:pt x="90414" y="0"/>
                  </a:cubicBezTo>
                  <a:close/>
                </a:path>
              </a:pathLst>
            </a:custGeom>
            <a:solidFill>
              <a:srgbClr val="C2A375"/>
            </a:solidFill>
          </p:spPr>
          <p:txBody>
            <a:bodyPr/>
            <a:lstStyle/>
            <a:p>
              <a:endParaRPr lang="en-US"/>
            </a:p>
          </p:txBody>
        </p:sp>
        <p:sp>
          <p:nvSpPr>
            <p:cNvPr id="8" name="TextBox 8"/>
            <p:cNvSpPr txBox="1"/>
            <p:nvPr/>
          </p:nvSpPr>
          <p:spPr>
            <a:xfrm>
              <a:off x="0" y="-38100"/>
              <a:ext cx="1150156" cy="949609"/>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3344906" y="4744771"/>
            <a:ext cx="4366998" cy="4315800"/>
            <a:chOff x="0" y="0"/>
            <a:chExt cx="1150156" cy="1136672"/>
          </a:xfrm>
        </p:grpSpPr>
        <p:sp>
          <p:nvSpPr>
            <p:cNvPr id="10" name="Freeform 10"/>
            <p:cNvSpPr/>
            <p:nvPr/>
          </p:nvSpPr>
          <p:spPr>
            <a:xfrm>
              <a:off x="0" y="0"/>
              <a:ext cx="1150156" cy="1136672"/>
            </a:xfrm>
            <a:custGeom>
              <a:avLst/>
              <a:gdLst/>
              <a:ahLst/>
              <a:cxnLst/>
              <a:rect l="l" t="t" r="r" b="b"/>
              <a:pathLst>
                <a:path w="1150156" h="1136672">
                  <a:moveTo>
                    <a:pt x="90414" y="0"/>
                  </a:moveTo>
                  <a:lnTo>
                    <a:pt x="1059742" y="0"/>
                  </a:lnTo>
                  <a:cubicBezTo>
                    <a:pt x="1109676" y="0"/>
                    <a:pt x="1150156" y="40480"/>
                    <a:pt x="1150156" y="90414"/>
                  </a:cubicBezTo>
                  <a:lnTo>
                    <a:pt x="1150156" y="1046258"/>
                  </a:lnTo>
                  <a:cubicBezTo>
                    <a:pt x="1150156" y="1096192"/>
                    <a:pt x="1109676" y="1136672"/>
                    <a:pt x="1059742" y="1136672"/>
                  </a:cubicBezTo>
                  <a:lnTo>
                    <a:pt x="90414" y="1136672"/>
                  </a:lnTo>
                  <a:cubicBezTo>
                    <a:pt x="40480" y="1136672"/>
                    <a:pt x="0" y="1096192"/>
                    <a:pt x="0" y="1046258"/>
                  </a:cubicBezTo>
                  <a:lnTo>
                    <a:pt x="0" y="90414"/>
                  </a:lnTo>
                  <a:cubicBezTo>
                    <a:pt x="0" y="40480"/>
                    <a:pt x="40480" y="0"/>
                    <a:pt x="90414" y="0"/>
                  </a:cubicBezTo>
                  <a:close/>
                </a:path>
              </a:pathLst>
            </a:custGeom>
            <a:solidFill>
              <a:srgbClr val="C2A375"/>
            </a:solidFill>
          </p:spPr>
          <p:txBody>
            <a:bodyPr/>
            <a:lstStyle/>
            <a:p>
              <a:endParaRPr lang="en-US"/>
            </a:p>
          </p:txBody>
        </p:sp>
        <p:sp>
          <p:nvSpPr>
            <p:cNvPr id="11" name="TextBox 11"/>
            <p:cNvSpPr txBox="1"/>
            <p:nvPr/>
          </p:nvSpPr>
          <p:spPr>
            <a:xfrm>
              <a:off x="0" y="-38100"/>
              <a:ext cx="1150156" cy="1174772"/>
            </a:xfrm>
            <a:prstGeom prst="rect">
              <a:avLst/>
            </a:prstGeom>
          </p:spPr>
          <p:txBody>
            <a:bodyPr lIns="50800" tIns="50800" rIns="50800" bIns="50800" rtlCol="0" anchor="ctr"/>
            <a:lstStyle/>
            <a:p>
              <a:pPr algn="ctr">
                <a:lnSpc>
                  <a:spcPts val="2659"/>
                </a:lnSpc>
                <a:spcBef>
                  <a:spcPct val="0"/>
                </a:spcBef>
              </a:pPr>
              <a:endParaRPr/>
            </a:p>
          </p:txBody>
        </p:sp>
      </p:grpSp>
      <p:sp>
        <p:nvSpPr>
          <p:cNvPr id="12" name="Freeform 12"/>
          <p:cNvSpPr/>
          <p:nvPr/>
        </p:nvSpPr>
        <p:spPr>
          <a:xfrm>
            <a:off x="4401754" y="7657784"/>
            <a:ext cx="3140225" cy="2139278"/>
          </a:xfrm>
          <a:custGeom>
            <a:avLst/>
            <a:gdLst/>
            <a:ahLst/>
            <a:cxnLst/>
            <a:rect l="l" t="t" r="r" b="b"/>
            <a:pathLst>
              <a:path w="3140225" h="2139278">
                <a:moveTo>
                  <a:pt x="0" y="0"/>
                </a:moveTo>
                <a:lnTo>
                  <a:pt x="3140225" y="0"/>
                </a:lnTo>
                <a:lnTo>
                  <a:pt x="3140225" y="2139278"/>
                </a:lnTo>
                <a:lnTo>
                  <a:pt x="0" y="2139278"/>
                </a:lnTo>
                <a:lnTo>
                  <a:pt x="0" y="0"/>
                </a:lnTo>
                <a:close/>
              </a:path>
            </a:pathLst>
          </a:custGeom>
          <a:blipFill>
            <a:blip r:embed="rId3"/>
            <a:stretch>
              <a:fillRect/>
            </a:stretch>
          </a:blipFill>
        </p:spPr>
        <p:txBody>
          <a:bodyPr/>
          <a:lstStyle/>
          <a:p>
            <a:endParaRPr lang="en-US"/>
          </a:p>
        </p:txBody>
      </p:sp>
      <p:sp>
        <p:nvSpPr>
          <p:cNvPr id="13" name="Freeform 13"/>
          <p:cNvSpPr/>
          <p:nvPr/>
        </p:nvSpPr>
        <p:spPr>
          <a:xfrm>
            <a:off x="12143580" y="6132062"/>
            <a:ext cx="1077729" cy="1230456"/>
          </a:xfrm>
          <a:custGeom>
            <a:avLst/>
            <a:gdLst/>
            <a:ahLst/>
            <a:cxnLst/>
            <a:rect l="l" t="t" r="r" b="b"/>
            <a:pathLst>
              <a:path w="1077729" h="1230456">
                <a:moveTo>
                  <a:pt x="0" y="0"/>
                </a:moveTo>
                <a:lnTo>
                  <a:pt x="1077729" y="0"/>
                </a:lnTo>
                <a:lnTo>
                  <a:pt x="1077729" y="1230456"/>
                </a:lnTo>
                <a:lnTo>
                  <a:pt x="0" y="1230456"/>
                </a:lnTo>
                <a:lnTo>
                  <a:pt x="0" y="0"/>
                </a:lnTo>
                <a:close/>
              </a:path>
            </a:pathLst>
          </a:custGeom>
          <a:blipFill>
            <a:blip r:embed="rId4"/>
            <a:stretch>
              <a:fillRect/>
            </a:stretch>
          </a:blipFill>
        </p:spPr>
        <p:txBody>
          <a:bodyPr/>
          <a:lstStyle/>
          <a:p>
            <a:endParaRPr lang="en-US" dirty="0"/>
          </a:p>
        </p:txBody>
      </p:sp>
      <p:sp>
        <p:nvSpPr>
          <p:cNvPr id="14" name="Freeform 14"/>
          <p:cNvSpPr/>
          <p:nvPr/>
        </p:nvSpPr>
        <p:spPr>
          <a:xfrm rot="-10686239">
            <a:off x="3464790" y="3894760"/>
            <a:ext cx="2471192" cy="1343430"/>
          </a:xfrm>
          <a:custGeom>
            <a:avLst/>
            <a:gdLst/>
            <a:ahLst/>
            <a:cxnLst/>
            <a:rect l="l" t="t" r="r" b="b"/>
            <a:pathLst>
              <a:path w="2471192" h="1343430">
                <a:moveTo>
                  <a:pt x="0" y="0"/>
                </a:moveTo>
                <a:lnTo>
                  <a:pt x="2471192" y="0"/>
                </a:lnTo>
                <a:lnTo>
                  <a:pt x="2471192" y="1343430"/>
                </a:lnTo>
                <a:lnTo>
                  <a:pt x="0" y="134343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5" name="Freeform 15"/>
          <p:cNvSpPr/>
          <p:nvPr/>
        </p:nvSpPr>
        <p:spPr>
          <a:xfrm rot="3062485">
            <a:off x="10864174" y="6821263"/>
            <a:ext cx="2388669" cy="1085758"/>
          </a:xfrm>
          <a:custGeom>
            <a:avLst/>
            <a:gdLst/>
            <a:ahLst/>
            <a:cxnLst/>
            <a:rect l="l" t="t" r="r" b="b"/>
            <a:pathLst>
              <a:path w="2388669" h="1085758">
                <a:moveTo>
                  <a:pt x="0" y="0"/>
                </a:moveTo>
                <a:lnTo>
                  <a:pt x="2388668" y="0"/>
                </a:lnTo>
                <a:lnTo>
                  <a:pt x="2388668" y="1085758"/>
                </a:lnTo>
                <a:lnTo>
                  <a:pt x="0" y="108575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8" name="TextBox 18"/>
          <p:cNvSpPr txBox="1"/>
          <p:nvPr/>
        </p:nvSpPr>
        <p:spPr>
          <a:xfrm>
            <a:off x="519460" y="1452563"/>
            <a:ext cx="9917588" cy="923330"/>
          </a:xfrm>
          <a:prstGeom prst="rect">
            <a:avLst/>
          </a:prstGeom>
        </p:spPr>
        <p:txBody>
          <a:bodyPr lIns="0" tIns="0" rIns="0" bIns="0" rtlCol="0" anchor="t">
            <a:spAutoFit/>
          </a:bodyPr>
          <a:lstStyle/>
          <a:p>
            <a:pPr algn="l">
              <a:lnSpc>
                <a:spcPts val="7209"/>
              </a:lnSpc>
            </a:pPr>
            <a:r>
              <a:rPr lang="en-US" sz="6999" b="1">
                <a:solidFill>
                  <a:srgbClr val="593224"/>
                </a:solidFill>
                <a:latin typeface="Open Sauce Semi-Bold"/>
                <a:ea typeface="Open Sauce Semi-Bold"/>
                <a:cs typeface="Open Sauce Semi-Bold"/>
                <a:sym typeface="Open Sauce Semi-Bold"/>
              </a:rPr>
              <a:t>Coffee!</a:t>
            </a:r>
          </a:p>
        </p:txBody>
      </p:sp>
      <p:sp>
        <p:nvSpPr>
          <p:cNvPr id="19" name="TextBox 19"/>
          <p:cNvSpPr txBox="1"/>
          <p:nvPr/>
        </p:nvSpPr>
        <p:spPr>
          <a:xfrm>
            <a:off x="519460" y="6048059"/>
            <a:ext cx="4280734" cy="2508552"/>
          </a:xfrm>
          <a:prstGeom prst="rect">
            <a:avLst/>
          </a:prstGeom>
        </p:spPr>
        <p:txBody>
          <a:bodyPr lIns="0" tIns="0" rIns="0" bIns="0" rtlCol="0" anchor="t">
            <a:spAutoFit/>
          </a:bodyPr>
          <a:lstStyle/>
          <a:p>
            <a:pPr marL="602602" lvl="1" indent="-301301" algn="l">
              <a:lnSpc>
                <a:spcPts val="3349"/>
              </a:lnSpc>
              <a:buFont typeface="Arial"/>
              <a:buChar char="•"/>
            </a:pPr>
            <a:r>
              <a:rPr lang="en-US" sz="2791" b="1">
                <a:solidFill>
                  <a:srgbClr val="F8F5EC"/>
                </a:solidFill>
                <a:latin typeface="Open Sauce Semi-Bold"/>
                <a:ea typeface="Open Sauce Semi-Bold"/>
                <a:cs typeface="Open Sauce Semi-Bold"/>
                <a:sym typeface="Open Sauce Semi-Bold"/>
              </a:rPr>
              <a:t>Everyone loves coffee!</a:t>
            </a:r>
          </a:p>
          <a:p>
            <a:pPr marL="602602" lvl="1" indent="-301301" algn="l">
              <a:lnSpc>
                <a:spcPts val="3349"/>
              </a:lnSpc>
              <a:buFont typeface="Arial"/>
              <a:buChar char="•"/>
            </a:pPr>
            <a:r>
              <a:rPr lang="en-US" sz="2791" b="1">
                <a:solidFill>
                  <a:srgbClr val="F8F5EC"/>
                </a:solidFill>
                <a:latin typeface="Open Sauce Semi-Bold"/>
                <a:ea typeface="Open Sauce Semi-Bold"/>
                <a:cs typeface="Open Sauce Semi-Bold"/>
                <a:sym typeface="Open Sauce Semi-Bold"/>
              </a:rPr>
              <a:t>But everyone has different preferences for how they like their coffee</a:t>
            </a:r>
          </a:p>
        </p:txBody>
      </p:sp>
      <p:sp>
        <p:nvSpPr>
          <p:cNvPr id="20" name="TextBox 20"/>
          <p:cNvSpPr txBox="1"/>
          <p:nvPr/>
        </p:nvSpPr>
        <p:spPr>
          <a:xfrm>
            <a:off x="7283242" y="4403865"/>
            <a:ext cx="3153806" cy="747712"/>
          </a:xfrm>
          <a:prstGeom prst="rect">
            <a:avLst/>
          </a:prstGeom>
        </p:spPr>
        <p:txBody>
          <a:bodyPr lIns="0" tIns="0" rIns="0" bIns="0" rtlCol="0" anchor="t">
            <a:spAutoFit/>
          </a:bodyPr>
          <a:lstStyle/>
          <a:p>
            <a:pPr marL="539749" lvl="1" indent="-269875" algn="l">
              <a:lnSpc>
                <a:spcPts val="2999"/>
              </a:lnSpc>
              <a:buFont typeface="Arial"/>
              <a:buChar char="•"/>
            </a:pPr>
            <a:r>
              <a:rPr lang="en-US" sz="2499" b="1">
                <a:solidFill>
                  <a:srgbClr val="F8F5EC"/>
                </a:solidFill>
                <a:latin typeface="Open Sauce Semi-Bold"/>
                <a:ea typeface="Open Sauce Semi-Bold"/>
                <a:cs typeface="Open Sauce Semi-Bold"/>
                <a:sym typeface="Open Sauce Semi-Bold"/>
              </a:rPr>
              <a:t>So which coffee is the best?</a:t>
            </a:r>
          </a:p>
        </p:txBody>
      </p:sp>
      <p:sp>
        <p:nvSpPr>
          <p:cNvPr id="21" name="TextBox 21"/>
          <p:cNvSpPr txBox="1"/>
          <p:nvPr/>
        </p:nvSpPr>
        <p:spPr>
          <a:xfrm>
            <a:off x="13436155" y="5971602"/>
            <a:ext cx="4152152" cy="1862138"/>
          </a:xfrm>
          <a:prstGeom prst="rect">
            <a:avLst/>
          </a:prstGeom>
        </p:spPr>
        <p:txBody>
          <a:bodyPr lIns="0" tIns="0" rIns="0" bIns="0" rtlCol="0" anchor="t">
            <a:spAutoFit/>
          </a:bodyPr>
          <a:lstStyle/>
          <a:p>
            <a:pPr marL="539749" lvl="1" indent="-269875" algn="l">
              <a:lnSpc>
                <a:spcPts val="2999"/>
              </a:lnSpc>
              <a:buFont typeface="Arial"/>
              <a:buChar char="•"/>
            </a:pPr>
            <a:r>
              <a:rPr lang="en-US" sz="2499" b="1">
                <a:solidFill>
                  <a:srgbClr val="F8F5EC"/>
                </a:solidFill>
                <a:latin typeface="Open Sauce Semi-Bold"/>
                <a:ea typeface="Open Sauce Semi-Bold"/>
                <a:cs typeface="Open Sauce Semi-Bold"/>
                <a:sym typeface="Open Sauce Semi-Bold"/>
              </a:rPr>
              <a:t>What roles do origins &amp; roasts, and other factors play in determining which is the best coffee?</a:t>
            </a:r>
          </a:p>
        </p:txBody>
      </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3" name="Freeform 3"/>
          <p:cNvSpPr/>
          <p:nvPr/>
        </p:nvSpPr>
        <p:spPr>
          <a:xfrm>
            <a:off x="6249968" y="1574196"/>
            <a:ext cx="734968" cy="839122"/>
          </a:xfrm>
          <a:custGeom>
            <a:avLst/>
            <a:gdLst/>
            <a:ahLst/>
            <a:cxnLst/>
            <a:rect l="l" t="t" r="r" b="b"/>
            <a:pathLst>
              <a:path w="734968" h="839122">
                <a:moveTo>
                  <a:pt x="0" y="0"/>
                </a:moveTo>
                <a:lnTo>
                  <a:pt x="734968" y="0"/>
                </a:lnTo>
                <a:lnTo>
                  <a:pt x="734968" y="839121"/>
                </a:lnTo>
                <a:lnTo>
                  <a:pt x="0" y="839121"/>
                </a:lnTo>
                <a:lnTo>
                  <a:pt x="0" y="0"/>
                </a:lnTo>
                <a:close/>
              </a:path>
            </a:pathLst>
          </a:custGeom>
          <a:blipFill>
            <a:blip r:embed="rId3"/>
            <a:stretch>
              <a:fillRect/>
            </a:stretch>
          </a:blipFill>
        </p:spPr>
        <p:txBody>
          <a:bodyPr/>
          <a:lstStyle/>
          <a:p>
            <a:endParaRPr lang="en-US"/>
          </a:p>
        </p:txBody>
      </p:sp>
      <p:sp>
        <p:nvSpPr>
          <p:cNvPr id="4" name="Freeform 4"/>
          <p:cNvSpPr/>
          <p:nvPr/>
        </p:nvSpPr>
        <p:spPr>
          <a:xfrm>
            <a:off x="13532142" y="5565287"/>
            <a:ext cx="6277946" cy="6301577"/>
          </a:xfrm>
          <a:custGeom>
            <a:avLst/>
            <a:gdLst/>
            <a:ahLst/>
            <a:cxnLst/>
            <a:rect l="l" t="t" r="r" b="b"/>
            <a:pathLst>
              <a:path w="6277946" h="6301577">
                <a:moveTo>
                  <a:pt x="0" y="0"/>
                </a:moveTo>
                <a:lnTo>
                  <a:pt x="6277946" y="0"/>
                </a:lnTo>
                <a:lnTo>
                  <a:pt x="6277946" y="6301577"/>
                </a:lnTo>
                <a:lnTo>
                  <a:pt x="0" y="6301577"/>
                </a:lnTo>
                <a:lnTo>
                  <a:pt x="0" y="0"/>
                </a:lnTo>
                <a:close/>
              </a:path>
            </a:pathLst>
          </a:custGeom>
          <a:blipFill>
            <a:blip r:embed="rId4"/>
            <a:stretch>
              <a:fillRect/>
            </a:stretch>
          </a:blipFill>
        </p:spPr>
        <p:txBody>
          <a:bodyPr/>
          <a:lstStyle/>
          <a:p>
            <a:endParaRPr lang="en-US"/>
          </a:p>
        </p:txBody>
      </p:sp>
      <p:sp>
        <p:nvSpPr>
          <p:cNvPr id="5" name="Freeform 5"/>
          <p:cNvSpPr/>
          <p:nvPr/>
        </p:nvSpPr>
        <p:spPr>
          <a:xfrm>
            <a:off x="-2556120" y="6411731"/>
            <a:ext cx="5961063" cy="5983501"/>
          </a:xfrm>
          <a:custGeom>
            <a:avLst/>
            <a:gdLst/>
            <a:ahLst/>
            <a:cxnLst/>
            <a:rect l="l" t="t" r="r" b="b"/>
            <a:pathLst>
              <a:path w="5961063" h="5983501">
                <a:moveTo>
                  <a:pt x="0" y="0"/>
                </a:moveTo>
                <a:lnTo>
                  <a:pt x="5961062" y="0"/>
                </a:lnTo>
                <a:lnTo>
                  <a:pt x="5961062" y="5983501"/>
                </a:lnTo>
                <a:lnTo>
                  <a:pt x="0" y="5983501"/>
                </a:lnTo>
                <a:lnTo>
                  <a:pt x="0" y="0"/>
                </a:lnTo>
                <a:close/>
              </a:path>
            </a:pathLst>
          </a:custGeom>
          <a:blipFill>
            <a:blip r:embed="rId4"/>
            <a:stretch>
              <a:fillRect/>
            </a:stretch>
          </a:blipFill>
        </p:spPr>
        <p:txBody>
          <a:bodyPr/>
          <a:lstStyle/>
          <a:p>
            <a:endParaRPr lang="en-US"/>
          </a:p>
        </p:txBody>
      </p:sp>
      <p:sp>
        <p:nvSpPr>
          <p:cNvPr id="6" name="TextBox 6"/>
          <p:cNvSpPr txBox="1"/>
          <p:nvPr/>
        </p:nvSpPr>
        <p:spPr>
          <a:xfrm>
            <a:off x="519460" y="1452563"/>
            <a:ext cx="5730507" cy="960755"/>
          </a:xfrm>
          <a:prstGeom prst="rect">
            <a:avLst/>
          </a:prstGeom>
        </p:spPr>
        <p:txBody>
          <a:bodyPr lIns="0" tIns="0" rIns="0" bIns="0" rtlCol="0" anchor="t">
            <a:spAutoFit/>
          </a:bodyPr>
          <a:lstStyle/>
          <a:p>
            <a:pPr algn="l">
              <a:lnSpc>
                <a:spcPts val="7209"/>
              </a:lnSpc>
            </a:pPr>
            <a:r>
              <a:rPr lang="en-US" sz="6999" b="1">
                <a:solidFill>
                  <a:srgbClr val="593224"/>
                </a:solidFill>
                <a:latin typeface="Open Sauce Semi-Bold"/>
                <a:ea typeface="Open Sauce Semi-Bold"/>
                <a:cs typeface="Open Sauce Semi-Bold"/>
                <a:sym typeface="Open Sauce Semi-Bold"/>
              </a:rPr>
              <a:t>The Dataset</a:t>
            </a:r>
          </a:p>
        </p:txBody>
      </p:sp>
      <p:sp>
        <p:nvSpPr>
          <p:cNvPr id="7" name="TextBox 7"/>
          <p:cNvSpPr txBox="1"/>
          <p:nvPr/>
        </p:nvSpPr>
        <p:spPr>
          <a:xfrm>
            <a:off x="2589475" y="4523400"/>
            <a:ext cx="13109050" cy="3776662"/>
          </a:xfrm>
          <a:prstGeom prst="rect">
            <a:avLst/>
          </a:prstGeom>
        </p:spPr>
        <p:txBody>
          <a:bodyPr lIns="0" tIns="0" rIns="0" bIns="0" rtlCol="0" anchor="t">
            <a:spAutoFit/>
          </a:bodyPr>
          <a:lstStyle/>
          <a:p>
            <a:pPr marL="863598" lvl="1" indent="-431799" algn="l">
              <a:lnSpc>
                <a:spcPts val="4799"/>
              </a:lnSpc>
              <a:buFont typeface="Arial"/>
              <a:buChar char="•"/>
            </a:pPr>
            <a:r>
              <a:rPr lang="en-US" sz="3999">
                <a:solidFill>
                  <a:srgbClr val="210B05"/>
                </a:solidFill>
                <a:latin typeface="Open Sauce"/>
                <a:ea typeface="Open Sauce"/>
                <a:cs typeface="Open Sauce"/>
                <a:sym typeface="Open Sauce"/>
              </a:rPr>
              <a:t>Covers a variety of factors in determining coffee:</a:t>
            </a:r>
          </a:p>
          <a:p>
            <a:pPr marL="1511295" lvl="2" indent="-503765" algn="l">
              <a:lnSpc>
                <a:spcPts val="4199"/>
              </a:lnSpc>
              <a:buFont typeface="Arial"/>
              <a:buChar char="⚬"/>
            </a:pPr>
            <a:r>
              <a:rPr lang="en-US" sz="3499">
                <a:solidFill>
                  <a:srgbClr val="210B05"/>
                </a:solidFill>
                <a:latin typeface="Open Sauce"/>
                <a:ea typeface="Open Sauce"/>
                <a:cs typeface="Open Sauce"/>
                <a:sym typeface="Open Sauce"/>
              </a:rPr>
              <a:t>Name</a:t>
            </a:r>
          </a:p>
          <a:p>
            <a:pPr marL="1511295" lvl="2" indent="-503765" algn="l">
              <a:lnSpc>
                <a:spcPts val="4199"/>
              </a:lnSpc>
              <a:buFont typeface="Arial"/>
              <a:buChar char="⚬"/>
            </a:pPr>
            <a:r>
              <a:rPr lang="en-US" sz="3499">
                <a:solidFill>
                  <a:srgbClr val="210B05"/>
                </a:solidFill>
                <a:latin typeface="Open Sauce"/>
                <a:ea typeface="Open Sauce"/>
                <a:cs typeface="Open Sauce"/>
                <a:sym typeface="Open Sauce"/>
              </a:rPr>
              <a:t>Roaster</a:t>
            </a:r>
          </a:p>
          <a:p>
            <a:pPr marL="1511295" lvl="2" indent="-503765" algn="l">
              <a:lnSpc>
                <a:spcPts val="4199"/>
              </a:lnSpc>
              <a:buFont typeface="Arial"/>
              <a:buChar char="⚬"/>
            </a:pPr>
            <a:r>
              <a:rPr lang="en-US" sz="3499">
                <a:solidFill>
                  <a:srgbClr val="210B05"/>
                </a:solidFill>
                <a:latin typeface="Open Sauce"/>
                <a:ea typeface="Open Sauce"/>
                <a:cs typeface="Open Sauce"/>
                <a:sym typeface="Open Sauce"/>
              </a:rPr>
              <a:t>Roast Type</a:t>
            </a:r>
          </a:p>
          <a:p>
            <a:pPr marL="1511295" lvl="2" indent="-503765" algn="l">
              <a:lnSpc>
                <a:spcPts val="4199"/>
              </a:lnSpc>
              <a:buFont typeface="Arial"/>
              <a:buChar char="⚬"/>
            </a:pPr>
            <a:r>
              <a:rPr lang="en-US" sz="3499">
                <a:solidFill>
                  <a:srgbClr val="210B05"/>
                </a:solidFill>
                <a:latin typeface="Open Sauce"/>
                <a:ea typeface="Open Sauce"/>
                <a:cs typeface="Open Sauce"/>
                <a:sym typeface="Open Sauce"/>
              </a:rPr>
              <a:t>Origins</a:t>
            </a:r>
          </a:p>
          <a:p>
            <a:pPr marL="1511295" lvl="2" indent="-503765" algn="l">
              <a:lnSpc>
                <a:spcPts val="4199"/>
              </a:lnSpc>
              <a:buFont typeface="Arial"/>
              <a:buChar char="⚬"/>
            </a:pPr>
            <a:r>
              <a:rPr lang="en-US" sz="3499">
                <a:solidFill>
                  <a:srgbClr val="210B05"/>
                </a:solidFill>
                <a:latin typeface="Open Sauce"/>
                <a:ea typeface="Open Sauce"/>
                <a:cs typeface="Open Sauce"/>
                <a:sym typeface="Open Sauce"/>
              </a:rPr>
              <a:t>Price per 100 grams in USD ($)</a:t>
            </a:r>
          </a:p>
          <a:p>
            <a:pPr marL="1511295" lvl="2" indent="-503765" algn="l">
              <a:lnSpc>
                <a:spcPts val="4199"/>
              </a:lnSpc>
              <a:buFont typeface="Arial"/>
              <a:buChar char="⚬"/>
            </a:pPr>
            <a:r>
              <a:rPr lang="en-US" sz="3499">
                <a:solidFill>
                  <a:srgbClr val="210B05"/>
                </a:solidFill>
                <a:latin typeface="Open Sauce"/>
                <a:ea typeface="Open Sauce"/>
                <a:cs typeface="Open Sauce"/>
                <a:sym typeface="Open Sauce"/>
              </a:rPr>
              <a:t>Text Reviews</a:t>
            </a:r>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C2A375"/>
        </a:solidFill>
        <a:effectLst/>
      </p:bgPr>
    </p:bg>
    <p:spTree>
      <p:nvGrpSpPr>
        <p:cNvPr id="1" name=""/>
        <p:cNvGrpSpPr/>
        <p:nvPr/>
      </p:nvGrpSpPr>
      <p:grpSpPr>
        <a:xfrm>
          <a:off x="0" y="0"/>
          <a:ext cx="0" cy="0"/>
          <a:chOff x="0" y="0"/>
          <a:chExt cx="0" cy="0"/>
        </a:xfrm>
      </p:grpSpPr>
      <p:sp>
        <p:nvSpPr>
          <p:cNvPr id="3" name="TextBox 3"/>
          <p:cNvSpPr txBox="1"/>
          <p:nvPr/>
        </p:nvSpPr>
        <p:spPr>
          <a:xfrm>
            <a:off x="270565" y="619125"/>
            <a:ext cx="17937371" cy="1629835"/>
          </a:xfrm>
          <a:prstGeom prst="rect">
            <a:avLst/>
          </a:prstGeom>
        </p:spPr>
        <p:txBody>
          <a:bodyPr lIns="0" tIns="0" rIns="0" bIns="0" rtlCol="0" anchor="t">
            <a:spAutoFit/>
          </a:bodyPr>
          <a:lstStyle/>
          <a:p>
            <a:pPr algn="l">
              <a:lnSpc>
                <a:spcPts val="12319"/>
              </a:lnSpc>
            </a:pPr>
            <a:r>
              <a:rPr lang="en-US" sz="12000" b="1">
                <a:solidFill>
                  <a:srgbClr val="F8F5EC"/>
                </a:solidFill>
                <a:latin typeface="Open Sauce Semi-Bold"/>
                <a:ea typeface="Open Sauce Semi-Bold"/>
                <a:cs typeface="Open Sauce Semi-Bold"/>
                <a:sym typeface="Open Sauce Semi-Bold"/>
              </a:rPr>
              <a:t>2. Preprocessing &amp; EDA</a:t>
            </a:r>
          </a:p>
        </p:txBody>
      </p:sp>
      <p:sp>
        <p:nvSpPr>
          <p:cNvPr id="4" name="AutoShape 2">
            <a:extLst>
              <a:ext uri="{FF2B5EF4-FFF2-40B4-BE49-F238E27FC236}">
                <a16:creationId xmlns:a16="http://schemas.microsoft.com/office/drawing/2014/main" id="{B1AA9573-02AF-C2DB-2A67-728361C0011B}"/>
              </a:ext>
            </a:extLst>
          </p:cNvPr>
          <p:cNvSpPr/>
          <p:nvPr/>
        </p:nvSpPr>
        <p:spPr>
          <a:xfrm>
            <a:off x="55464" y="2322801"/>
            <a:ext cx="18367571" cy="0"/>
          </a:xfrm>
          <a:prstGeom prst="line">
            <a:avLst/>
          </a:prstGeom>
          <a:ln w="254000" cap="flat">
            <a:solidFill>
              <a:srgbClr val="F8F5EC"/>
            </a:solidFill>
            <a:prstDash val="solid"/>
            <a:headEnd type="none" w="sm" len="sm"/>
            <a:tailEnd type="none" w="sm" len="sm"/>
          </a:ln>
        </p:spPr>
        <p:txBody>
          <a:bodyPr/>
          <a:lstStyle/>
          <a:p>
            <a:endParaRPr lang="en-US"/>
          </a:p>
        </p:txBody>
      </p:sp>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endParaRPr lang="en-US"/>
          </a:p>
        </p:txBody>
      </p:sp>
      <p:grpSp>
        <p:nvGrpSpPr>
          <p:cNvPr id="3" name="Group 3"/>
          <p:cNvGrpSpPr/>
          <p:nvPr/>
        </p:nvGrpSpPr>
        <p:grpSpPr>
          <a:xfrm>
            <a:off x="426993" y="3575799"/>
            <a:ext cx="4227401" cy="5196206"/>
            <a:chOff x="0" y="0"/>
            <a:chExt cx="1113390" cy="1368548"/>
          </a:xfrm>
        </p:grpSpPr>
        <p:sp>
          <p:nvSpPr>
            <p:cNvPr id="4" name="Freeform 4"/>
            <p:cNvSpPr/>
            <p:nvPr/>
          </p:nvSpPr>
          <p:spPr>
            <a:xfrm>
              <a:off x="0" y="0"/>
              <a:ext cx="1113390" cy="1368548"/>
            </a:xfrm>
            <a:custGeom>
              <a:avLst/>
              <a:gdLst/>
              <a:ahLst/>
              <a:cxnLst/>
              <a:rect l="l" t="t" r="r" b="b"/>
              <a:pathLst>
                <a:path w="1113390" h="1368548">
                  <a:moveTo>
                    <a:pt x="93400" y="0"/>
                  </a:moveTo>
                  <a:lnTo>
                    <a:pt x="1019990" y="0"/>
                  </a:lnTo>
                  <a:cubicBezTo>
                    <a:pt x="1044761" y="0"/>
                    <a:pt x="1068518" y="9840"/>
                    <a:pt x="1086034" y="27356"/>
                  </a:cubicBezTo>
                  <a:cubicBezTo>
                    <a:pt x="1103549" y="44872"/>
                    <a:pt x="1113390" y="68629"/>
                    <a:pt x="1113390" y="93400"/>
                  </a:cubicBezTo>
                  <a:lnTo>
                    <a:pt x="1113390" y="1275148"/>
                  </a:lnTo>
                  <a:cubicBezTo>
                    <a:pt x="1113390" y="1299919"/>
                    <a:pt x="1103549" y="1323676"/>
                    <a:pt x="1086034" y="1341192"/>
                  </a:cubicBezTo>
                  <a:cubicBezTo>
                    <a:pt x="1068518" y="1358708"/>
                    <a:pt x="1044761" y="1368548"/>
                    <a:pt x="1019990" y="1368548"/>
                  </a:cubicBezTo>
                  <a:lnTo>
                    <a:pt x="93400" y="1368548"/>
                  </a:lnTo>
                  <a:cubicBezTo>
                    <a:pt x="68629" y="1368548"/>
                    <a:pt x="44872" y="1358708"/>
                    <a:pt x="27356" y="1341192"/>
                  </a:cubicBezTo>
                  <a:cubicBezTo>
                    <a:pt x="9840" y="1323676"/>
                    <a:pt x="0" y="1299919"/>
                    <a:pt x="0" y="1275148"/>
                  </a:cubicBezTo>
                  <a:lnTo>
                    <a:pt x="0" y="93400"/>
                  </a:lnTo>
                  <a:cubicBezTo>
                    <a:pt x="0" y="68629"/>
                    <a:pt x="9840" y="44872"/>
                    <a:pt x="27356" y="27356"/>
                  </a:cubicBezTo>
                  <a:cubicBezTo>
                    <a:pt x="44872" y="9840"/>
                    <a:pt x="68629" y="0"/>
                    <a:pt x="93400" y="0"/>
                  </a:cubicBezTo>
                  <a:close/>
                </a:path>
              </a:pathLst>
            </a:custGeom>
            <a:solidFill>
              <a:srgbClr val="C2A375"/>
            </a:solidFill>
          </p:spPr>
          <p:txBody>
            <a:bodyPr/>
            <a:lstStyle/>
            <a:p>
              <a:endParaRPr lang="en-US"/>
            </a:p>
          </p:txBody>
        </p:sp>
        <p:sp>
          <p:nvSpPr>
            <p:cNvPr id="5" name="TextBox 5"/>
            <p:cNvSpPr txBox="1"/>
            <p:nvPr/>
          </p:nvSpPr>
          <p:spPr>
            <a:xfrm>
              <a:off x="0" y="-38100"/>
              <a:ext cx="1113390" cy="1406648"/>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4320861" y="2852733"/>
            <a:ext cx="813296" cy="928549"/>
          </a:xfrm>
          <a:custGeom>
            <a:avLst/>
            <a:gdLst/>
            <a:ahLst/>
            <a:cxnLst/>
            <a:rect l="l" t="t" r="r" b="b"/>
            <a:pathLst>
              <a:path w="813296" h="928549">
                <a:moveTo>
                  <a:pt x="0" y="0"/>
                </a:moveTo>
                <a:lnTo>
                  <a:pt x="813296" y="0"/>
                </a:lnTo>
                <a:lnTo>
                  <a:pt x="813296" y="928549"/>
                </a:lnTo>
                <a:lnTo>
                  <a:pt x="0" y="928549"/>
                </a:lnTo>
                <a:lnTo>
                  <a:pt x="0" y="0"/>
                </a:lnTo>
                <a:close/>
              </a:path>
            </a:pathLst>
          </a:custGeom>
          <a:blipFill>
            <a:blip r:embed="rId3"/>
            <a:stretch>
              <a:fillRect/>
            </a:stretch>
          </a:blipFill>
        </p:spPr>
        <p:txBody>
          <a:bodyPr/>
          <a:lstStyle/>
          <a:p>
            <a:endParaRPr lang="en-US"/>
          </a:p>
        </p:txBody>
      </p:sp>
      <p:sp>
        <p:nvSpPr>
          <p:cNvPr id="7" name="AutoShape 7"/>
          <p:cNvSpPr/>
          <p:nvPr/>
        </p:nvSpPr>
        <p:spPr>
          <a:xfrm>
            <a:off x="519460" y="4727864"/>
            <a:ext cx="5067201" cy="0"/>
          </a:xfrm>
          <a:prstGeom prst="line">
            <a:avLst/>
          </a:prstGeom>
          <a:ln w="19050" cap="flat">
            <a:solidFill>
              <a:srgbClr val="F8F5EC"/>
            </a:solidFill>
            <a:prstDash val="solid"/>
            <a:headEnd type="none" w="sm" len="sm"/>
            <a:tailEnd type="none" w="sm" len="sm"/>
          </a:ln>
        </p:spPr>
        <p:txBody>
          <a:bodyPr/>
          <a:lstStyle/>
          <a:p>
            <a:endParaRPr lang="en-US"/>
          </a:p>
        </p:txBody>
      </p:sp>
      <p:sp>
        <p:nvSpPr>
          <p:cNvPr id="8" name="Freeform 8"/>
          <p:cNvSpPr/>
          <p:nvPr/>
        </p:nvSpPr>
        <p:spPr>
          <a:xfrm>
            <a:off x="-1878763" y="7691133"/>
            <a:ext cx="4500349" cy="4517288"/>
          </a:xfrm>
          <a:custGeom>
            <a:avLst/>
            <a:gdLst/>
            <a:ahLst/>
            <a:cxnLst/>
            <a:rect l="l" t="t" r="r" b="b"/>
            <a:pathLst>
              <a:path w="4500349" h="4517288">
                <a:moveTo>
                  <a:pt x="0" y="0"/>
                </a:moveTo>
                <a:lnTo>
                  <a:pt x="4500348" y="0"/>
                </a:lnTo>
                <a:lnTo>
                  <a:pt x="4500348" y="4517288"/>
                </a:lnTo>
                <a:lnTo>
                  <a:pt x="0" y="4517288"/>
                </a:lnTo>
                <a:lnTo>
                  <a:pt x="0" y="0"/>
                </a:lnTo>
                <a:close/>
              </a:path>
            </a:pathLst>
          </a:custGeom>
          <a:blipFill>
            <a:blip r:embed="rId4"/>
            <a:stretch>
              <a:fillRect/>
            </a:stretch>
          </a:blipFill>
        </p:spPr>
        <p:txBody>
          <a:bodyPr/>
          <a:lstStyle/>
          <a:p>
            <a:endParaRPr lang="en-US"/>
          </a:p>
        </p:txBody>
      </p:sp>
      <p:sp>
        <p:nvSpPr>
          <p:cNvPr id="9" name="Freeform 9"/>
          <p:cNvSpPr/>
          <p:nvPr/>
        </p:nvSpPr>
        <p:spPr>
          <a:xfrm>
            <a:off x="15490449" y="4381500"/>
            <a:ext cx="2611432" cy="2767558"/>
          </a:xfrm>
          <a:custGeom>
            <a:avLst/>
            <a:gdLst/>
            <a:ahLst/>
            <a:cxnLst/>
            <a:rect l="l" t="t" r="r" b="b"/>
            <a:pathLst>
              <a:path w="2815184" h="2815184">
                <a:moveTo>
                  <a:pt x="0" y="0"/>
                </a:moveTo>
                <a:lnTo>
                  <a:pt x="2815184" y="0"/>
                </a:lnTo>
                <a:lnTo>
                  <a:pt x="2815184" y="2815184"/>
                </a:lnTo>
                <a:lnTo>
                  <a:pt x="0" y="2815184"/>
                </a:lnTo>
                <a:lnTo>
                  <a:pt x="0" y="0"/>
                </a:lnTo>
                <a:close/>
              </a:path>
            </a:pathLst>
          </a:custGeom>
          <a:blipFill>
            <a:blip r:embed="rId5"/>
            <a:stretch>
              <a:fillRect/>
            </a:stretch>
          </a:blipFill>
          <a:ln w="57150">
            <a:solidFill>
              <a:srgbClr val="C2A375"/>
            </a:solidFill>
          </a:ln>
        </p:spPr>
        <p:txBody>
          <a:bodyPr/>
          <a:lstStyle/>
          <a:p>
            <a:endParaRPr lang="en-US"/>
          </a:p>
        </p:txBody>
      </p:sp>
      <p:sp>
        <p:nvSpPr>
          <p:cNvPr id="10" name="Freeform 10"/>
          <p:cNvSpPr/>
          <p:nvPr/>
        </p:nvSpPr>
        <p:spPr>
          <a:xfrm>
            <a:off x="9340317" y="1610477"/>
            <a:ext cx="8761564" cy="2781543"/>
          </a:xfrm>
          <a:custGeom>
            <a:avLst/>
            <a:gdLst/>
            <a:ahLst/>
            <a:cxnLst/>
            <a:rect l="l" t="t" r="r" b="b"/>
            <a:pathLst>
              <a:path w="7918983" h="2781543">
                <a:moveTo>
                  <a:pt x="0" y="0"/>
                </a:moveTo>
                <a:lnTo>
                  <a:pt x="7918983" y="0"/>
                </a:lnTo>
                <a:lnTo>
                  <a:pt x="7918983" y="2781542"/>
                </a:lnTo>
                <a:lnTo>
                  <a:pt x="0" y="2781542"/>
                </a:lnTo>
                <a:lnTo>
                  <a:pt x="0" y="0"/>
                </a:lnTo>
                <a:close/>
              </a:path>
            </a:pathLst>
          </a:custGeom>
          <a:blipFill>
            <a:blip r:embed="rId6"/>
            <a:stretch>
              <a:fillRect/>
            </a:stretch>
          </a:blipFill>
          <a:ln w="57150">
            <a:solidFill>
              <a:srgbClr val="C2A375"/>
            </a:solidFill>
          </a:ln>
        </p:spPr>
        <p:txBody>
          <a:bodyPr/>
          <a:lstStyle/>
          <a:p>
            <a:endParaRPr lang="en-US"/>
          </a:p>
        </p:txBody>
      </p:sp>
      <p:sp>
        <p:nvSpPr>
          <p:cNvPr id="11" name="TextBox 11"/>
          <p:cNvSpPr txBox="1"/>
          <p:nvPr/>
        </p:nvSpPr>
        <p:spPr>
          <a:xfrm>
            <a:off x="883856" y="3518649"/>
            <a:ext cx="4250301" cy="1099820"/>
          </a:xfrm>
          <a:prstGeom prst="rect">
            <a:avLst/>
          </a:prstGeom>
        </p:spPr>
        <p:txBody>
          <a:bodyPr lIns="0" tIns="0" rIns="0" bIns="0" rtlCol="0" anchor="t">
            <a:spAutoFit/>
          </a:bodyPr>
          <a:lstStyle/>
          <a:p>
            <a:pPr algn="l">
              <a:lnSpc>
                <a:spcPts val="4480"/>
              </a:lnSpc>
            </a:pPr>
            <a:r>
              <a:rPr lang="en-US" sz="3200" b="1">
                <a:solidFill>
                  <a:srgbClr val="593224"/>
                </a:solidFill>
                <a:latin typeface="Open Sauce Semi-Bold"/>
                <a:ea typeface="Open Sauce Semi-Bold"/>
                <a:cs typeface="Open Sauce Semi-Bold"/>
                <a:sym typeface="Open Sauce Semi-Bold"/>
              </a:rPr>
              <a:t>General Preprocessing</a:t>
            </a:r>
          </a:p>
        </p:txBody>
      </p:sp>
      <p:grpSp>
        <p:nvGrpSpPr>
          <p:cNvPr id="12" name="Group 12"/>
          <p:cNvGrpSpPr/>
          <p:nvPr/>
        </p:nvGrpSpPr>
        <p:grpSpPr>
          <a:xfrm>
            <a:off x="4884316" y="3575799"/>
            <a:ext cx="4227401" cy="5196206"/>
            <a:chOff x="0" y="0"/>
            <a:chExt cx="1113390" cy="1368548"/>
          </a:xfrm>
        </p:grpSpPr>
        <p:sp>
          <p:nvSpPr>
            <p:cNvPr id="13" name="Freeform 13"/>
            <p:cNvSpPr/>
            <p:nvPr/>
          </p:nvSpPr>
          <p:spPr>
            <a:xfrm>
              <a:off x="0" y="0"/>
              <a:ext cx="1113390" cy="1368548"/>
            </a:xfrm>
            <a:custGeom>
              <a:avLst/>
              <a:gdLst/>
              <a:ahLst/>
              <a:cxnLst/>
              <a:rect l="l" t="t" r="r" b="b"/>
              <a:pathLst>
                <a:path w="1113390" h="1368548">
                  <a:moveTo>
                    <a:pt x="93400" y="0"/>
                  </a:moveTo>
                  <a:lnTo>
                    <a:pt x="1019990" y="0"/>
                  </a:lnTo>
                  <a:cubicBezTo>
                    <a:pt x="1044761" y="0"/>
                    <a:pt x="1068518" y="9840"/>
                    <a:pt x="1086034" y="27356"/>
                  </a:cubicBezTo>
                  <a:cubicBezTo>
                    <a:pt x="1103549" y="44872"/>
                    <a:pt x="1113390" y="68629"/>
                    <a:pt x="1113390" y="93400"/>
                  </a:cubicBezTo>
                  <a:lnTo>
                    <a:pt x="1113390" y="1275148"/>
                  </a:lnTo>
                  <a:cubicBezTo>
                    <a:pt x="1113390" y="1299919"/>
                    <a:pt x="1103549" y="1323676"/>
                    <a:pt x="1086034" y="1341192"/>
                  </a:cubicBezTo>
                  <a:cubicBezTo>
                    <a:pt x="1068518" y="1358708"/>
                    <a:pt x="1044761" y="1368548"/>
                    <a:pt x="1019990" y="1368548"/>
                  </a:cubicBezTo>
                  <a:lnTo>
                    <a:pt x="93400" y="1368548"/>
                  </a:lnTo>
                  <a:cubicBezTo>
                    <a:pt x="68629" y="1368548"/>
                    <a:pt x="44872" y="1358708"/>
                    <a:pt x="27356" y="1341192"/>
                  </a:cubicBezTo>
                  <a:cubicBezTo>
                    <a:pt x="9840" y="1323676"/>
                    <a:pt x="0" y="1299919"/>
                    <a:pt x="0" y="1275148"/>
                  </a:cubicBezTo>
                  <a:lnTo>
                    <a:pt x="0" y="93400"/>
                  </a:lnTo>
                  <a:cubicBezTo>
                    <a:pt x="0" y="68629"/>
                    <a:pt x="9840" y="44872"/>
                    <a:pt x="27356" y="27356"/>
                  </a:cubicBezTo>
                  <a:cubicBezTo>
                    <a:pt x="44872" y="9840"/>
                    <a:pt x="68629" y="0"/>
                    <a:pt x="93400" y="0"/>
                  </a:cubicBezTo>
                  <a:close/>
                </a:path>
              </a:pathLst>
            </a:custGeom>
            <a:solidFill>
              <a:srgbClr val="C2A375"/>
            </a:solidFill>
          </p:spPr>
          <p:txBody>
            <a:bodyPr/>
            <a:lstStyle/>
            <a:p>
              <a:endParaRPr lang="en-US"/>
            </a:p>
          </p:txBody>
        </p:sp>
        <p:sp>
          <p:nvSpPr>
            <p:cNvPr id="14" name="TextBox 14"/>
            <p:cNvSpPr txBox="1"/>
            <p:nvPr/>
          </p:nvSpPr>
          <p:spPr>
            <a:xfrm>
              <a:off x="0" y="-38100"/>
              <a:ext cx="1113390" cy="1406648"/>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4884316" y="4727864"/>
            <a:ext cx="4212063" cy="3838575"/>
          </a:xfrm>
          <a:prstGeom prst="rect">
            <a:avLst/>
          </a:prstGeom>
        </p:spPr>
        <p:txBody>
          <a:bodyPr lIns="0" tIns="0" rIns="0" bIns="0" rtlCol="0" anchor="t">
            <a:spAutoFit/>
          </a:bodyPr>
          <a:lstStyle/>
          <a:p>
            <a:pPr marL="539753" lvl="1" indent="-269876" algn="l">
              <a:lnSpc>
                <a:spcPts val="3000"/>
              </a:lnSpc>
              <a:buFont typeface="Arial"/>
              <a:buChar char="•"/>
            </a:pPr>
            <a:r>
              <a:rPr lang="en-US" sz="2500" b="1">
                <a:solidFill>
                  <a:srgbClr val="F8F5EC"/>
                </a:solidFill>
                <a:latin typeface="Open Sauce Semi-Bold"/>
                <a:ea typeface="Open Sauce Semi-Bold"/>
                <a:cs typeface="Open Sauce Semi-Bold"/>
                <a:sym typeface="Open Sauce Semi-Bold"/>
              </a:rPr>
              <a:t>Lowercasing Text</a:t>
            </a:r>
          </a:p>
          <a:p>
            <a:pPr marL="539753" lvl="1" indent="-269876" algn="l">
              <a:lnSpc>
                <a:spcPts val="3000"/>
              </a:lnSpc>
              <a:buFont typeface="Arial"/>
              <a:buChar char="•"/>
            </a:pPr>
            <a:r>
              <a:rPr lang="en-US" sz="2500" b="1">
                <a:solidFill>
                  <a:srgbClr val="F8F5EC"/>
                </a:solidFill>
                <a:latin typeface="Open Sauce Semi-Bold"/>
                <a:ea typeface="Open Sauce Semi-Bold"/>
                <a:cs typeface="Open Sauce Semi-Bold"/>
                <a:sym typeface="Open Sauce Semi-Bold"/>
              </a:rPr>
              <a:t>Stop Word Removal</a:t>
            </a:r>
          </a:p>
          <a:p>
            <a:pPr marL="539753" lvl="1" indent="-269876" algn="l">
              <a:lnSpc>
                <a:spcPts val="3000"/>
              </a:lnSpc>
              <a:buFont typeface="Arial"/>
              <a:buChar char="•"/>
            </a:pPr>
            <a:r>
              <a:rPr lang="en-US" sz="2500" b="1">
                <a:solidFill>
                  <a:srgbClr val="F8F5EC"/>
                </a:solidFill>
                <a:latin typeface="Open Sauce Semi-Bold"/>
                <a:ea typeface="Open Sauce Semi-Bold"/>
                <a:cs typeface="Open Sauce Semi-Bold"/>
                <a:sym typeface="Open Sauce Semi-Bold"/>
              </a:rPr>
              <a:t>Text Lemmatization</a:t>
            </a:r>
          </a:p>
          <a:p>
            <a:pPr marL="539753" lvl="1" indent="-269876" algn="l">
              <a:lnSpc>
                <a:spcPts val="3000"/>
              </a:lnSpc>
              <a:buFont typeface="Arial"/>
              <a:buChar char="•"/>
            </a:pPr>
            <a:r>
              <a:rPr lang="en-US" sz="2500" b="1">
                <a:solidFill>
                  <a:srgbClr val="F8F5EC"/>
                </a:solidFill>
                <a:latin typeface="Open Sauce Semi-Bold"/>
                <a:ea typeface="Open Sauce Semi-Bold"/>
                <a:cs typeface="Open Sauce Semi-Bold"/>
                <a:sym typeface="Open Sauce Semi-Bold"/>
              </a:rPr>
              <a:t>Other General Cleaning</a:t>
            </a:r>
          </a:p>
          <a:p>
            <a:pPr marL="539753" lvl="1" indent="-269876" algn="l">
              <a:lnSpc>
                <a:spcPts val="3000"/>
              </a:lnSpc>
              <a:buFont typeface="Arial"/>
              <a:buChar char="•"/>
            </a:pPr>
            <a:r>
              <a:rPr lang="en-US" sz="2500" b="1">
                <a:solidFill>
                  <a:srgbClr val="F8F5EC"/>
                </a:solidFill>
                <a:latin typeface="Open Sauce Semi-Bold"/>
                <a:ea typeface="Open Sauce Semi-Bold"/>
                <a:cs typeface="Open Sauce Semi-Bold"/>
                <a:sym typeface="Open Sauce Semi-Bold"/>
              </a:rPr>
              <a:t>Topic Modeling with LDA</a:t>
            </a:r>
          </a:p>
          <a:p>
            <a:pPr marL="539753" lvl="1" indent="-269876" algn="l">
              <a:lnSpc>
                <a:spcPts val="3000"/>
              </a:lnSpc>
              <a:buFont typeface="Arial"/>
              <a:buChar char="•"/>
            </a:pPr>
            <a:r>
              <a:rPr lang="en-US" sz="2500" b="1">
                <a:solidFill>
                  <a:srgbClr val="F8F5EC"/>
                </a:solidFill>
                <a:latin typeface="Open Sauce Semi-Bold"/>
                <a:ea typeface="Open Sauce Semi-Bold"/>
                <a:cs typeface="Open Sauce Semi-Bold"/>
                <a:sym typeface="Open Sauce Semi-Bold"/>
              </a:rPr>
              <a:t>Sentiment Analysis with VADER &amp; </a:t>
            </a:r>
            <a:r>
              <a:rPr lang="en-US" sz="2500" b="1" err="1">
                <a:solidFill>
                  <a:srgbClr val="F8F5EC"/>
                </a:solidFill>
                <a:latin typeface="Open Sauce Semi-Bold"/>
                <a:ea typeface="Open Sauce Semi-Bold"/>
                <a:cs typeface="Open Sauce Semi-Bold"/>
                <a:sym typeface="Open Sauce Semi-Bold"/>
              </a:rPr>
              <a:t>RoBERTA</a:t>
            </a:r>
            <a:endParaRPr lang="en-US" sz="2500" b="1">
              <a:solidFill>
                <a:srgbClr val="F8F5EC"/>
              </a:solidFill>
              <a:latin typeface="Open Sauce Semi-Bold"/>
              <a:ea typeface="Open Sauce Semi-Bold"/>
              <a:cs typeface="Open Sauce Semi-Bold"/>
              <a:sym typeface="Open Sauce Semi-Bold"/>
            </a:endParaRPr>
          </a:p>
        </p:txBody>
      </p:sp>
      <p:sp>
        <p:nvSpPr>
          <p:cNvPr id="16" name="AutoShape 16"/>
          <p:cNvSpPr/>
          <p:nvPr/>
        </p:nvSpPr>
        <p:spPr>
          <a:xfrm>
            <a:off x="4976784" y="4727864"/>
            <a:ext cx="5067201" cy="0"/>
          </a:xfrm>
          <a:prstGeom prst="line">
            <a:avLst/>
          </a:prstGeom>
          <a:ln w="19050" cap="flat">
            <a:solidFill>
              <a:srgbClr val="F8F5EC"/>
            </a:solidFill>
            <a:prstDash val="solid"/>
            <a:headEnd type="none" w="sm" len="sm"/>
            <a:tailEnd type="none" w="sm" len="sm"/>
          </a:ln>
        </p:spPr>
        <p:txBody>
          <a:bodyPr/>
          <a:lstStyle/>
          <a:p>
            <a:endParaRPr lang="en-US"/>
          </a:p>
        </p:txBody>
      </p:sp>
      <p:sp>
        <p:nvSpPr>
          <p:cNvPr id="17" name="Freeform 17"/>
          <p:cNvSpPr/>
          <p:nvPr/>
        </p:nvSpPr>
        <p:spPr>
          <a:xfrm>
            <a:off x="9340317" y="4381500"/>
            <a:ext cx="6150132" cy="2767559"/>
          </a:xfrm>
          <a:custGeom>
            <a:avLst/>
            <a:gdLst/>
            <a:ahLst/>
            <a:cxnLst/>
            <a:rect l="l" t="t" r="r" b="b"/>
            <a:pathLst>
              <a:path w="6150132" h="2767559">
                <a:moveTo>
                  <a:pt x="0" y="0"/>
                </a:moveTo>
                <a:lnTo>
                  <a:pt x="6150132" y="0"/>
                </a:lnTo>
                <a:lnTo>
                  <a:pt x="6150132" y="2767559"/>
                </a:lnTo>
                <a:lnTo>
                  <a:pt x="0" y="2767559"/>
                </a:lnTo>
                <a:lnTo>
                  <a:pt x="0" y="0"/>
                </a:lnTo>
                <a:close/>
              </a:path>
            </a:pathLst>
          </a:custGeom>
          <a:blipFill>
            <a:blip r:embed="rId7"/>
            <a:stretch>
              <a:fillRect/>
            </a:stretch>
          </a:blipFill>
          <a:ln w="57150">
            <a:solidFill>
              <a:srgbClr val="C2A375"/>
            </a:solidFill>
          </a:ln>
        </p:spPr>
        <p:txBody>
          <a:bodyPr/>
          <a:lstStyle/>
          <a:p>
            <a:endParaRPr lang="en-US"/>
          </a:p>
        </p:txBody>
      </p:sp>
      <p:sp>
        <p:nvSpPr>
          <p:cNvPr id="18" name="Freeform 18"/>
          <p:cNvSpPr/>
          <p:nvPr/>
        </p:nvSpPr>
        <p:spPr>
          <a:xfrm>
            <a:off x="9340318" y="7124700"/>
            <a:ext cx="8761564" cy="2684305"/>
          </a:xfrm>
          <a:custGeom>
            <a:avLst/>
            <a:gdLst/>
            <a:ahLst/>
            <a:cxnLst/>
            <a:rect l="l" t="t" r="r" b="b"/>
            <a:pathLst>
              <a:path w="8947683" h="2684305">
                <a:moveTo>
                  <a:pt x="0" y="0"/>
                </a:moveTo>
                <a:lnTo>
                  <a:pt x="8947683" y="0"/>
                </a:lnTo>
                <a:lnTo>
                  <a:pt x="8947683" y="2684305"/>
                </a:lnTo>
                <a:lnTo>
                  <a:pt x="0" y="2684305"/>
                </a:lnTo>
                <a:lnTo>
                  <a:pt x="0" y="0"/>
                </a:lnTo>
                <a:close/>
              </a:path>
            </a:pathLst>
          </a:custGeom>
          <a:blipFill>
            <a:blip r:embed="rId8"/>
            <a:stretch>
              <a:fillRect/>
            </a:stretch>
          </a:blipFill>
          <a:ln w="57150">
            <a:solidFill>
              <a:srgbClr val="C2A375"/>
            </a:solidFill>
          </a:ln>
        </p:spPr>
        <p:txBody>
          <a:bodyPr/>
          <a:lstStyle/>
          <a:p>
            <a:endParaRPr lang="en-US"/>
          </a:p>
        </p:txBody>
      </p:sp>
      <p:sp>
        <p:nvSpPr>
          <p:cNvPr id="19" name="TextBox 19"/>
          <p:cNvSpPr txBox="1"/>
          <p:nvPr/>
        </p:nvSpPr>
        <p:spPr>
          <a:xfrm>
            <a:off x="490628" y="1525905"/>
            <a:ext cx="8761564" cy="960755"/>
          </a:xfrm>
          <a:prstGeom prst="rect">
            <a:avLst/>
          </a:prstGeom>
        </p:spPr>
        <p:txBody>
          <a:bodyPr lIns="0" tIns="0" rIns="0" bIns="0" rtlCol="0" anchor="t">
            <a:spAutoFit/>
          </a:bodyPr>
          <a:lstStyle/>
          <a:p>
            <a:pPr algn="l">
              <a:lnSpc>
                <a:spcPts val="7209"/>
              </a:lnSpc>
            </a:pPr>
            <a:r>
              <a:rPr lang="en-US" sz="6999" b="1">
                <a:solidFill>
                  <a:srgbClr val="593224"/>
                </a:solidFill>
                <a:latin typeface="Open Sauce Semi-Bold"/>
                <a:ea typeface="Open Sauce Semi-Bold"/>
                <a:cs typeface="Open Sauce Semi-Bold"/>
                <a:sym typeface="Open Sauce Semi-Bold"/>
              </a:rPr>
              <a:t>Data Preprocessing</a:t>
            </a:r>
          </a:p>
        </p:txBody>
      </p:sp>
      <p:sp>
        <p:nvSpPr>
          <p:cNvPr id="20" name="TextBox 20"/>
          <p:cNvSpPr txBox="1"/>
          <p:nvPr/>
        </p:nvSpPr>
        <p:spPr>
          <a:xfrm>
            <a:off x="426993" y="4727864"/>
            <a:ext cx="4177189" cy="3062288"/>
          </a:xfrm>
          <a:prstGeom prst="rect">
            <a:avLst/>
          </a:prstGeom>
        </p:spPr>
        <p:txBody>
          <a:bodyPr lIns="0" tIns="0" rIns="0" bIns="0" rtlCol="0" anchor="t">
            <a:spAutoFit/>
          </a:bodyPr>
          <a:lstStyle/>
          <a:p>
            <a:pPr marL="539751" lvl="1" indent="-269876" algn="l">
              <a:lnSpc>
                <a:spcPts val="3000"/>
              </a:lnSpc>
              <a:buFont typeface="Arial"/>
              <a:buChar char="•"/>
            </a:pPr>
            <a:r>
              <a:rPr lang="en-US" sz="2500" b="1">
                <a:solidFill>
                  <a:srgbClr val="F8F5EC"/>
                </a:solidFill>
                <a:latin typeface="Open Sauce Semi-Bold"/>
                <a:ea typeface="Open Sauce Semi-Bold"/>
                <a:cs typeface="Open Sauce Semi-Bold"/>
                <a:sym typeface="Open Sauce Semi-Bold"/>
              </a:rPr>
              <a:t>Dropping unnecessary columns</a:t>
            </a:r>
          </a:p>
          <a:p>
            <a:pPr marL="539751" lvl="1" indent="-269876" algn="l">
              <a:lnSpc>
                <a:spcPts val="3000"/>
              </a:lnSpc>
              <a:buFont typeface="Arial"/>
              <a:buChar char="•"/>
            </a:pPr>
            <a:r>
              <a:rPr lang="en-US" sz="2500" b="1">
                <a:solidFill>
                  <a:srgbClr val="F8F5EC"/>
                </a:solidFill>
                <a:latin typeface="Open Sauce Semi-Bold"/>
                <a:ea typeface="Open Sauce Semi-Bold"/>
                <a:cs typeface="Open Sauce Semi-Bold"/>
                <a:sym typeface="Open Sauce Semi-Bold"/>
              </a:rPr>
              <a:t>Checking for null values</a:t>
            </a:r>
          </a:p>
          <a:p>
            <a:pPr marL="539751" lvl="1" indent="-269876" algn="l">
              <a:lnSpc>
                <a:spcPts val="3000"/>
              </a:lnSpc>
              <a:buFont typeface="Arial"/>
              <a:buChar char="•"/>
            </a:pPr>
            <a:r>
              <a:rPr lang="en-US" sz="2500" b="1">
                <a:solidFill>
                  <a:srgbClr val="F8F5EC"/>
                </a:solidFill>
                <a:latin typeface="Open Sauce Semi-Bold"/>
                <a:ea typeface="Open Sauce Semi-Bold"/>
                <a:cs typeface="Open Sauce Semi-Bold"/>
                <a:sym typeface="Open Sauce Semi-Bold"/>
              </a:rPr>
              <a:t>Imputing based on roast distribution &amp; region of origin where necessary</a:t>
            </a:r>
          </a:p>
        </p:txBody>
      </p:sp>
      <p:sp>
        <p:nvSpPr>
          <p:cNvPr id="21" name="TextBox 21"/>
          <p:cNvSpPr txBox="1"/>
          <p:nvPr/>
        </p:nvSpPr>
        <p:spPr>
          <a:xfrm>
            <a:off x="4948209" y="3900171"/>
            <a:ext cx="4250301" cy="537845"/>
          </a:xfrm>
          <a:prstGeom prst="rect">
            <a:avLst/>
          </a:prstGeom>
        </p:spPr>
        <p:txBody>
          <a:bodyPr lIns="0" tIns="0" rIns="0" bIns="0" rtlCol="0" anchor="t">
            <a:spAutoFit/>
          </a:bodyPr>
          <a:lstStyle/>
          <a:p>
            <a:pPr algn="l">
              <a:lnSpc>
                <a:spcPts val="4480"/>
              </a:lnSpc>
            </a:pPr>
            <a:r>
              <a:rPr lang="en-US" sz="3200" b="1">
                <a:solidFill>
                  <a:srgbClr val="593224"/>
                </a:solidFill>
                <a:latin typeface="Open Sauce Semi-Bold"/>
                <a:ea typeface="Open Sauce Semi-Bold"/>
                <a:cs typeface="Open Sauce Semi-Bold"/>
                <a:sym typeface="Open Sauce Semi-Bold"/>
              </a:rPr>
              <a:t>Text Cleaning &amp; NLP</a:t>
            </a:r>
          </a:p>
        </p:txBody>
      </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943100"/>
            <a:ext cx="18367571" cy="0"/>
          </a:xfrm>
          <a:prstGeom prst="line">
            <a:avLst/>
          </a:prstGeom>
          <a:ln w="9525" cap="flat">
            <a:solidFill>
              <a:srgbClr val="000000"/>
            </a:solidFill>
            <a:prstDash val="solid"/>
            <a:headEnd type="none" w="sm" len="sm"/>
            <a:tailEnd type="none" w="sm" len="sm"/>
          </a:ln>
        </p:spPr>
        <p:txBody>
          <a:bodyPr/>
          <a:lstStyle/>
          <a:p>
            <a:endParaRPr lang="en-US"/>
          </a:p>
        </p:txBody>
      </p:sp>
      <p:sp>
        <p:nvSpPr>
          <p:cNvPr id="3" name="Freeform 3"/>
          <p:cNvSpPr/>
          <p:nvPr/>
        </p:nvSpPr>
        <p:spPr>
          <a:xfrm>
            <a:off x="773194" y="3055636"/>
            <a:ext cx="16741613" cy="4352819"/>
          </a:xfrm>
          <a:custGeom>
            <a:avLst/>
            <a:gdLst/>
            <a:ahLst/>
            <a:cxnLst/>
            <a:rect l="l" t="t" r="r" b="b"/>
            <a:pathLst>
              <a:path w="16741613" h="4352819">
                <a:moveTo>
                  <a:pt x="0" y="0"/>
                </a:moveTo>
                <a:lnTo>
                  <a:pt x="16741612" y="0"/>
                </a:lnTo>
                <a:lnTo>
                  <a:pt x="16741612" y="4352820"/>
                </a:lnTo>
                <a:lnTo>
                  <a:pt x="0" y="4352820"/>
                </a:lnTo>
                <a:lnTo>
                  <a:pt x="0" y="0"/>
                </a:lnTo>
                <a:close/>
              </a:path>
            </a:pathLst>
          </a:custGeom>
          <a:blipFill>
            <a:blip r:embed="rId3"/>
            <a:stretch>
              <a:fillRect/>
            </a:stretch>
          </a:blipFill>
        </p:spPr>
        <p:txBody>
          <a:bodyPr/>
          <a:lstStyle/>
          <a:p>
            <a:endParaRPr lang="en-US"/>
          </a:p>
        </p:txBody>
      </p:sp>
      <p:sp>
        <p:nvSpPr>
          <p:cNvPr id="4" name="Freeform 4"/>
          <p:cNvSpPr/>
          <p:nvPr/>
        </p:nvSpPr>
        <p:spPr>
          <a:xfrm rot="-2992223">
            <a:off x="15291940" y="4287918"/>
            <a:ext cx="558090" cy="888739"/>
          </a:xfrm>
          <a:custGeom>
            <a:avLst/>
            <a:gdLst/>
            <a:ahLst/>
            <a:cxnLst/>
            <a:rect l="l" t="t" r="r" b="b"/>
            <a:pathLst>
              <a:path w="558090" h="888739">
                <a:moveTo>
                  <a:pt x="0" y="0"/>
                </a:moveTo>
                <a:lnTo>
                  <a:pt x="558090" y="0"/>
                </a:lnTo>
                <a:lnTo>
                  <a:pt x="558090" y="888739"/>
                </a:lnTo>
                <a:lnTo>
                  <a:pt x="0" y="888739"/>
                </a:lnTo>
                <a:lnTo>
                  <a:pt x="0" y="0"/>
                </a:lnTo>
                <a:close/>
              </a:path>
            </a:pathLst>
          </a:custGeom>
          <a:blipFill>
            <a:blip r:embed="rId4"/>
            <a:stretch>
              <a:fillRect/>
            </a:stretch>
          </a:blipFill>
        </p:spPr>
        <p:txBody>
          <a:bodyPr/>
          <a:lstStyle/>
          <a:p>
            <a:endParaRPr lang="en-US"/>
          </a:p>
        </p:txBody>
      </p:sp>
      <p:sp>
        <p:nvSpPr>
          <p:cNvPr id="5" name="Freeform 5"/>
          <p:cNvSpPr/>
          <p:nvPr/>
        </p:nvSpPr>
        <p:spPr>
          <a:xfrm>
            <a:off x="13239154" y="6553688"/>
            <a:ext cx="748672" cy="854768"/>
          </a:xfrm>
          <a:custGeom>
            <a:avLst/>
            <a:gdLst/>
            <a:ahLst/>
            <a:cxnLst/>
            <a:rect l="l" t="t" r="r" b="b"/>
            <a:pathLst>
              <a:path w="748672" h="854768">
                <a:moveTo>
                  <a:pt x="0" y="0"/>
                </a:moveTo>
                <a:lnTo>
                  <a:pt x="748672" y="0"/>
                </a:lnTo>
                <a:lnTo>
                  <a:pt x="748672" y="854768"/>
                </a:lnTo>
                <a:lnTo>
                  <a:pt x="0" y="854768"/>
                </a:lnTo>
                <a:lnTo>
                  <a:pt x="0" y="0"/>
                </a:lnTo>
                <a:close/>
              </a:path>
            </a:pathLst>
          </a:custGeom>
          <a:blipFill>
            <a:blip r:embed="rId5"/>
            <a:stretch>
              <a:fillRect/>
            </a:stretch>
          </a:blipFill>
        </p:spPr>
        <p:txBody>
          <a:bodyPr/>
          <a:lstStyle/>
          <a:p>
            <a:endParaRPr lang="en-US"/>
          </a:p>
        </p:txBody>
      </p:sp>
      <p:sp>
        <p:nvSpPr>
          <p:cNvPr id="6" name="Freeform 6"/>
          <p:cNvSpPr/>
          <p:nvPr/>
        </p:nvSpPr>
        <p:spPr>
          <a:xfrm>
            <a:off x="12872254" y="5232046"/>
            <a:ext cx="741236" cy="724559"/>
          </a:xfrm>
          <a:custGeom>
            <a:avLst/>
            <a:gdLst/>
            <a:ahLst/>
            <a:cxnLst/>
            <a:rect l="l" t="t" r="r" b="b"/>
            <a:pathLst>
              <a:path w="741236" h="724559">
                <a:moveTo>
                  <a:pt x="0" y="0"/>
                </a:moveTo>
                <a:lnTo>
                  <a:pt x="741236" y="0"/>
                </a:lnTo>
                <a:lnTo>
                  <a:pt x="741236" y="724559"/>
                </a:lnTo>
                <a:lnTo>
                  <a:pt x="0" y="724559"/>
                </a:lnTo>
                <a:lnTo>
                  <a:pt x="0" y="0"/>
                </a:lnTo>
                <a:close/>
              </a:path>
            </a:pathLst>
          </a:custGeom>
          <a:blipFill>
            <a:blip r:embed="rId6"/>
            <a:stretch>
              <a:fillRect/>
            </a:stretch>
          </a:blipFill>
        </p:spPr>
        <p:txBody>
          <a:bodyPr/>
          <a:lstStyle/>
          <a:p>
            <a:endParaRPr lang="en-US"/>
          </a:p>
        </p:txBody>
      </p:sp>
      <p:sp>
        <p:nvSpPr>
          <p:cNvPr id="7" name="TextBox 7"/>
          <p:cNvSpPr txBox="1"/>
          <p:nvPr/>
        </p:nvSpPr>
        <p:spPr>
          <a:xfrm>
            <a:off x="892227" y="114300"/>
            <a:ext cx="16503546" cy="2048869"/>
          </a:xfrm>
          <a:prstGeom prst="rect">
            <a:avLst/>
          </a:prstGeom>
        </p:spPr>
        <p:txBody>
          <a:bodyPr lIns="0" tIns="0" rIns="0" bIns="0" rtlCol="0" anchor="t">
            <a:spAutoFit/>
          </a:bodyPr>
          <a:lstStyle/>
          <a:p>
            <a:pPr algn="l">
              <a:lnSpc>
                <a:spcPts val="16745"/>
              </a:lnSpc>
            </a:pPr>
            <a:r>
              <a:rPr lang="en-US" sz="11960" b="1">
                <a:solidFill>
                  <a:srgbClr val="593224"/>
                </a:solidFill>
                <a:latin typeface="Open Sauce Semi-Bold"/>
                <a:ea typeface="Open Sauce Semi-Bold"/>
                <a:cs typeface="Open Sauce Semi-Bold"/>
                <a:sym typeface="Open Sauce Semi-Bold"/>
              </a:rPr>
              <a:t>Top 5 topics with LDA</a:t>
            </a:r>
          </a:p>
        </p:txBody>
      </p:sp>
      <p:sp>
        <p:nvSpPr>
          <p:cNvPr id="8" name="TextBox 7">
            <a:extLst>
              <a:ext uri="{FF2B5EF4-FFF2-40B4-BE49-F238E27FC236}">
                <a16:creationId xmlns:a16="http://schemas.microsoft.com/office/drawing/2014/main" id="{0896197A-5508-A478-0325-8B3F2F60BE15}"/>
              </a:ext>
            </a:extLst>
          </p:cNvPr>
          <p:cNvSpPr txBox="1"/>
          <p:nvPr/>
        </p:nvSpPr>
        <p:spPr>
          <a:xfrm>
            <a:off x="963694" y="7534215"/>
            <a:ext cx="16741613" cy="1200329"/>
          </a:xfrm>
          <a:prstGeom prst="rect">
            <a:avLst/>
          </a:prstGeom>
          <a:noFill/>
        </p:spPr>
        <p:txBody>
          <a:bodyPr wrap="square" rtlCol="0">
            <a:spAutoFit/>
          </a:bodyPr>
          <a:lstStyle/>
          <a:p>
            <a:r>
              <a:rPr lang="en-US" sz="3600" b="1">
                <a:solidFill>
                  <a:srgbClr val="593224"/>
                </a:solidFill>
                <a:latin typeface="Open Sauce" panose="020B0604020202020204" charset="0"/>
              </a:rPr>
              <a:t>People tend to like their coffees to have a citrusy &amp; fruity flavor while being aromatic &amp; having a smooth texture!</a:t>
            </a:r>
          </a:p>
        </p:txBody>
      </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5EC"/>
        </a:solidFill>
        <a:effectLst/>
      </p:bgPr>
    </p:bg>
    <p:spTree>
      <p:nvGrpSpPr>
        <p:cNvPr id="1" name=""/>
        <p:cNvGrpSpPr/>
        <p:nvPr/>
      </p:nvGrpSpPr>
      <p:grpSpPr>
        <a:xfrm>
          <a:off x="0" y="0"/>
          <a:ext cx="0" cy="0"/>
          <a:chOff x="0" y="0"/>
          <a:chExt cx="0" cy="0"/>
        </a:xfrm>
      </p:grpSpPr>
      <p:sp>
        <p:nvSpPr>
          <p:cNvPr id="2" name="AutoShape 2"/>
          <p:cNvSpPr/>
          <p:nvPr/>
        </p:nvSpPr>
        <p:spPr>
          <a:xfrm>
            <a:off x="0" y="1047750"/>
            <a:ext cx="18367571" cy="0"/>
          </a:xfrm>
          <a:prstGeom prst="line">
            <a:avLst/>
          </a:prstGeom>
          <a:ln w="9525" cap="flat">
            <a:solidFill>
              <a:srgbClr val="000000"/>
            </a:solidFill>
            <a:prstDash val="soli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Freeform 6"/>
          <p:cNvSpPr/>
          <p:nvPr/>
        </p:nvSpPr>
        <p:spPr>
          <a:xfrm>
            <a:off x="3215882" y="7090045"/>
            <a:ext cx="813296" cy="928549"/>
          </a:xfrm>
          <a:custGeom>
            <a:avLst/>
            <a:gdLst/>
            <a:ahLst/>
            <a:cxnLst/>
            <a:rect l="l" t="t" r="r" b="b"/>
            <a:pathLst>
              <a:path w="813296" h="928549">
                <a:moveTo>
                  <a:pt x="0" y="0"/>
                </a:moveTo>
                <a:lnTo>
                  <a:pt x="813296" y="0"/>
                </a:lnTo>
                <a:lnTo>
                  <a:pt x="813296" y="928549"/>
                </a:lnTo>
                <a:lnTo>
                  <a:pt x="0" y="928549"/>
                </a:lnTo>
                <a:lnTo>
                  <a:pt x="0" y="0"/>
                </a:lnTo>
                <a:close/>
              </a:path>
            </a:pathLst>
          </a:custGeom>
          <a:blipFill>
            <a:blip r:embed="rId3"/>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Freeform 8"/>
          <p:cNvSpPr/>
          <p:nvPr/>
        </p:nvSpPr>
        <p:spPr>
          <a:xfrm>
            <a:off x="-1878763" y="7691133"/>
            <a:ext cx="4500349" cy="4517288"/>
          </a:xfrm>
          <a:custGeom>
            <a:avLst/>
            <a:gdLst/>
            <a:ahLst/>
            <a:cxnLst/>
            <a:rect l="l" t="t" r="r" b="b"/>
            <a:pathLst>
              <a:path w="4500349" h="4517288">
                <a:moveTo>
                  <a:pt x="0" y="0"/>
                </a:moveTo>
                <a:lnTo>
                  <a:pt x="4500348" y="0"/>
                </a:lnTo>
                <a:lnTo>
                  <a:pt x="4500348" y="4517288"/>
                </a:lnTo>
                <a:lnTo>
                  <a:pt x="0" y="4517288"/>
                </a:lnTo>
                <a:lnTo>
                  <a:pt x="0" y="0"/>
                </a:lnTo>
                <a:close/>
              </a:path>
            </a:pathLst>
          </a:custGeom>
          <a:blipFill>
            <a:blip r:embed="rId4"/>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Freeform 9"/>
          <p:cNvSpPr/>
          <p:nvPr/>
        </p:nvSpPr>
        <p:spPr>
          <a:xfrm>
            <a:off x="2750319" y="7691133"/>
            <a:ext cx="2815184" cy="2815184"/>
          </a:xfrm>
          <a:custGeom>
            <a:avLst/>
            <a:gdLst/>
            <a:ahLst/>
            <a:cxnLst/>
            <a:rect l="l" t="t" r="r" b="b"/>
            <a:pathLst>
              <a:path w="2815184" h="2815184">
                <a:moveTo>
                  <a:pt x="0" y="0"/>
                </a:moveTo>
                <a:lnTo>
                  <a:pt x="2815184" y="0"/>
                </a:lnTo>
                <a:lnTo>
                  <a:pt x="2815184" y="2815184"/>
                </a:lnTo>
                <a:lnTo>
                  <a:pt x="0" y="2815184"/>
                </a:lnTo>
                <a:lnTo>
                  <a:pt x="0" y="0"/>
                </a:lnTo>
                <a:close/>
              </a:path>
            </a:pathLst>
          </a:custGeom>
          <a:blipFill>
            <a:blip r:embed="rId5"/>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TextBox 11"/>
          <p:cNvSpPr txBox="1"/>
          <p:nvPr/>
        </p:nvSpPr>
        <p:spPr>
          <a:xfrm>
            <a:off x="2656778" y="1080865"/>
            <a:ext cx="12974444" cy="1154162"/>
          </a:xfrm>
          <a:prstGeom prst="rect">
            <a:avLst/>
          </a:prstGeom>
        </p:spPr>
        <p:txBody>
          <a:bodyPr wrap="square" lIns="0" tIns="0" rIns="0" bIns="0" rtlCol="0" anchor="t">
            <a:spAutoFit/>
          </a:bodyPr>
          <a:lstStyle/>
          <a:p>
            <a:pPr marL="0" marR="0" lvl="0" indent="0" algn="l" defTabSz="914400" rtl="0" eaLnBrk="1" fontAlgn="auto" latinLnBrk="0" hangingPunct="1">
              <a:lnSpc>
                <a:spcPts val="4480"/>
              </a:lnSpc>
              <a:spcBef>
                <a:spcPts val="0"/>
              </a:spcBef>
              <a:spcAft>
                <a:spcPts val="0"/>
              </a:spcAft>
              <a:buClrTx/>
              <a:buSzTx/>
              <a:buFontTx/>
              <a:buNone/>
              <a:tabLst/>
              <a:defRPr/>
            </a:pPr>
            <a:r>
              <a:rPr kumimoji="0" lang="en-US" sz="4000" b="1" i="0" u="none" strike="noStrike" kern="1200" cap="none" spc="0" normalizeH="0" baseline="0" noProof="0">
                <a:ln>
                  <a:noFill/>
                </a:ln>
                <a:solidFill>
                  <a:srgbClr val="593224"/>
                </a:solidFill>
                <a:effectLst/>
                <a:uLnTx/>
                <a:uFillTx/>
                <a:latin typeface="Open Sauce Semi-Bold"/>
                <a:ea typeface="Open Sauce Semi-Bold"/>
                <a:cs typeface="Open Sauce Semi-Bold"/>
                <a:sym typeface="Open Sauce Semi-Bold"/>
              </a:rPr>
              <a:t>Which origin &amp; Roaster locations have the 3 best ratings, and which have the 3 worst ratings?</a:t>
            </a:r>
          </a:p>
        </p:txBody>
      </p:sp>
      <p:pic>
        <p:nvPicPr>
          <p:cNvPr id="1026" name="Picture 2">
            <a:extLst>
              <a:ext uri="{FF2B5EF4-FFF2-40B4-BE49-F238E27FC236}">
                <a16:creationId xmlns:a16="http://schemas.microsoft.com/office/drawing/2014/main" id="{D8774A92-8062-A1DF-0985-F88AB94A6B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57911" y="2362994"/>
            <a:ext cx="9814567" cy="7833278"/>
          </a:xfrm>
          <a:prstGeom prst="rect">
            <a:avLst/>
          </a:prstGeom>
          <a:ln w="38100" cap="sq">
            <a:solidFill>
              <a:srgbClr val="C2A375"/>
            </a:solidFill>
            <a:prstDash val="solid"/>
            <a:miter lim="800000"/>
          </a:ln>
          <a:effectLst>
            <a:glow rad="101600">
              <a:srgbClr val="593224">
                <a:alpha val="60000"/>
              </a:srgbClr>
            </a:glow>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393733"/>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124</TotalTime>
  <Words>1474</Words>
  <Application>Microsoft Office PowerPoint</Application>
  <PresentationFormat>Custom</PresentationFormat>
  <Paragraphs>198</Paragraphs>
  <Slides>28</Slides>
  <Notes>25</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Courier New</vt:lpstr>
      <vt:lpstr>Calibri</vt:lpstr>
      <vt:lpstr>Aptos</vt:lpstr>
      <vt:lpstr>Open Sauce Semi-Bold</vt:lpstr>
      <vt:lpstr>Times New Roman</vt:lpstr>
      <vt:lpstr>Open Sauce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Beige and brown Coffee History modern presentation</dc:title>
  <dc:creator>Archit Chawla</dc:creator>
  <cp:lastModifiedBy>Archit Chawla</cp:lastModifiedBy>
  <cp:revision>8</cp:revision>
  <dcterms:created xsi:type="dcterms:W3CDTF">2006-08-16T00:00:00Z</dcterms:created>
  <dcterms:modified xsi:type="dcterms:W3CDTF">2024-10-08T23:48:37Z</dcterms:modified>
  <dc:identifier>DAGSulkV5pQ</dc:identifier>
</cp:coreProperties>
</file>

<file path=docProps/thumbnail.jpeg>
</file>